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6" r:id="rId3"/>
    <p:sldId id="257" r:id="rId4"/>
    <p:sldId id="258" r:id="rId5"/>
    <p:sldId id="259" r:id="rId6"/>
    <p:sldId id="274" r:id="rId7"/>
    <p:sldId id="260" r:id="rId8"/>
    <p:sldId id="261" r:id="rId9"/>
    <p:sldId id="275" r:id="rId10"/>
    <p:sldId id="262" r:id="rId11"/>
    <p:sldId id="263" r:id="rId12"/>
    <p:sldId id="264" r:id="rId13"/>
    <p:sldId id="270" r:id="rId14"/>
    <p:sldId id="272" r:id="rId15"/>
    <p:sldId id="273" r:id="rId16"/>
    <p:sldId id="277" r:id="rId17"/>
    <p:sldId id="278" r:id="rId18"/>
    <p:sldId id="279" r:id="rId19"/>
    <p:sldId id="280" r:id="rId20"/>
    <p:sldId id="285" r:id="rId21"/>
    <p:sldId id="282" r:id="rId22"/>
    <p:sldId id="287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Диаграмма </a:t>
            </a:r>
            <a:r>
              <a:rPr lang="ru-RU" dirty="0"/>
              <a:t>по результатам диагностики</a:t>
            </a:r>
            <a:r>
              <a:rPr lang="ru-RU" baseline="0" dirty="0"/>
              <a:t> </a:t>
            </a:r>
          </a:p>
          <a:p>
            <a:pPr>
              <a:defRPr/>
            </a:pPr>
            <a:r>
              <a:rPr lang="ru-RU" baseline="0" dirty="0"/>
              <a:t>" Развитие психомоторики и сенсорных процессов"</a:t>
            </a:r>
          </a:p>
          <a:p>
            <a:pPr>
              <a:defRPr/>
            </a:pPr>
            <a:r>
              <a:rPr lang="ru-RU" baseline="0" dirty="0" smtClean="0"/>
              <a:t>2" </a:t>
            </a:r>
            <a:r>
              <a:rPr lang="ru-RU" baseline="0" dirty="0"/>
              <a:t>Б " </a:t>
            </a:r>
            <a:r>
              <a:rPr lang="ru-RU" baseline="0" dirty="0" smtClean="0"/>
              <a:t>класс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моторика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Мамруков Андрей</c:v>
                </c:pt>
                <c:pt idx="1">
                  <c:v>Шишкина Снежана</c:v>
                </c:pt>
                <c:pt idx="2">
                  <c:v>Головко Родион</c:v>
                </c:pt>
                <c:pt idx="3">
                  <c:v>Фефилова Оля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Ручная моторика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Мамруков Андрей</c:v>
                </c:pt>
                <c:pt idx="1">
                  <c:v>Шишкина Снежана</c:v>
                </c:pt>
                <c:pt idx="2">
                  <c:v>Головко Родион</c:v>
                </c:pt>
                <c:pt idx="3">
                  <c:v>Фефилова Оля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Тактильные ощущения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Мамруков Андрей</c:v>
                </c:pt>
                <c:pt idx="1">
                  <c:v>Шишкина Снежана</c:v>
                </c:pt>
                <c:pt idx="2">
                  <c:v>Головко Родион</c:v>
                </c:pt>
                <c:pt idx="3">
                  <c:v>Фефилова Оля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Сенсорные эталоны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Мамруков Андрей</c:v>
                </c:pt>
                <c:pt idx="1">
                  <c:v>Шишкина Снежана</c:v>
                </c:pt>
                <c:pt idx="2">
                  <c:v>Головко Родион</c:v>
                </c:pt>
                <c:pt idx="3">
                  <c:v>Фефилова Оля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Зрительное восприятие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Мамруков Андрей</c:v>
                </c:pt>
                <c:pt idx="1">
                  <c:v>Шишкина Снежана</c:v>
                </c:pt>
                <c:pt idx="2">
                  <c:v>Головко Родион</c:v>
                </c:pt>
                <c:pt idx="3">
                  <c:v>Фефилова Оля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Слуховое восприятие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Мамруков Андрей</c:v>
                </c:pt>
                <c:pt idx="1">
                  <c:v>Шишкина Снежана</c:v>
                </c:pt>
                <c:pt idx="2">
                  <c:v>Головко Родион</c:v>
                </c:pt>
                <c:pt idx="3">
                  <c:v>Фефилова Оля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Пространственное восприятие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Мамруков Андрей</c:v>
                </c:pt>
                <c:pt idx="1">
                  <c:v>Шишкина Снежана</c:v>
                </c:pt>
                <c:pt idx="2">
                  <c:v>Головко Родион</c:v>
                </c:pt>
                <c:pt idx="3">
                  <c:v>Фефилова Оля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Восприятие времени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Мамруков Андрей</c:v>
                </c:pt>
                <c:pt idx="1">
                  <c:v>Шишкина Снежана</c:v>
                </c:pt>
                <c:pt idx="2">
                  <c:v>Головко Родион</c:v>
                </c:pt>
                <c:pt idx="3">
                  <c:v>Фефилова Оля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gapWidth val="75"/>
        <c:overlap val="-25"/>
        <c:axId val="93256704"/>
        <c:axId val="71893760"/>
      </c:barChart>
      <c:catAx>
        <c:axId val="93256704"/>
        <c:scaling>
          <c:orientation val="minMax"/>
        </c:scaling>
        <c:axPos val="b"/>
        <c:majorTickMark val="none"/>
        <c:tickLblPos val="nextTo"/>
        <c:crossAx val="71893760"/>
        <c:crosses val="autoZero"/>
        <c:auto val="1"/>
        <c:lblAlgn val="ctr"/>
        <c:lblOffset val="100"/>
      </c:catAx>
      <c:valAx>
        <c:axId val="718937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93256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2717686482775786E-2"/>
          <c:y val="0.86069235352161688"/>
          <c:w val="0.87456462703444882"/>
          <c:h val="1.1433297822231318E-2"/>
        </c:manualLayout>
      </c:layout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02C92-1DC9-4938-96CF-9C2E30C03F2B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D88A3-48AE-49D0-8F8B-C0C7B50A5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D88A3-48AE-49D0-8F8B-C0C7B50A5B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" TargetMode="External"/><Relationship Id="rId7" Type="http://schemas.openxmlformats.org/officeDocument/2006/relationships/hyperlink" Target="http://mersibo.ru/" TargetMode="External"/><Relationship Id="rId2" Type="http://schemas.openxmlformats.org/officeDocument/2006/relationships/hyperlink" Target="http://www.maam.ru/users/marina1239/photos/private2729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artmoms.ru/konkurs.html" TargetMode="External"/><Relationship Id="rId5" Type="http://schemas.openxmlformats.org/officeDocument/2006/relationships/hyperlink" Target="http://www.odnoklassniki.ru/logopediya" TargetMode="External"/><Relationship Id="rId4" Type="http://schemas.openxmlformats.org/officeDocument/2006/relationships/hyperlink" Target="http://nsportal.ru/zayceva-marina-gennadevn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786477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«ДОСЬЕ УСПЕХА»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                                   </a:t>
            </a: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учитель-дефектолог</a:t>
            </a:r>
            <a:b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                                     Зайцева М.Г</a:t>
            </a:r>
            <a:endParaRPr lang="ru-RU" sz="28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1"/>
            <a:ext cx="87868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2.Результативность деятельности педагогического работника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87154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Сведения об  усвоении учебного материала, динамики развития обучающихся .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«неудовлетворительно»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«удовлетворительно»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«хорошо»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6" y="2466667"/>
          <a:ext cx="8572565" cy="2487007"/>
        </p:xfrm>
        <a:graphic>
          <a:graphicData uri="http://schemas.openxmlformats.org/drawingml/2006/table">
            <a:tbl>
              <a:tblPr/>
              <a:tblGrid>
                <a:gridCol w="1108522"/>
                <a:gridCol w="482824"/>
                <a:gridCol w="361740"/>
                <a:gridCol w="361229"/>
                <a:gridCol w="361740"/>
                <a:gridCol w="434190"/>
                <a:gridCol w="434190"/>
                <a:gridCol w="361740"/>
                <a:gridCol w="361740"/>
                <a:gridCol w="361740"/>
                <a:gridCol w="361740"/>
                <a:gridCol w="361740"/>
                <a:gridCol w="581640"/>
                <a:gridCol w="581640"/>
                <a:gridCol w="413073"/>
                <a:gridCol w="527247"/>
                <a:gridCol w="258571"/>
                <a:gridCol w="480214"/>
                <a:gridCol w="377045"/>
              </a:tblGrid>
              <a:tr h="7642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Ф.И.Ребёнка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б класс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Общая моторика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Ручная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мотор.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Тактильн.ощущ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Сенс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эталоны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Зрит.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Воспри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Слух.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Воспр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Простр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восприятие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Воспр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времени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Общий результат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Головко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Фефилова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Шишкина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Мамруков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28596" y="500042"/>
          <a:ext cx="842968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0"/>
            <a:ext cx="835824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Охват детей индивидуальными диагностическими процедурами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9" y="1060061"/>
          <a:ext cx="8643998" cy="5570431"/>
        </p:xfrm>
        <a:graphic>
          <a:graphicData uri="http://schemas.openxmlformats.org/drawingml/2006/table">
            <a:tbl>
              <a:tblPr/>
              <a:tblGrid>
                <a:gridCol w="612609"/>
                <a:gridCol w="994209"/>
                <a:gridCol w="459322"/>
                <a:gridCol w="1222519"/>
                <a:gridCol w="5355339"/>
              </a:tblGrid>
              <a:tr h="154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b="1"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b="1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b="1">
                          <a:latin typeface="Times New Roman"/>
                          <a:ea typeface="Calibri"/>
                          <a:cs typeface="Times New Roman"/>
                        </a:rPr>
                        <a:t>ПРИЧИНА ОБРАЩЕНИЯ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b="1">
                          <a:latin typeface="Times New Roman"/>
                          <a:ea typeface="Calibri"/>
                          <a:cs typeface="Times New Roman"/>
                        </a:rPr>
                        <a:t>ЗАКЛЮЧЕНИЕ И РЕКОМЕНДАЦИИ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12.09.13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ТЮМЕНЦЕВ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Михаил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Юрьевич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156" marR="3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а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Первичное обследование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Трудности формирования учебных навыков , обусловленные снижением темпов развития познавательной деятельности. А также снижением развития отдельных высших психических процессов. Нарушение сенсомоторной сферы (развитие сенсорных эталонов, графомоторных навыков, пространственного восприятия, временных представлений)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Занятия с дефектологом в условиях комплексной программы развития и коррекции.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12.09.13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СТОЛЯРЕНКО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Валерия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Сергеевна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156" marR="3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а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Первичное обследование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Специфические трудности формирования учебных навыков , обусловленные снижением развития отдельных высших психических процессов, нарушением эмоционально-волевой сферы. Нарушение сенсомоторной сферы (развитие сенсорных эталонов, графомоторных навыков, пространственного восприятия, временных представлений)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Занятия с  дефектологом в условиях комплексной программы развития и коррекции.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12.09.13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ШМАКОВ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Артём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Владимирович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156" marR="3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а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Первичное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обследование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Трудности формирования учебных навыков, обусловленные нарушением эмоционально-волевой сферы. Нарушение сенсомоторной сферы (развитие сенсорных эталонов, пространственного восприятия, временных представлений)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Занятия с дефектологом в условиях комплексной  программы развития и коррекции.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12.09.13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НЕСТЕРЕВ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Андрей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Вадимович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156" marR="3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 а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Первичное обследование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Трудности  формирования учебных навыков обусловлены нарушением эмоционально-волевой сферы. Нарушение сенсомоторной сферы (развитие сенсорных эталонов, пространственного восприятия, временных представлений)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Занятия с дефектологом в условиях комплексной программы развития и коррекции.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12.09.13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ШМАГИНА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Эдуардовна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156" marR="3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а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Первичное обследование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Трудности  формирования учебных навыков, обусловленные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дифицитарностью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высших психических функций ,(память, внимание), низким темпом развития познавательной деятельности, нарушением эмоционально-волевой сферы. Нарушение сенсомоторной сферы (развитие сенсорных эталонов, графомоторных навыков пространственного восприятия, временных представлений)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Занятия с дефектологом в условиях индивидуальной программы развития и коррекции.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01.04.14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ЛОПАТИН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Андрей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Владимирович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156" marR="3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1а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Первичное обследование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Трудности формирования учебных навыков , обусловленные снижением темпов развития познавательной деятельности. А также снижением развития отдельных высших психических процессов. Нарушение сенсомоторной сферы (развитие сенсорных эталонов, графомоторных навыков, пространственного восприятия, временных представлений)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Занятия с дефектологом в условиях комплексной программы развития и коррекции.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17.09.13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Столяренко </a:t>
                      </a:r>
                      <a:r>
                        <a:rPr lang="ru-RU" sz="9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Валерия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156" marR="3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1а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Первичное обследование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Трудности  формирования учебных навыков, обусловленные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дифицитарностью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высших психических функций ,(память, внимание), низким темпом развития познавательной деятельности, нарушением эмоционально-волевой сферы. Нарушение сенсомоторной сферы (развитие сенсорных эталонов, графомоторных навыков пространственного восприятия, временных представлений)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Занятия с дефектологом в условиях индивидуальной программы развития и коррекции.</a:t>
                      </a: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3.Уровень профессионализма педагогического работника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Реализуемые программы</a:t>
            </a:r>
            <a:endParaRPr lang="ru-RU" sz="28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-1864276"/>
            <a:ext cx="184731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57298"/>
            <a:ext cx="86439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1.«Развитие психомоторики и сенсорных процессов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учащихся 1-4 классов» под редакцией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Метиевой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., Э.Я Удаловой.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2.Программы специальных (коррекционных) образовательных учреждений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 под редакцией В.В.Воронковой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3.Программа  для 0-4 классов «Особый ребенок» под редакцией Е.Д.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Худенко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1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Использование в классе современных  технологий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60"/>
            <a:ext cx="8929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1.Здоровьесберегающие технологии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Гимн.для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глаз. Пальчиковая, дыхательная, артикуляционная гимнастика.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Кинезиология.Пескотерапия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2.Информационно-коммуникативные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(Презентации,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3.Игровые.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4.Технология личностно-ориентированного обучения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Признание ученика главной действующей фигурой, используя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разноуровневый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подход, дифференцированный подход, индивидуальный).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7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Консультативно-просветительская работа в педагогическом коллективе, с родителями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C:\Users\Марина\Desktop\фото кабинета, пвспорт кабинета\20140224_15045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7643866" cy="492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3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Разработка и использование современных диагностик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1142986"/>
          <a:ext cx="6929486" cy="5214974"/>
        </p:xfrm>
        <a:graphic>
          <a:graphicData uri="http://schemas.openxmlformats.org/drawingml/2006/table">
            <a:tbl>
              <a:tblPr/>
              <a:tblGrid>
                <a:gridCol w="1777337"/>
                <a:gridCol w="3286446"/>
                <a:gridCol w="1865703"/>
              </a:tblGrid>
              <a:tr h="651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Направление диагностического обследования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Используемые диагностические методики (название)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Автор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Состояние общей моторики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Диагностические задания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Н.И Озерецкий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М.О Гуревич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Оценка ручной моторики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Проба на реципрокную координацию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(кулак – ладонь)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А.Р Лурия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Д. Б. Эльконин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Оценка тактильных ощущений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«Чудесный мешочек»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Э. Сеген (геом.фигуры)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Мария Монтессори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Т.В.Чередникова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Методика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Выготского–Сахарова (объёмные фигуры)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Оценка владения сенсорными эталонами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Цвет, форма, величина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Т.В Чередняковой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В.М. Когана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Оценка зрительного восприятия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Узнавание реалистичных объектов.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Узнавание наложенных изображений.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А.Р Лурия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Фигуры Поппельрейтора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Оценка слухового восприятия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Ритмические рисунки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Т.В Чередняковой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Оценка пространственного восприятия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Расположение предметов в пространстве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Альбом С.Д Забрамной , О.В Боровик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Оценка восприятия времени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Расположение нужных картинок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Альбом С.Д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Забрамной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, О.В Боровик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3" y="357166"/>
            <a:ext cx="6904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Повышение квалификации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C:\Users\Пользователь\Desktop\20141105_2157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10847">
            <a:off x="246450" y="1446111"/>
            <a:ext cx="36004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20141105_215841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 rot="6757267">
            <a:off x="5095031" y="2298787"/>
            <a:ext cx="4010025" cy="225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20141105_220047.jpg"/>
          <p:cNvPicPr/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 rot="10563784">
            <a:off x="1145917" y="3852808"/>
            <a:ext cx="4100830" cy="23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1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Оснащение кабинета (паспорт кабинета, план работы кабинета)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928670"/>
            <a:ext cx="364333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Место, которое мы</a:t>
            </a:r>
            <a:endParaRPr lang="ru-RU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обустраиваем и занимаем, -</a:t>
            </a:r>
            <a:endParaRPr lang="ru-RU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это место,</a:t>
            </a:r>
            <a:endParaRPr lang="ru-RU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которого мы достойны»</a:t>
            </a:r>
            <a:endParaRPr lang="ru-RU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" name="Рисунок 9" descr="C:\Users\Марина\Desktop\фото кабинета, пвспорт кабинета\IMG_001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21187528">
            <a:off x="324557" y="846580"/>
            <a:ext cx="2328413" cy="198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Марина\Desktop\фото кабинета, пвспорт кабинета\20140220_130627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955234">
            <a:off x="2865611" y="1872525"/>
            <a:ext cx="3000335" cy="204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Марина\Desktop\фото кабинета, пвспорт кабинета\20140224_142538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989960">
            <a:off x="6865667" y="2510423"/>
            <a:ext cx="1953353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Марина\Desktop\фото кабинета, пвспорт кабинета\20140224_150241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20389018">
            <a:off x="234880" y="3924033"/>
            <a:ext cx="2786050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Марина\Desktop\фото кабинета, пвспорт кабинета\20140226_095308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429132"/>
            <a:ext cx="3071834" cy="207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-214338"/>
            <a:ext cx="87154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ЛИЧНЫЙ ВКЛАД В ПОВЫШЕНИИ КАЧЕСТВА ОБРАЗОВАНИЯ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09"/>
            <a:ext cx="864399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1.Руководство методическим объединением, творческой, экспериментальной группой.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2.Проведение семинаров, мастер-классов, творческих мастерских и др. на уровне образовательной организации. 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3.Выступления на конференциях, семинарах, методических советах (не ниже муниципального уровня.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4.Работа в  аттестационной комиссии, в оргкомитетах, жюри профессиональных конкурсов фестивалей, выставок (дата, название). 5.Работа в составе общественных организаций, волонтерских групп, в органах общественного управления (название мероприятий). 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6.Наличие благодарностей, грамот, поощрений, положительных отзывов за последние три года .</a:t>
            </a: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7"/>
            <a:ext cx="8072494" cy="5191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Портфолио представляет собой </a:t>
            </a:r>
            <a:b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папку-накопитель собранных педагогом  документов и материалов, свидетельствующих об уровне профессиональной компетентности и результатах практической (учебной, социальной, творческой и др.) деятельности  за последние годы работы (3-5 лет).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6.Участие в конкурсах, смотрах, фестивалях профессионального мастерства, в том числе и в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интернет-конкурсах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(дата, название, результат участия).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Пользователь\Desktop\Зайцева Марина Геннадьевна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23598">
            <a:off x="724213" y="1862671"/>
            <a:ext cx="3409293" cy="412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AppData\Local\Microsoft\Windows\Temporary Internet Files\Content.Word\20141105_2236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05308">
            <a:off x="4935369" y="2357059"/>
            <a:ext cx="4323398" cy="234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7.Наличие учебно-методических, научно-методических публикаций, статей (название статьи, где опубликовано, дата)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09" y="714356"/>
          <a:ext cx="7929620" cy="5857915"/>
        </p:xfrm>
        <a:graphic>
          <a:graphicData uri="http://schemas.openxmlformats.org/drawingml/2006/table">
            <a:tbl>
              <a:tblPr/>
              <a:tblGrid>
                <a:gridCol w="1757555"/>
                <a:gridCol w="1652863"/>
                <a:gridCol w="1860661"/>
                <a:gridCol w="1134162"/>
                <a:gridCol w="1524379"/>
              </a:tblGrid>
              <a:tr h="463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Название проекта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Тема проекта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Ваша роль 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проекте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Время проведения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Место публикации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Международный русскоязычный социальный  образовательный интернет-проект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Мааам.ру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«Маленькой ёлочки холодно зимой»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Куратор участника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Международного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Детского творческого зимнего конкурса 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Декабрь 2013г.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http://www.maam.ru/users/marina1239/photos/private27295.html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На главную"/>
                        </a:rPr>
                        <a:t>Социальная сеть работников образования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На главную"/>
                        </a:rPr>
                        <a:t> </a:t>
                      </a:r>
                      <a:r>
                        <a:rPr lang="ru-RU" sz="11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На главную"/>
                        </a:rPr>
                        <a:t>nsportal.ru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Конспект интегрированного занятия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«Карусель ощущений»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Учитель-дефектолог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Май 2014г.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http://nsportal.ru/zayceva-marina-gennadevn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Создание авторского альбома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учителя-дефектолога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группе «Логопедия и Дефектология»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методических пособий и игровых материалов для обмена опытом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Авторский альбом учителя-дефектолога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Июнь 2014г.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http://www.odnoklassniki.ru/logopediya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Участие в международном конкурсе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«Логопедическое занятие»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конспекта интегрированного занятия (учитель-логопед, учитель-дефектолог)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Учитель-дефектолог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Август 2014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http://smartmoms.ru/konkurs.html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Победитель конкурса 2 степени.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Участие в вебинаре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«Новые подходы к обучению чтению у детей с задержкой речевого развития»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Учитель-дефектолог слушатель и активный участник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Август 2014</a:t>
                      </a: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http://mersibo.ru/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37" marR="354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58204" cy="107157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>Барон  Фон </a:t>
            </a:r>
            <a:r>
              <a:rPr lang="ru-RU" sz="3100" b="1" dirty="0" err="1" smtClean="0">
                <a:solidFill>
                  <a:srgbClr val="FF0000"/>
                </a:solidFill>
                <a:latin typeface="Comic Sans MS" pitchFamily="66" charset="0"/>
              </a:rPr>
              <a:t>Мюнхаузен</a:t>
            </a: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sz="3100" b="1" i="1" dirty="0" smtClean="0">
                <a:solidFill>
                  <a:srgbClr val="FF0000"/>
                </a:solidFill>
                <a:latin typeface="Comic Sans MS" pitchFamily="66" charset="0"/>
              </a:rPr>
              <a:t>Серьёзное лицо — ещё не признак ума, господа. Все глупости на Земле делаются именно с этим выражением. Вы улыбайтесь, господа, улыбайтесь!»</a:t>
            </a: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Comic Sans MS" pitchFamily="66" charset="0"/>
              </a:rPr>
              <a:t>Современный учитель - человек, способный улыбаться и интересоваться всем тем, что его окружает, ведь школа жива, пока учитель в ней интересен ребенку.</a:t>
            </a:r>
            <a:br>
              <a:rPr lang="ru-RU" sz="3100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sz="31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41743"/>
            <a:ext cx="7929618" cy="443198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endParaRPr lang="ru-RU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sz="2400" dirty="0" smtClean="0">
              <a:latin typeface="Bookman Old Style" pitchFamily="18" charset="0"/>
            </a:endParaRPr>
          </a:p>
          <a:p>
            <a:endParaRPr lang="ru-RU" sz="2400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571480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000" b="1" dirty="0" smtClean="0">
              <a:latin typeface="Bookman Old Style" pitchFamily="18" charset="0"/>
            </a:endParaRPr>
          </a:p>
          <a:p>
            <a:pPr algn="ctr"/>
            <a:endParaRPr lang="ru-RU" b="1" dirty="0" smtClean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5725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ОФОРМЛЕНИЮ ПОРТФОЛИО И ПРИНЦИП РАБОТЫ: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1.Системность</a:t>
            </a:r>
            <a:endParaRPr lang="ru-RU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2.Достоверность</a:t>
            </a:r>
            <a:endParaRPr lang="ru-RU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3.Объективность</a:t>
            </a:r>
            <a:endParaRPr lang="ru-RU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4.Нацеленность автора на самосовершенствование</a:t>
            </a:r>
            <a:endParaRPr lang="ru-RU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5.Структуризация материалов, логичность, лаконичность всех письменных пояснений</a:t>
            </a:r>
            <a:endParaRPr lang="ru-RU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6.Аккуратность и эстетичность оформления</a:t>
            </a:r>
            <a:endParaRPr lang="ru-RU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7.Целостность материалов</a:t>
            </a:r>
            <a:endParaRPr lang="ru-RU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8.Наглядность результатов работы</a:t>
            </a:r>
            <a:endParaRPr lang="ru-RU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9.Технологичность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357166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ПОРТФОЛИО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785794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Comic Sans MS" pitchFamily="66" charset="0"/>
              </a:rPr>
              <a:t>-</a:t>
            </a:r>
            <a:r>
              <a:rPr lang="ru-RU" sz="2400" b="1" dirty="0" smtClean="0">
                <a:latin typeface="Comic Sans MS" pitchFamily="66" charset="0"/>
              </a:rPr>
              <a:t>Титульный лист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-Перечень документов и материалов (содержание)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-Информационную карту, заверенную руководителем образовательной организации( если педагог идёт на повышение квалификационной категории)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-Документы и материалы, подтверждающие результаты педагогической деятельности педагога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Comic Sans MS" pitchFamily="66" charset="0"/>
              </a:rPr>
              <a:t>-Диски с записями уроков, воспитательных мероприятий 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4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Bookman Old Style" pitchFamily="18" charset="0"/>
            </a:endParaRP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ТИТУЛЬНЫЙ ЛИСТ 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857232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Comic Sans MS" pitchFamily="66" charset="0"/>
              </a:rPr>
              <a:t>1.Фамилия, имя, отчество педагога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omic Sans MS" pitchFamily="66" charset="0"/>
              </a:rPr>
              <a:t>2.Должность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omic Sans MS" pitchFamily="66" charset="0"/>
              </a:rPr>
              <a:t>3.Место работы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omic Sans MS" pitchFamily="66" charset="0"/>
              </a:rPr>
              <a:t>4.Заявленная квалификационная категория </a:t>
            </a:r>
            <a:r>
              <a:rPr lang="ru-RU" sz="3200" b="1" i="1" dirty="0" smtClean="0">
                <a:latin typeface="Comic Sans MS" pitchFamily="66" charset="0"/>
              </a:rPr>
              <a:t>( если педагог идёт на повышение квалификационной категории)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03705" y="214290"/>
          <a:ext cx="5936590" cy="6357982"/>
        </p:xfrm>
        <a:graphic>
          <a:graphicData uri="http://schemas.openxmlformats.org/drawingml/2006/table">
            <a:tbl>
              <a:tblPr/>
              <a:tblGrid>
                <a:gridCol w="5936590"/>
              </a:tblGrid>
              <a:tr h="6357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Муниципальное бюджетное общеобразовательное учреждение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Специальная (коррекционная) общеобразовательная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школа-интернат №3 8-вида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ПОРТФОЛИО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проведения экспертной оценки уровня профессиональной компетентности и результативности деятельности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Составила:   Ф.И.О: </a:t>
                      </a:r>
                      <a:r>
                        <a:rPr lang="ru-RU" sz="18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Зайцева Марина Геннадьевна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Должность: </a:t>
                      </a:r>
                      <a:r>
                        <a:rPr lang="ru-RU" sz="18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учитель-дефектолог 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Заявлена:  </a:t>
                      </a:r>
                      <a:r>
                        <a:rPr lang="ru-RU" sz="18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квалификационная категория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проведения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экспертизы:________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(в соответствии с графиком)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Елизово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66989" marR="66989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900115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omic Sans MS" pitchFamily="66" charset="0"/>
              </a:rPr>
              <a:t>         Содержание следует поместить сразу после титульного листа. Его главное назначение -создание общего представления о структуре текста (документа). Поэтому, с одной стороны, Содержание  должно быть достаточно информативным, с другой – не слишком детализированным, дробным. </a:t>
            </a:r>
            <a:endParaRPr lang="ru-RU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6439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dirty="0" smtClean="0">
              <a:latin typeface="Bookman Old Style" pitchFamily="18" charset="0"/>
            </a:endParaRP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850112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ИНФОРМАЦИОННАЯ КАРТА</a:t>
            </a:r>
          </a:p>
          <a:p>
            <a:pPr algn="ctr"/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1.Общие сведения о педагогическом работнике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Comic Sans MS" pitchFamily="66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Ф.И.О 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-Дата рождения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-Занимаемая должность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-Сведения об образовании, стаж работы</a:t>
            </a:r>
            <a:endParaRPr lang="ru-RU" sz="2800" b="1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66" y="0"/>
          <a:ext cx="5643602" cy="6572272"/>
        </p:xfrm>
        <a:graphic>
          <a:graphicData uri="http://schemas.openxmlformats.org/drawingml/2006/table">
            <a:tbl>
              <a:tblPr/>
              <a:tblGrid>
                <a:gridCol w="5643602"/>
              </a:tblGrid>
              <a:tr h="6572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Визитная карточка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08940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Ф.И.О</a:t>
                      </a:r>
                      <a:r>
                        <a:rPr lang="ru-RU" sz="11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Зайцева Марина Геннадьевна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08940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рождения: </a:t>
                      </a:r>
                      <a:r>
                        <a:rPr lang="ru-RU" sz="11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03.10.1978 г</a:t>
                      </a:r>
                      <a:r>
                        <a:rPr lang="ru-RU" sz="11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3.Образование, наименование учебного заведения, год окончания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Высшее. Дальневосточная государственная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социально-гуманитарная академия.2007 г.</a:t>
                      </a: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Специальность</a:t>
                      </a:r>
                      <a:r>
                        <a:rPr lang="ru-RU" sz="1100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«Олигофренопедагогика»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Квалификация: «Учитель- олигофренопедагог»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Специализация: «Логопедическая работа с детьми, имеющими нарушения интеллекта».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4.Должность, по которой выходит на аттестацию: </a:t>
                      </a:r>
                      <a:r>
                        <a:rPr lang="ru-RU" sz="11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Учитель-дефектолог</a:t>
                      </a:r>
                      <a:endParaRPr lang="ru-RU" sz="1100" u="none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5.Место работы: </a:t>
                      </a:r>
                      <a:r>
                        <a:rPr lang="ru-RU" sz="11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СКОШИ №3 8-вида</a:t>
                      </a:r>
                      <a:endParaRPr lang="ru-RU" sz="1100" u="none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6.Общий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стаж работы: </a:t>
                      </a:r>
                      <a:r>
                        <a:rPr lang="ru-RU" sz="11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 </a:t>
                      </a:r>
                      <a:r>
                        <a:rPr lang="ru-RU" sz="11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лет</a:t>
                      </a:r>
                      <a:endParaRPr lang="ru-RU" sz="1100" u="none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7.Стаж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педагогической работы:</a:t>
                      </a:r>
                      <a:r>
                        <a:rPr lang="ru-RU" sz="11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 </a:t>
                      </a:r>
                      <a:r>
                        <a:rPr lang="ru-RU" sz="11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лет</a:t>
                      </a:r>
                      <a:endParaRPr lang="ru-RU" sz="1100" u="none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8.Стаж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работы в должности   (в данном учреждении): </a:t>
                      </a:r>
                      <a:r>
                        <a:rPr lang="ru-RU" sz="11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</a:t>
                      </a:r>
                      <a:r>
                        <a:rPr lang="ru-RU" sz="11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года</a:t>
                      </a:r>
                      <a:endParaRPr lang="ru-RU" sz="1100" u="none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9.Сведения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  предыдущей аттестации (категория, дата присвоения) : </a:t>
                      </a:r>
                      <a:r>
                        <a:rPr lang="ru-RU" sz="11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1категория</a:t>
                      </a:r>
                      <a:r>
                        <a:rPr lang="ru-RU" sz="11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., декабрь 2009 год</a:t>
                      </a:r>
                      <a:r>
                        <a:rPr lang="ru-RU" sz="11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100" u="none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 Контактные телефоны:</a:t>
                      </a:r>
                    </a:p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рабочий__________________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домашний: (</a:t>
                      </a:r>
                      <a:r>
                        <a:rPr lang="ru-RU" sz="11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8-415 -31) 7-72-39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сотовый:  </a:t>
                      </a:r>
                      <a:r>
                        <a:rPr lang="ru-RU" sz="11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8-924-793-37-54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 Кредо педагога: </a:t>
                      </a:r>
                      <a:r>
                        <a:rPr lang="ru-RU" sz="1100" dirty="0">
                          <a:solidFill>
                            <a:srgbClr val="44444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Каждый день, в который вы не пополнили, своего образования хотя бы маленьким, но новым для вас куском знания... считайте бесплодно и невозвратно для себя погибшим</a:t>
                      </a:r>
                      <a:r>
                        <a:rPr lang="ru-RU" sz="500" b="1" u="sng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1429</Words>
  <Application>Microsoft Office PowerPoint</Application>
  <PresentationFormat>Экран (4:3)</PresentationFormat>
  <Paragraphs>431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«ДОСЬЕ УСПЕХА»                                       учитель-дефектолог                                      Зайцева М.Г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         Барон  Фон Мюнхаузен  «Серьёзное лицо — ещё не признак ума, господа. Все глупости на Земле делаются именно с этим выражением. Вы улыбайтесь, господа, улыбайтесь!».   Современный учитель - человек, способный улыбаться и интересоваться всем тем, что его окружает, ведь школа жива, пока учитель в ней интересен ребенку. </vt:lpstr>
      <vt:lpstr> 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ПОРТФОЛИО- полное собрание собственных достижений. Или папка-накопитель собранных аттестуемым документов и материалов, свидетельствующих об уровне его профессиональной компетентности и результатах педагогической деятельности за последние 3-5 лет. </dc:title>
  <dc:creator>Пользователь</dc:creator>
  <cp:lastModifiedBy>Пользователь</cp:lastModifiedBy>
  <cp:revision>65</cp:revision>
  <dcterms:created xsi:type="dcterms:W3CDTF">2014-10-20T09:15:28Z</dcterms:created>
  <dcterms:modified xsi:type="dcterms:W3CDTF">2014-11-06T03:05:29Z</dcterms:modified>
</cp:coreProperties>
</file>