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6" r:id="rId9"/>
    <p:sldId id="267" r:id="rId10"/>
    <p:sldId id="268" r:id="rId11"/>
    <p:sldId id="269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8" autoAdjust="0"/>
  </p:normalViewPr>
  <p:slideViewPr>
    <p:cSldViewPr>
      <p:cViewPr varScale="1">
        <p:scale>
          <a:sx n="78" d="100"/>
          <a:sy n="78" d="100"/>
        </p:scale>
        <p:origin x="-6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5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D57496-0ACF-40DE-961D-14EA5DB7BA1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1F4F93-EB2D-42CC-8D53-7FB02DDC4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57496-0ACF-40DE-961D-14EA5DB7BA1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F4F93-EB2D-42CC-8D53-7FB02DDC4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57496-0ACF-40DE-961D-14EA5DB7BA1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F4F93-EB2D-42CC-8D53-7FB02DDC4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57496-0ACF-40DE-961D-14EA5DB7BA1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F4F93-EB2D-42CC-8D53-7FB02DDC47A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57496-0ACF-40DE-961D-14EA5DB7BA1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F4F93-EB2D-42CC-8D53-7FB02DDC47A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57496-0ACF-40DE-961D-14EA5DB7BA1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F4F93-EB2D-42CC-8D53-7FB02DDC47A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57496-0ACF-40DE-961D-14EA5DB7BA1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F4F93-EB2D-42CC-8D53-7FB02DDC4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57496-0ACF-40DE-961D-14EA5DB7BA1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F4F93-EB2D-42CC-8D53-7FB02DDC47A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57496-0ACF-40DE-961D-14EA5DB7BA1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F4F93-EB2D-42CC-8D53-7FB02DDC4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D57496-0ACF-40DE-961D-14EA5DB7BA1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1F4F93-EB2D-42CC-8D53-7FB02DDC4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D57496-0ACF-40DE-961D-14EA5DB7BA1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1F4F93-EB2D-42CC-8D53-7FB02DDC47A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D57496-0ACF-40DE-961D-14EA5DB7BA17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1F4F93-EB2D-42CC-8D53-7FB02DDC47A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3" descr="Hydrange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88024" cy="38610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56992"/>
            <a:ext cx="7772400" cy="1829761"/>
          </a:xfrm>
        </p:spPr>
        <p:txBody>
          <a:bodyPr/>
          <a:lstStyle/>
          <a:p>
            <a:r>
              <a:rPr lang="ru-RU" dirty="0" smtClean="0"/>
              <a:t>Психологический комфорт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Оценка </a:t>
            </a:r>
            <a:r>
              <a:rPr lang="ru-RU" dirty="0" smtClean="0"/>
              <a:t>поступка, а не личности </a:t>
            </a:r>
          </a:p>
          <a:p>
            <a:r>
              <a:rPr lang="ru-RU" dirty="0" smtClean="0"/>
              <a:t>Похвала, улыбка, контакт глаз </a:t>
            </a:r>
          </a:p>
          <a:p>
            <a:r>
              <a:rPr lang="ru-RU" dirty="0" smtClean="0"/>
              <a:t> Комплимент, ласковое слово </a:t>
            </a:r>
          </a:p>
          <a:p>
            <a:r>
              <a:rPr lang="ru-RU" dirty="0" smtClean="0"/>
              <a:t>Поддержка </a:t>
            </a:r>
          </a:p>
          <a:p>
            <a:r>
              <a:rPr lang="ru-RU" dirty="0" smtClean="0"/>
              <a:t>Выражение заинтересованности </a:t>
            </a:r>
          </a:p>
          <a:p>
            <a:r>
              <a:rPr lang="ru-RU" dirty="0" smtClean="0"/>
              <a:t>Сравнение с самим собой </a:t>
            </a:r>
          </a:p>
          <a:p>
            <a:r>
              <a:rPr lang="ru-RU" dirty="0" smtClean="0"/>
              <a:t>Одобрение, согласие </a:t>
            </a:r>
          </a:p>
          <a:p>
            <a:r>
              <a:rPr lang="ru-RU" dirty="0" smtClean="0"/>
              <a:t>Позитивные телесные контакты (мл. </a:t>
            </a:r>
            <a:r>
              <a:rPr lang="ru-RU" dirty="0" err="1" smtClean="0"/>
              <a:t>шк</a:t>
            </a:r>
            <a:r>
              <a:rPr lang="ru-RU" dirty="0" smtClean="0"/>
              <a:t>. возраст) </a:t>
            </a:r>
          </a:p>
          <a:p>
            <a:r>
              <a:rPr lang="ru-RU" dirty="0" smtClean="0"/>
              <a:t>Доброжелательная интонация </a:t>
            </a:r>
          </a:p>
          <a:p>
            <a:r>
              <a:rPr lang="ru-RU" dirty="0" smtClean="0"/>
              <a:t>Поощрение </a:t>
            </a:r>
          </a:p>
          <a:p>
            <a:r>
              <a:rPr lang="ru-RU" dirty="0" smtClean="0"/>
              <a:t>Выражение своих чувств </a:t>
            </a:r>
          </a:p>
          <a:p>
            <a:r>
              <a:rPr lang="ru-RU" dirty="0" smtClean="0"/>
              <a:t>Отражение чувств ребёнка (Мне кажется ты обижен,…)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Позитивные проявления </a:t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Отказ </a:t>
            </a:r>
            <a:r>
              <a:rPr lang="ru-RU" dirty="0" smtClean="0"/>
              <a:t>от объяснений </a:t>
            </a:r>
          </a:p>
          <a:p>
            <a:r>
              <a:rPr lang="ru-RU" dirty="0" smtClean="0"/>
              <a:t>Негативная оценка личности </a:t>
            </a:r>
          </a:p>
          <a:p>
            <a:r>
              <a:rPr lang="ru-RU" dirty="0" smtClean="0"/>
              <a:t>Сравнение не в лучшую сторону </a:t>
            </a:r>
          </a:p>
          <a:p>
            <a:r>
              <a:rPr lang="ru-RU" dirty="0" smtClean="0"/>
              <a:t>Указание на несоответствие </a:t>
            </a:r>
          </a:p>
          <a:p>
            <a:r>
              <a:rPr lang="ru-RU" dirty="0" smtClean="0"/>
              <a:t>Игнорирование </a:t>
            </a:r>
          </a:p>
          <a:p>
            <a:r>
              <a:rPr lang="ru-RU" dirty="0" smtClean="0"/>
              <a:t>Приказы </a:t>
            </a:r>
          </a:p>
          <a:p>
            <a:r>
              <a:rPr lang="ru-RU" dirty="0" smtClean="0"/>
              <a:t>Подчеркивание неудачи </a:t>
            </a:r>
          </a:p>
          <a:p>
            <a:r>
              <a:rPr lang="ru-RU" dirty="0" smtClean="0"/>
              <a:t>Угроза </a:t>
            </a:r>
          </a:p>
          <a:p>
            <a:r>
              <a:rPr lang="ru-RU" dirty="0" smtClean="0"/>
              <a:t>Наказание </a:t>
            </a:r>
          </a:p>
          <a:p>
            <a:r>
              <a:rPr lang="ru-RU" dirty="0" smtClean="0"/>
              <a:t>«Жесткая» мимика </a:t>
            </a:r>
          </a:p>
          <a:p>
            <a:r>
              <a:rPr lang="ru-RU" dirty="0" smtClean="0"/>
              <a:t>Угрожающие позы </a:t>
            </a:r>
          </a:p>
          <a:p>
            <a:r>
              <a:rPr lang="ru-RU" dirty="0" smtClean="0"/>
              <a:t>Негативная интонация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Негативные проявления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92D050"/>
                </a:solidFill>
              </a:rPr>
              <a:t>Методы позитивной психологической поддержки ученика на </a:t>
            </a:r>
            <a:r>
              <a:rPr lang="ru-RU" dirty="0" smtClean="0">
                <a:solidFill>
                  <a:srgbClr val="92D050"/>
                </a:solidFill>
              </a:rPr>
              <a:t>уроке:</a:t>
            </a:r>
            <a:r>
              <a:rPr lang="ru-RU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smtClean="0"/>
              <a:t>учет индивидуальных особенностей учащегося и дифференцированный подход к детям с разными возможностями, </a:t>
            </a:r>
          </a:p>
          <a:p>
            <a:r>
              <a:rPr lang="ru-RU" dirty="0" smtClean="0"/>
              <a:t>• </a:t>
            </a:r>
            <a:r>
              <a:rPr lang="ru-RU" dirty="0" smtClean="0"/>
              <a:t>поддержание познавательного интереса к изучению </a:t>
            </a:r>
            <a:r>
              <a:rPr lang="ru-RU" dirty="0" smtClean="0"/>
              <a:t>ПРЕДМЕТА,</a:t>
            </a:r>
          </a:p>
          <a:p>
            <a:r>
              <a:rPr lang="ru-RU" dirty="0" smtClean="0"/>
              <a:t>• введения в урок видов деятельности, поддерживающих положительное отношение ребенка к себе, уверенность в себе, в своих силах и доброжелательное отношение к </a:t>
            </a:r>
            <a:r>
              <a:rPr lang="ru-RU" dirty="0" smtClean="0"/>
              <a:t>окружающим,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• </a:t>
            </a:r>
            <a:r>
              <a:rPr lang="ru-RU" dirty="0" smtClean="0"/>
              <a:t>Детей учат не наставления взрослого (педагога), а стиль взаимодействия, личность педагога, его профессиональное общение. </a:t>
            </a:r>
          </a:p>
          <a:p>
            <a:pPr algn="ctr">
              <a:buNone/>
            </a:pPr>
            <a:r>
              <a:rPr lang="ru-RU" dirty="0" smtClean="0"/>
              <a:t>Отношения, строящиеся на основе взаимного уважения, равенства, соучастия, веры в способности, дают возможность самореализации и личностного развития каждого из участников.</a:t>
            </a:r>
          </a:p>
          <a:p>
            <a:endParaRPr lang="ru-RU" dirty="0" smtClean="0"/>
          </a:p>
          <a:p>
            <a:pPr algn="r">
              <a:buNone/>
            </a:pPr>
            <a:r>
              <a:rPr lang="en-US" dirty="0" smtClean="0">
                <a:solidFill>
                  <a:schemeClr val="accent1"/>
                </a:solidFill>
              </a:rPr>
              <a:t>P.S. </a:t>
            </a:r>
            <a:r>
              <a:rPr lang="ru-RU" dirty="0" smtClean="0"/>
              <a:t>Создание </a:t>
            </a:r>
            <a:r>
              <a:rPr lang="ru-RU" dirty="0" smtClean="0"/>
              <a:t>атмосферы доброжелательности позволяет снять напряженность и неврозы, разрушающие здоровье детей.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 fontScale="92500"/>
          </a:bodyPr>
          <a:lstStyle/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Психологический комфорт – это условия жизни, при которых человек чувствует себя спокойно, уверенно,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защищенно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Концепции модернизации Российского образования </a:t>
            </a:r>
            <a:r>
              <a:rPr lang="ru-RU" dirty="0" smtClean="0"/>
              <a:t>пункт </a:t>
            </a:r>
            <a:r>
              <a:rPr lang="ru-RU" dirty="0" smtClean="0"/>
              <a:t>2.1 указывает: </a:t>
            </a:r>
            <a:endParaRPr lang="ru-RU" dirty="0" smtClean="0"/>
          </a:p>
          <a:p>
            <a:pPr>
              <a:buNone/>
            </a:pPr>
            <a:endParaRPr lang="ru-RU" i="1" dirty="0" smtClean="0">
              <a:latin typeface="Arial Black" pitchFamily="34" charset="0"/>
              <a:cs typeface="Aparajita" pitchFamily="34" charset="0"/>
            </a:endParaRPr>
          </a:p>
          <a:p>
            <a:pPr>
              <a:buNone/>
            </a:pPr>
            <a:r>
              <a:rPr lang="ru-RU" i="1" dirty="0" smtClean="0">
                <a:latin typeface="Arial Black" pitchFamily="34" charset="0"/>
                <a:cs typeface="Aparajita" pitchFamily="34" charset="0"/>
              </a:rPr>
              <a:t>«Доступность </a:t>
            </a:r>
            <a:r>
              <a:rPr lang="ru-RU" i="1" dirty="0" smtClean="0">
                <a:latin typeface="Arial Black" pitchFamily="34" charset="0"/>
                <a:cs typeface="Aparajita" pitchFamily="34" charset="0"/>
              </a:rPr>
              <a:t>качественного образования означает государственные гарантии: обучения в условиях, гарантирующих защиту прав личности обучающегося в образовательном процессе его психологическую безопасность</a:t>
            </a:r>
            <a:r>
              <a:rPr lang="ru-RU" i="1" dirty="0" smtClean="0">
                <a:latin typeface="Arial Black" pitchFamily="34" charset="0"/>
                <a:cs typeface="Aparajita" pitchFamily="34" charset="0"/>
              </a:rPr>
              <a:t>!»</a:t>
            </a:r>
            <a:endParaRPr lang="ru-RU" i="1" dirty="0" smtClean="0">
              <a:latin typeface="Arial Black" pitchFamily="34" charset="0"/>
              <a:cs typeface="Aparajita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26573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Какие ассоциации у вас возникают, когда вы слышите слово «комфорт»?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648" y="3501008"/>
            <a:ext cx="6624736" cy="2952328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К – </a:t>
            </a:r>
          </a:p>
          <a:p>
            <a:r>
              <a:rPr lang="ru-RU" sz="2800" dirty="0" smtClean="0"/>
              <a:t>О –</a:t>
            </a:r>
          </a:p>
          <a:p>
            <a:r>
              <a:rPr lang="ru-RU" sz="2800" dirty="0" smtClean="0"/>
              <a:t>М – </a:t>
            </a:r>
          </a:p>
          <a:p>
            <a:r>
              <a:rPr lang="ru-RU" sz="2800" dirty="0" smtClean="0"/>
              <a:t>Ф – </a:t>
            </a:r>
          </a:p>
          <a:p>
            <a:r>
              <a:rPr lang="ru-RU" sz="2800" dirty="0" smtClean="0"/>
              <a:t>О – </a:t>
            </a:r>
          </a:p>
          <a:p>
            <a:r>
              <a:rPr lang="ru-RU" sz="2800" dirty="0" smtClean="0"/>
              <a:t>Р – </a:t>
            </a:r>
          </a:p>
          <a:p>
            <a:r>
              <a:rPr lang="ru-RU" sz="2800" dirty="0" smtClean="0"/>
              <a:t>Т – 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К</a:t>
            </a:r>
            <a:r>
              <a:rPr lang="ru-RU" dirty="0" smtClean="0"/>
              <a:t> – Культура, красота, качество образовательного процесса, критичность учителя у самому себе, компромисс, контроль.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О</a:t>
            </a:r>
            <a:r>
              <a:rPr lang="ru-RU" dirty="0" smtClean="0"/>
              <a:t> – Обаяние, отношение, общение, </a:t>
            </a:r>
            <a:r>
              <a:rPr lang="ru-RU" dirty="0" smtClean="0"/>
              <a:t>ободрительный, ограниченность.</a:t>
            </a:r>
            <a:endParaRPr lang="ru-RU" dirty="0" smtClean="0"/>
          </a:p>
          <a:p>
            <a:r>
              <a:rPr lang="ru-RU" sz="3200" dirty="0" smtClean="0">
                <a:solidFill>
                  <a:srgbClr val="FFFF00"/>
                </a:solidFill>
              </a:rPr>
              <a:t>М</a:t>
            </a:r>
            <a:r>
              <a:rPr lang="ru-RU" dirty="0" smtClean="0"/>
              <a:t> – Мир, мотивация, мудрость, мастерство, мажор, </a:t>
            </a:r>
            <a:r>
              <a:rPr lang="ru-RU" dirty="0" smtClean="0"/>
              <a:t>миссия, мама. </a:t>
            </a:r>
            <a:endParaRPr lang="ru-RU" dirty="0" smtClean="0"/>
          </a:p>
          <a:p>
            <a:r>
              <a:rPr lang="ru-RU" sz="3200" dirty="0" smtClean="0">
                <a:solidFill>
                  <a:srgbClr val="FFFF00"/>
                </a:solidFill>
              </a:rPr>
              <a:t>Ф</a:t>
            </a:r>
            <a:r>
              <a:rPr lang="ru-RU" dirty="0" smtClean="0"/>
              <a:t> – Формирование, </a:t>
            </a:r>
            <a:r>
              <a:rPr lang="ru-RU" dirty="0" smtClean="0"/>
              <a:t>форма, фантазия.</a:t>
            </a:r>
            <a:endParaRPr lang="ru-RU" dirty="0" smtClean="0"/>
          </a:p>
          <a:p>
            <a:r>
              <a:rPr lang="ru-RU" sz="3200" dirty="0" smtClean="0">
                <a:solidFill>
                  <a:srgbClr val="FFFF00"/>
                </a:solidFill>
              </a:rPr>
              <a:t>О</a:t>
            </a:r>
            <a:r>
              <a:rPr lang="ru-RU" dirty="0" smtClean="0"/>
              <a:t> – Обогатить, образовать, </a:t>
            </a:r>
            <a:r>
              <a:rPr lang="ru-RU" dirty="0" smtClean="0"/>
              <a:t>обстановка, отдых.</a:t>
            </a:r>
            <a:endParaRPr lang="ru-RU" dirty="0" smtClean="0"/>
          </a:p>
          <a:p>
            <a:r>
              <a:rPr lang="ru-RU" sz="3200" dirty="0" smtClean="0">
                <a:solidFill>
                  <a:srgbClr val="FFFF00"/>
                </a:solidFill>
              </a:rPr>
              <a:t>Р</a:t>
            </a:r>
            <a:r>
              <a:rPr lang="ru-RU" dirty="0" smtClean="0"/>
              <a:t> – Радость, развитие, разум, равенство, размеренность, разнообразие, радушие.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Т</a:t>
            </a:r>
            <a:r>
              <a:rPr lang="ru-RU" dirty="0" smtClean="0"/>
              <a:t> – Толерантность, </a:t>
            </a:r>
            <a:r>
              <a:rPr lang="ru-RU" dirty="0" smtClean="0"/>
              <a:t>тепло, творчество</a:t>
            </a:r>
            <a:r>
              <a:rPr lang="ru-RU" dirty="0" smtClean="0"/>
              <a:t>, такт, талант, терпимость, технология.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Успех обучения и воспитания зависит как от внешних факторов содержания, методики, мастерства </a:t>
            </a:r>
            <a:r>
              <a:rPr lang="ru-RU" dirty="0" smtClean="0"/>
              <a:t>учителя, </a:t>
            </a:r>
            <a:r>
              <a:rPr lang="ru-RU" dirty="0" smtClean="0"/>
              <a:t>так и от внутренних условий индивидуально – психологических особенностей учащихся, уровня умственного развития, отношения к учебе, особенности самоорганизации учебных способностей.  </a:t>
            </a:r>
          </a:p>
          <a:p>
            <a:pPr>
              <a:buNone/>
            </a:pPr>
            <a:endParaRPr lang="ru-RU" dirty="0" smtClean="0"/>
          </a:p>
          <a:p>
            <a:pPr algn="ctr"/>
            <a:r>
              <a:rPr lang="ru-RU" dirty="0" smtClean="0"/>
              <a:t>Поэтому </a:t>
            </a:r>
            <a:r>
              <a:rPr lang="ru-RU" dirty="0" smtClean="0">
                <a:solidFill>
                  <a:srgbClr val="FF0000"/>
                </a:solidFill>
              </a:rPr>
              <a:t>ЦЕЛЬ</a:t>
            </a:r>
            <a:r>
              <a:rPr lang="ru-RU" dirty="0" smtClean="0"/>
              <a:t> нашей работы будет: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создание </a:t>
            </a:r>
            <a:r>
              <a:rPr lang="ru-RU" b="1" dirty="0" smtClean="0">
                <a:solidFill>
                  <a:srgbClr val="0070C0"/>
                </a:solidFill>
              </a:rPr>
              <a:t>условий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для благоприятного развития личности в целом, с учетом психологических, физиологических и социально-нравственных </a:t>
            </a:r>
            <a:r>
              <a:rPr lang="ru-RU" dirty="0" smtClean="0"/>
              <a:t>особенностей.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92D050"/>
                </a:solidFill>
              </a:rPr>
              <a:t>Здоровый климат на уроке</a:t>
            </a:r>
            <a:endParaRPr lang="ru-RU" dirty="0" smtClean="0">
              <a:solidFill>
                <a:srgbClr val="92D050"/>
              </a:solidFill>
            </a:endParaRPr>
          </a:p>
          <a:p>
            <a:r>
              <a:rPr lang="ru-RU" dirty="0" smtClean="0"/>
              <a:t>• </a:t>
            </a:r>
            <a:r>
              <a:rPr lang="ru-RU" dirty="0" smtClean="0"/>
              <a:t>Психологическая атмосфера или микроклимат урока – это эмоционально-психическое состояние учащихся и учителя на уроке.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Оно </a:t>
            </a:r>
            <a:r>
              <a:rPr lang="ru-RU" dirty="0" smtClean="0"/>
              <a:t>может характеризоваться как оптимистическое, когда на уроке есть радость общения, доверия между учителем и учениками, бодрость и взаимопонимание. </a:t>
            </a:r>
          </a:p>
          <a:p>
            <a:r>
              <a:rPr lang="ru-RU" dirty="0" smtClean="0"/>
              <a:t>• Такое состояние отношений в коллективе А.С. Макаренко называл мажорным.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При </a:t>
            </a:r>
            <a:r>
              <a:rPr lang="ru-RU" dirty="0" smtClean="0"/>
              <a:t>этом у учащихся нет чувства страха, они уверены в себе, им присуща сознательная дисциплина. </a:t>
            </a:r>
          </a:p>
          <a:p>
            <a:r>
              <a:rPr lang="ru-RU" dirty="0" smtClean="0"/>
              <a:t> • Вместе с тем хороший микроклимат урока характеризуется высокой требовательностью учителя к учащимся, а учащимися друг к другу.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Создание психологического комфорта на уроке, как условие развития личности</a:t>
            </a:r>
            <a:endParaRPr lang="ru-RU" sz="2800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92D050"/>
                </a:solidFill>
              </a:rPr>
              <a:t>Нездоровый климат на уроке</a:t>
            </a:r>
            <a:endParaRPr lang="ru-RU" dirty="0" smtClean="0">
              <a:solidFill>
                <a:srgbClr val="92D050"/>
              </a:solidFill>
            </a:endParaRPr>
          </a:p>
          <a:p>
            <a:r>
              <a:rPr lang="ru-RU" dirty="0" smtClean="0"/>
              <a:t> </a:t>
            </a:r>
            <a:r>
              <a:rPr lang="ru-RU" dirty="0" smtClean="0"/>
              <a:t>– это неуверенность учащихся, скука, нервозность, боязнь, что спросят и т.д.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Все </a:t>
            </a:r>
            <a:r>
              <a:rPr lang="ru-RU" dirty="0" smtClean="0"/>
              <a:t>это создает гнетущую атмосферу на уроке, что может вызвать психический стресс, влекущий за собой грубое нарушение дисциплины.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645024"/>
            <a:ext cx="309634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0440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Никакие успехи в учёбе не принесут пользы, если они замешаны на страхе перед взрослыми, подавлении личности ребёнка. </a:t>
            </a:r>
          </a:p>
          <a:p>
            <a:r>
              <a:rPr lang="ru-RU" dirty="0" smtClean="0"/>
              <a:t>Нельзя допустить у детей комплексов, неуверенности в себе. В классе не должно  быть деления на «хороших» и «плохих», «умных» и «глупых».  </a:t>
            </a:r>
          </a:p>
          <a:p>
            <a:r>
              <a:rPr lang="ru-RU" dirty="0" smtClean="0"/>
              <a:t>Каждый </a:t>
            </a:r>
            <a:r>
              <a:rPr lang="ru-RU" dirty="0" smtClean="0"/>
              <a:t>ребёнок должен ощущать веру учителя в свои силы. Ситуация успеха (Я могу!) формирует у ребёнка веру в себя, учит преодолевать трудности, помогает осознать своё продвижение вперед.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r>
              <a:rPr lang="ru-RU" dirty="0" smtClean="0"/>
              <a:t>Немаловажным для создания психологического комфорта является умение учителя правильно выразить своё отношение к ситуации и к ученику. </a:t>
            </a:r>
          </a:p>
          <a:p>
            <a:r>
              <a:rPr lang="ru-RU" dirty="0" smtClean="0"/>
              <a:t>Очень важным при общении с учащимися является то, какие вербальные и невербальные средства общения использует педагог. От этого будет зависеть эмоциональное состояние ребёнка, его особенности мотивации, продуктивность учебной деятельности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445</TotalTime>
  <Words>725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Психологический комфорт</vt:lpstr>
      <vt:lpstr>Слайд 2</vt:lpstr>
      <vt:lpstr>Какие ассоциации у вас возникают, когда вы слышите слово «комфорт»?</vt:lpstr>
      <vt:lpstr>Слайд 4</vt:lpstr>
      <vt:lpstr>Слайд 5</vt:lpstr>
      <vt:lpstr>Создание психологического комфорта на уроке, как условие развития личности</vt:lpstr>
      <vt:lpstr>Слайд 7</vt:lpstr>
      <vt:lpstr>Слайд 8</vt:lpstr>
      <vt:lpstr>Слайд 9</vt:lpstr>
      <vt:lpstr>Позитивные проявления  </vt:lpstr>
      <vt:lpstr>Негативные проявления  </vt:lpstr>
      <vt:lpstr>Слайд 12</vt:lpstr>
      <vt:lpstr>Слайд 13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62</cp:revision>
  <dcterms:created xsi:type="dcterms:W3CDTF">2014-11-05T13:24:04Z</dcterms:created>
  <dcterms:modified xsi:type="dcterms:W3CDTF">2014-11-05T20:49:45Z</dcterms:modified>
</cp:coreProperties>
</file>