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60" r:id="rId5"/>
    <p:sldId id="261" r:id="rId6"/>
    <p:sldId id="263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6" r:id="rId2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.bin"/><Relationship Id="rId2" Type="http://schemas.microsoft.com/office/2006/relationships/legacyDiagramText" Target="legacyDiagramText1.bin"/><Relationship Id="rId1" Type="http://schemas.openxmlformats.org/officeDocument/2006/relationships/image" Target="../media/image1.jpeg"/><Relationship Id="rId6" Type="http://schemas.microsoft.com/office/2006/relationships/legacyDiagramText" Target="legacyDiagramText5.bin"/><Relationship Id="rId5" Type="http://schemas.microsoft.com/office/2006/relationships/legacyDiagramText" Target="legacyDiagramText4.bin"/><Relationship Id="rId4" Type="http://schemas.microsoft.com/office/2006/relationships/legacyDiagramText" Target="legacyDiagramText3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" name="Group 103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2201" y="4113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276" y="3715"/>
              <a:ext cx="62" cy="6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ltGray">
            <a:xfrm>
              <a:off x="4516" y="3856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ltGray">
            <a:xfrm>
              <a:off x="262" y="2361"/>
              <a:ext cx="101" cy="309"/>
            </a:xfrm>
            <a:custGeom>
              <a:avLst/>
              <a:gdLst/>
              <a:ahLst/>
              <a:cxnLst>
                <a:cxn ang="0">
                  <a:pos x="50" y="305"/>
                </a:cxn>
                <a:cxn ang="0">
                  <a:pos x="53" y="296"/>
                </a:cxn>
                <a:cxn ang="0">
                  <a:pos x="56" y="292"/>
                </a:cxn>
                <a:cxn ang="0">
                  <a:pos x="56" y="286"/>
                </a:cxn>
                <a:cxn ang="0">
                  <a:pos x="65" y="270"/>
                </a:cxn>
                <a:cxn ang="0">
                  <a:pos x="71" y="247"/>
                </a:cxn>
                <a:cxn ang="0">
                  <a:pos x="76" y="231"/>
                </a:cxn>
                <a:cxn ang="0">
                  <a:pos x="76" y="215"/>
                </a:cxn>
                <a:cxn ang="0">
                  <a:pos x="80" y="202"/>
                </a:cxn>
                <a:cxn ang="0">
                  <a:pos x="80" y="188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5" y="159"/>
                </a:cxn>
                <a:cxn ang="0">
                  <a:pos x="56" y="146"/>
                </a:cxn>
                <a:cxn ang="0">
                  <a:pos x="44" y="134"/>
                </a:cxn>
                <a:cxn ang="0">
                  <a:pos x="24" y="110"/>
                </a:cxn>
                <a:cxn ang="0">
                  <a:pos x="12" y="91"/>
                </a:cxn>
                <a:cxn ang="0">
                  <a:pos x="6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6" y="13"/>
                </a:cxn>
                <a:cxn ang="0">
                  <a:pos x="12" y="0"/>
                </a:cxn>
                <a:cxn ang="0">
                  <a:pos x="29" y="20"/>
                </a:cxn>
                <a:cxn ang="0">
                  <a:pos x="27" y="29"/>
                </a:cxn>
                <a:cxn ang="0">
                  <a:pos x="24" y="46"/>
                </a:cxn>
                <a:cxn ang="0">
                  <a:pos x="21" y="59"/>
                </a:cxn>
                <a:cxn ang="0">
                  <a:pos x="21" y="72"/>
                </a:cxn>
                <a:cxn ang="0">
                  <a:pos x="21" y="85"/>
                </a:cxn>
                <a:cxn ang="0">
                  <a:pos x="27" y="97"/>
                </a:cxn>
                <a:cxn ang="0">
                  <a:pos x="29" y="110"/>
                </a:cxn>
                <a:cxn ang="0">
                  <a:pos x="36" y="118"/>
                </a:cxn>
                <a:cxn ang="0">
                  <a:pos x="47" y="127"/>
                </a:cxn>
                <a:cxn ang="0">
                  <a:pos x="61" y="140"/>
                </a:cxn>
                <a:cxn ang="0">
                  <a:pos x="71" y="153"/>
                </a:cxn>
                <a:cxn ang="0">
                  <a:pos x="80" y="166"/>
                </a:cxn>
                <a:cxn ang="0">
                  <a:pos x="88" y="185"/>
                </a:cxn>
                <a:cxn ang="0">
                  <a:pos x="97" y="199"/>
                </a:cxn>
                <a:cxn ang="0">
                  <a:pos x="100" y="208"/>
                </a:cxn>
                <a:cxn ang="0">
                  <a:pos x="100" y="227"/>
                </a:cxn>
                <a:cxn ang="0">
                  <a:pos x="100" y="247"/>
                </a:cxn>
                <a:cxn ang="0">
                  <a:pos x="100" y="259"/>
                </a:cxn>
                <a:cxn ang="0">
                  <a:pos x="97" y="276"/>
                </a:cxn>
                <a:cxn ang="0">
                  <a:pos x="94" y="286"/>
                </a:cxn>
                <a:cxn ang="0">
                  <a:pos x="94" y="299"/>
                </a:cxn>
                <a:cxn ang="0">
                  <a:pos x="88" y="308"/>
                </a:cxn>
                <a:cxn ang="0">
                  <a:pos x="50" y="305"/>
                </a:cxn>
              </a:cxnLst>
              <a:rect l="0" t="0" r="r" b="b"/>
              <a:pathLst>
                <a:path w="101" h="309">
                  <a:moveTo>
                    <a:pt x="50" y="305"/>
                  </a:moveTo>
                  <a:lnTo>
                    <a:pt x="53" y="296"/>
                  </a:lnTo>
                  <a:lnTo>
                    <a:pt x="56" y="292"/>
                  </a:lnTo>
                  <a:lnTo>
                    <a:pt x="56" y="286"/>
                  </a:lnTo>
                  <a:lnTo>
                    <a:pt x="65" y="270"/>
                  </a:lnTo>
                  <a:lnTo>
                    <a:pt x="71" y="247"/>
                  </a:lnTo>
                  <a:lnTo>
                    <a:pt x="76" y="231"/>
                  </a:lnTo>
                  <a:lnTo>
                    <a:pt x="76" y="215"/>
                  </a:lnTo>
                  <a:lnTo>
                    <a:pt x="80" y="202"/>
                  </a:lnTo>
                  <a:lnTo>
                    <a:pt x="80" y="188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5" y="159"/>
                  </a:lnTo>
                  <a:lnTo>
                    <a:pt x="56" y="146"/>
                  </a:lnTo>
                  <a:lnTo>
                    <a:pt x="44" y="134"/>
                  </a:lnTo>
                  <a:lnTo>
                    <a:pt x="24" y="110"/>
                  </a:lnTo>
                  <a:lnTo>
                    <a:pt x="12" y="91"/>
                  </a:lnTo>
                  <a:lnTo>
                    <a:pt x="6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6" y="13"/>
                  </a:lnTo>
                  <a:lnTo>
                    <a:pt x="12" y="0"/>
                  </a:lnTo>
                  <a:lnTo>
                    <a:pt x="29" y="20"/>
                  </a:lnTo>
                  <a:lnTo>
                    <a:pt x="27" y="29"/>
                  </a:lnTo>
                  <a:lnTo>
                    <a:pt x="24" y="46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21" y="85"/>
                  </a:lnTo>
                  <a:lnTo>
                    <a:pt x="27" y="97"/>
                  </a:lnTo>
                  <a:lnTo>
                    <a:pt x="29" y="110"/>
                  </a:lnTo>
                  <a:lnTo>
                    <a:pt x="36" y="118"/>
                  </a:lnTo>
                  <a:lnTo>
                    <a:pt x="47" y="127"/>
                  </a:lnTo>
                  <a:lnTo>
                    <a:pt x="61" y="140"/>
                  </a:lnTo>
                  <a:lnTo>
                    <a:pt x="71" y="153"/>
                  </a:lnTo>
                  <a:lnTo>
                    <a:pt x="80" y="166"/>
                  </a:lnTo>
                  <a:lnTo>
                    <a:pt x="88" y="185"/>
                  </a:lnTo>
                  <a:lnTo>
                    <a:pt x="97" y="199"/>
                  </a:lnTo>
                  <a:lnTo>
                    <a:pt x="100" y="208"/>
                  </a:lnTo>
                  <a:lnTo>
                    <a:pt x="100" y="227"/>
                  </a:lnTo>
                  <a:lnTo>
                    <a:pt x="100" y="247"/>
                  </a:lnTo>
                  <a:lnTo>
                    <a:pt x="100" y="259"/>
                  </a:lnTo>
                  <a:lnTo>
                    <a:pt x="97" y="276"/>
                  </a:lnTo>
                  <a:lnTo>
                    <a:pt x="94" y="286"/>
                  </a:lnTo>
                  <a:lnTo>
                    <a:pt x="94" y="299"/>
                  </a:lnTo>
                  <a:lnTo>
                    <a:pt x="88" y="308"/>
                  </a:lnTo>
                  <a:lnTo>
                    <a:pt x="50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ltGray">
            <a:xfrm>
              <a:off x="5204" y="0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ltGray">
            <a:xfrm>
              <a:off x="5358" y="2133"/>
              <a:ext cx="229" cy="114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6" y="113"/>
                </a:cxn>
                <a:cxn ang="0">
                  <a:pos x="18" y="113"/>
                </a:cxn>
                <a:cxn ang="0">
                  <a:pos x="28" y="113"/>
                </a:cxn>
                <a:cxn ang="0">
                  <a:pos x="36" y="110"/>
                </a:cxn>
                <a:cxn ang="0">
                  <a:pos x="48" y="107"/>
                </a:cxn>
                <a:cxn ang="0">
                  <a:pos x="58" y="103"/>
                </a:cxn>
                <a:cxn ang="0">
                  <a:pos x="64" y="101"/>
                </a:cxn>
                <a:cxn ang="0">
                  <a:pos x="69" y="92"/>
                </a:cxn>
                <a:cxn ang="0">
                  <a:pos x="76" y="82"/>
                </a:cxn>
                <a:cxn ang="0">
                  <a:pos x="79" y="77"/>
                </a:cxn>
                <a:cxn ang="0">
                  <a:pos x="82" y="70"/>
                </a:cxn>
                <a:cxn ang="0">
                  <a:pos x="94" y="55"/>
                </a:cxn>
                <a:cxn ang="0">
                  <a:pos x="106" y="39"/>
                </a:cxn>
                <a:cxn ang="0">
                  <a:pos x="115" y="36"/>
                </a:cxn>
                <a:cxn ang="0">
                  <a:pos x="130" y="31"/>
                </a:cxn>
                <a:cxn ang="0">
                  <a:pos x="143" y="24"/>
                </a:cxn>
                <a:cxn ang="0">
                  <a:pos x="155" y="21"/>
                </a:cxn>
                <a:cxn ang="0">
                  <a:pos x="164" y="18"/>
                </a:cxn>
                <a:cxn ang="0">
                  <a:pos x="176" y="21"/>
                </a:cxn>
                <a:cxn ang="0">
                  <a:pos x="191" y="24"/>
                </a:cxn>
                <a:cxn ang="0">
                  <a:pos x="206" y="31"/>
                </a:cxn>
                <a:cxn ang="0">
                  <a:pos x="213" y="36"/>
                </a:cxn>
                <a:cxn ang="0">
                  <a:pos x="219" y="42"/>
                </a:cxn>
                <a:cxn ang="0">
                  <a:pos x="228" y="11"/>
                </a:cxn>
                <a:cxn ang="0">
                  <a:pos x="221" y="9"/>
                </a:cxn>
                <a:cxn ang="0">
                  <a:pos x="206" y="3"/>
                </a:cxn>
                <a:cxn ang="0">
                  <a:pos x="195" y="0"/>
                </a:cxn>
                <a:cxn ang="0">
                  <a:pos x="180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0" y="9"/>
                </a:cxn>
                <a:cxn ang="0">
                  <a:pos x="127" y="15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2"/>
                </a:cxn>
                <a:cxn ang="0">
                  <a:pos x="88" y="55"/>
                </a:cxn>
                <a:cxn ang="0">
                  <a:pos x="76" y="67"/>
                </a:cxn>
                <a:cxn ang="0">
                  <a:pos x="69" y="73"/>
                </a:cxn>
                <a:cxn ang="0">
                  <a:pos x="61" y="82"/>
                </a:cxn>
                <a:cxn ang="0">
                  <a:pos x="51" y="85"/>
                </a:cxn>
                <a:cxn ang="0">
                  <a:pos x="43" y="88"/>
                </a:cxn>
                <a:cxn ang="0">
                  <a:pos x="30" y="88"/>
                </a:cxn>
                <a:cxn ang="0">
                  <a:pos x="24" y="88"/>
                </a:cxn>
                <a:cxn ang="0">
                  <a:pos x="18" y="85"/>
                </a:cxn>
                <a:cxn ang="0">
                  <a:pos x="6" y="79"/>
                </a:cxn>
                <a:cxn ang="0">
                  <a:pos x="0" y="110"/>
                </a:cxn>
              </a:cxnLst>
              <a:rect l="0" t="0" r="r" b="b"/>
              <a:pathLst>
                <a:path w="229" h="114">
                  <a:moveTo>
                    <a:pt x="0" y="110"/>
                  </a:moveTo>
                  <a:lnTo>
                    <a:pt x="6" y="113"/>
                  </a:lnTo>
                  <a:lnTo>
                    <a:pt x="18" y="113"/>
                  </a:lnTo>
                  <a:lnTo>
                    <a:pt x="28" y="113"/>
                  </a:lnTo>
                  <a:lnTo>
                    <a:pt x="36" y="110"/>
                  </a:lnTo>
                  <a:lnTo>
                    <a:pt x="48" y="107"/>
                  </a:lnTo>
                  <a:lnTo>
                    <a:pt x="58" y="103"/>
                  </a:lnTo>
                  <a:lnTo>
                    <a:pt x="64" y="101"/>
                  </a:lnTo>
                  <a:lnTo>
                    <a:pt x="69" y="92"/>
                  </a:lnTo>
                  <a:lnTo>
                    <a:pt x="76" y="82"/>
                  </a:lnTo>
                  <a:lnTo>
                    <a:pt x="79" y="77"/>
                  </a:lnTo>
                  <a:lnTo>
                    <a:pt x="82" y="70"/>
                  </a:lnTo>
                  <a:lnTo>
                    <a:pt x="94" y="55"/>
                  </a:lnTo>
                  <a:lnTo>
                    <a:pt x="106" y="39"/>
                  </a:lnTo>
                  <a:lnTo>
                    <a:pt x="115" y="36"/>
                  </a:lnTo>
                  <a:lnTo>
                    <a:pt x="130" y="31"/>
                  </a:lnTo>
                  <a:lnTo>
                    <a:pt x="143" y="24"/>
                  </a:lnTo>
                  <a:lnTo>
                    <a:pt x="155" y="21"/>
                  </a:lnTo>
                  <a:lnTo>
                    <a:pt x="164" y="18"/>
                  </a:lnTo>
                  <a:lnTo>
                    <a:pt x="176" y="21"/>
                  </a:lnTo>
                  <a:lnTo>
                    <a:pt x="191" y="24"/>
                  </a:lnTo>
                  <a:lnTo>
                    <a:pt x="206" y="31"/>
                  </a:lnTo>
                  <a:lnTo>
                    <a:pt x="213" y="36"/>
                  </a:lnTo>
                  <a:lnTo>
                    <a:pt x="219" y="42"/>
                  </a:lnTo>
                  <a:lnTo>
                    <a:pt x="228" y="11"/>
                  </a:lnTo>
                  <a:lnTo>
                    <a:pt x="221" y="9"/>
                  </a:lnTo>
                  <a:lnTo>
                    <a:pt x="206" y="3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0" y="9"/>
                  </a:lnTo>
                  <a:lnTo>
                    <a:pt x="127" y="15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2"/>
                  </a:lnTo>
                  <a:lnTo>
                    <a:pt x="88" y="55"/>
                  </a:lnTo>
                  <a:lnTo>
                    <a:pt x="76" y="67"/>
                  </a:lnTo>
                  <a:lnTo>
                    <a:pt x="69" y="73"/>
                  </a:lnTo>
                  <a:lnTo>
                    <a:pt x="61" y="82"/>
                  </a:lnTo>
                  <a:lnTo>
                    <a:pt x="51" y="85"/>
                  </a:lnTo>
                  <a:lnTo>
                    <a:pt x="43" y="88"/>
                  </a:lnTo>
                  <a:lnTo>
                    <a:pt x="30" y="88"/>
                  </a:lnTo>
                  <a:lnTo>
                    <a:pt x="24" y="88"/>
                  </a:lnTo>
                  <a:lnTo>
                    <a:pt x="18" y="85"/>
                  </a:lnTo>
                  <a:lnTo>
                    <a:pt x="6" y="79"/>
                  </a:lnTo>
                  <a:lnTo>
                    <a:pt x="0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ltGray">
            <a:xfrm>
              <a:off x="43" y="1862"/>
              <a:ext cx="233" cy="119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7" y="118"/>
                </a:cxn>
                <a:cxn ang="0">
                  <a:pos x="19" y="118"/>
                </a:cxn>
                <a:cxn ang="0">
                  <a:pos x="28" y="118"/>
                </a:cxn>
                <a:cxn ang="0">
                  <a:pos x="40" y="118"/>
                </a:cxn>
                <a:cxn ang="0">
                  <a:pos x="49" y="111"/>
                </a:cxn>
                <a:cxn ang="0">
                  <a:pos x="58" y="108"/>
                </a:cxn>
                <a:cxn ang="0">
                  <a:pos x="65" y="105"/>
                </a:cxn>
                <a:cxn ang="0">
                  <a:pos x="73" y="95"/>
                </a:cxn>
                <a:cxn ang="0">
                  <a:pos x="76" y="86"/>
                </a:cxn>
                <a:cxn ang="0">
                  <a:pos x="83" y="79"/>
                </a:cxn>
                <a:cxn ang="0">
                  <a:pos x="86" y="73"/>
                </a:cxn>
                <a:cxn ang="0">
                  <a:pos x="95" y="58"/>
                </a:cxn>
                <a:cxn ang="0">
                  <a:pos x="110" y="45"/>
                </a:cxn>
                <a:cxn ang="0">
                  <a:pos x="116" y="39"/>
                </a:cxn>
                <a:cxn ang="0">
                  <a:pos x="131" y="32"/>
                </a:cxn>
                <a:cxn ang="0">
                  <a:pos x="146" y="26"/>
                </a:cxn>
                <a:cxn ang="0">
                  <a:pos x="156" y="23"/>
                </a:cxn>
                <a:cxn ang="0">
                  <a:pos x="164" y="23"/>
                </a:cxn>
                <a:cxn ang="0">
                  <a:pos x="177" y="23"/>
                </a:cxn>
                <a:cxn ang="0">
                  <a:pos x="192" y="26"/>
                </a:cxn>
                <a:cxn ang="0">
                  <a:pos x="207" y="32"/>
                </a:cxn>
                <a:cxn ang="0">
                  <a:pos x="217" y="42"/>
                </a:cxn>
                <a:cxn ang="0">
                  <a:pos x="220" y="48"/>
                </a:cxn>
                <a:cxn ang="0">
                  <a:pos x="232" y="16"/>
                </a:cxn>
                <a:cxn ang="0">
                  <a:pos x="222" y="10"/>
                </a:cxn>
                <a:cxn ang="0">
                  <a:pos x="210" y="4"/>
                </a:cxn>
                <a:cxn ang="0">
                  <a:pos x="195" y="4"/>
                </a:cxn>
                <a:cxn ang="0">
                  <a:pos x="183" y="0"/>
                </a:cxn>
                <a:cxn ang="0">
                  <a:pos x="167" y="0"/>
                </a:cxn>
                <a:cxn ang="0">
                  <a:pos x="156" y="4"/>
                </a:cxn>
                <a:cxn ang="0">
                  <a:pos x="141" y="10"/>
                </a:cxn>
                <a:cxn ang="0">
                  <a:pos x="131" y="16"/>
                </a:cxn>
                <a:cxn ang="0">
                  <a:pos x="126" y="20"/>
                </a:cxn>
                <a:cxn ang="0">
                  <a:pos x="110" y="32"/>
                </a:cxn>
                <a:cxn ang="0">
                  <a:pos x="101" y="45"/>
                </a:cxn>
                <a:cxn ang="0">
                  <a:pos x="88" y="58"/>
                </a:cxn>
                <a:cxn ang="0">
                  <a:pos x="80" y="70"/>
                </a:cxn>
                <a:cxn ang="0">
                  <a:pos x="73" y="79"/>
                </a:cxn>
                <a:cxn ang="0">
                  <a:pos x="61" y="86"/>
                </a:cxn>
                <a:cxn ang="0">
                  <a:pos x="52" y="89"/>
                </a:cxn>
                <a:cxn ang="0">
                  <a:pos x="43" y="92"/>
                </a:cxn>
                <a:cxn ang="0">
                  <a:pos x="34" y="92"/>
                </a:cxn>
                <a:cxn ang="0">
                  <a:pos x="25" y="92"/>
                </a:cxn>
                <a:cxn ang="0">
                  <a:pos x="19" y="89"/>
                </a:cxn>
                <a:cxn ang="0">
                  <a:pos x="7" y="83"/>
                </a:cxn>
                <a:cxn ang="0">
                  <a:pos x="0" y="115"/>
                </a:cxn>
              </a:cxnLst>
              <a:rect l="0" t="0" r="r" b="b"/>
              <a:pathLst>
                <a:path w="233" h="119">
                  <a:moveTo>
                    <a:pt x="0" y="115"/>
                  </a:moveTo>
                  <a:lnTo>
                    <a:pt x="7" y="118"/>
                  </a:lnTo>
                  <a:lnTo>
                    <a:pt x="19" y="118"/>
                  </a:lnTo>
                  <a:lnTo>
                    <a:pt x="28" y="118"/>
                  </a:lnTo>
                  <a:lnTo>
                    <a:pt x="40" y="118"/>
                  </a:lnTo>
                  <a:lnTo>
                    <a:pt x="49" y="111"/>
                  </a:lnTo>
                  <a:lnTo>
                    <a:pt x="58" y="108"/>
                  </a:lnTo>
                  <a:lnTo>
                    <a:pt x="65" y="105"/>
                  </a:lnTo>
                  <a:lnTo>
                    <a:pt x="73" y="95"/>
                  </a:lnTo>
                  <a:lnTo>
                    <a:pt x="76" y="86"/>
                  </a:lnTo>
                  <a:lnTo>
                    <a:pt x="83" y="79"/>
                  </a:lnTo>
                  <a:lnTo>
                    <a:pt x="86" y="73"/>
                  </a:lnTo>
                  <a:lnTo>
                    <a:pt x="95" y="58"/>
                  </a:lnTo>
                  <a:lnTo>
                    <a:pt x="110" y="45"/>
                  </a:lnTo>
                  <a:lnTo>
                    <a:pt x="116" y="39"/>
                  </a:lnTo>
                  <a:lnTo>
                    <a:pt x="131" y="32"/>
                  </a:lnTo>
                  <a:lnTo>
                    <a:pt x="146" y="26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77" y="23"/>
                  </a:lnTo>
                  <a:lnTo>
                    <a:pt x="192" y="26"/>
                  </a:lnTo>
                  <a:lnTo>
                    <a:pt x="207" y="32"/>
                  </a:lnTo>
                  <a:lnTo>
                    <a:pt x="217" y="42"/>
                  </a:lnTo>
                  <a:lnTo>
                    <a:pt x="220" y="48"/>
                  </a:lnTo>
                  <a:lnTo>
                    <a:pt x="232" y="16"/>
                  </a:lnTo>
                  <a:lnTo>
                    <a:pt x="222" y="10"/>
                  </a:lnTo>
                  <a:lnTo>
                    <a:pt x="210" y="4"/>
                  </a:lnTo>
                  <a:lnTo>
                    <a:pt x="195" y="4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56" y="4"/>
                  </a:lnTo>
                  <a:lnTo>
                    <a:pt x="141" y="10"/>
                  </a:lnTo>
                  <a:lnTo>
                    <a:pt x="131" y="16"/>
                  </a:lnTo>
                  <a:lnTo>
                    <a:pt x="126" y="20"/>
                  </a:lnTo>
                  <a:lnTo>
                    <a:pt x="110" y="32"/>
                  </a:lnTo>
                  <a:lnTo>
                    <a:pt x="101" y="45"/>
                  </a:lnTo>
                  <a:lnTo>
                    <a:pt x="88" y="58"/>
                  </a:lnTo>
                  <a:lnTo>
                    <a:pt x="80" y="70"/>
                  </a:lnTo>
                  <a:lnTo>
                    <a:pt x="73" y="79"/>
                  </a:lnTo>
                  <a:lnTo>
                    <a:pt x="61" y="86"/>
                  </a:lnTo>
                  <a:lnTo>
                    <a:pt x="52" y="89"/>
                  </a:lnTo>
                  <a:lnTo>
                    <a:pt x="43" y="92"/>
                  </a:lnTo>
                  <a:lnTo>
                    <a:pt x="34" y="92"/>
                  </a:lnTo>
                  <a:lnTo>
                    <a:pt x="25" y="92"/>
                  </a:lnTo>
                  <a:lnTo>
                    <a:pt x="19" y="89"/>
                  </a:lnTo>
                  <a:lnTo>
                    <a:pt x="7" y="83"/>
                  </a:lnTo>
                  <a:lnTo>
                    <a:pt x="0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ltGray">
            <a:xfrm>
              <a:off x="454" y="3914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ltGray">
            <a:xfrm>
              <a:off x="5314" y="1011"/>
              <a:ext cx="233" cy="119"/>
            </a:xfrm>
            <a:custGeom>
              <a:avLst/>
              <a:gdLst/>
              <a:ahLst/>
              <a:cxnLst>
                <a:cxn ang="0">
                  <a:pos x="232" y="115"/>
                </a:cxn>
                <a:cxn ang="0">
                  <a:pos x="222" y="115"/>
                </a:cxn>
                <a:cxn ang="0">
                  <a:pos x="214" y="118"/>
                </a:cxn>
                <a:cxn ang="0">
                  <a:pos x="201" y="118"/>
                </a:cxn>
                <a:cxn ang="0">
                  <a:pos x="192" y="115"/>
                </a:cxn>
                <a:cxn ang="0">
                  <a:pos x="183" y="112"/>
                </a:cxn>
                <a:cxn ang="0">
                  <a:pos x="171" y="106"/>
                </a:cxn>
                <a:cxn ang="0">
                  <a:pos x="164" y="102"/>
                </a:cxn>
                <a:cxn ang="0">
                  <a:pos x="158" y="94"/>
                </a:cxn>
                <a:cxn ang="0">
                  <a:pos x="153" y="84"/>
                </a:cxn>
                <a:cxn ang="0">
                  <a:pos x="149" y="78"/>
                </a:cxn>
                <a:cxn ang="0">
                  <a:pos x="146" y="71"/>
                </a:cxn>
                <a:cxn ang="0">
                  <a:pos x="134" y="59"/>
                </a:cxn>
                <a:cxn ang="0">
                  <a:pos x="122" y="44"/>
                </a:cxn>
                <a:cxn ang="0">
                  <a:pos x="113" y="37"/>
                </a:cxn>
                <a:cxn ang="0">
                  <a:pos x="97" y="31"/>
                </a:cxn>
                <a:cxn ang="0">
                  <a:pos x="85" y="28"/>
                </a:cxn>
                <a:cxn ang="0">
                  <a:pos x="73" y="24"/>
                </a:cxn>
                <a:cxn ang="0">
                  <a:pos x="64" y="21"/>
                </a:cxn>
                <a:cxn ang="0">
                  <a:pos x="52" y="24"/>
                </a:cxn>
                <a:cxn ang="0">
                  <a:pos x="39" y="28"/>
                </a:cxn>
                <a:cxn ang="0">
                  <a:pos x="24" y="31"/>
                </a:cxn>
                <a:cxn ang="0">
                  <a:pos x="15" y="40"/>
                </a:cxn>
                <a:cxn ang="0">
                  <a:pos x="9" y="47"/>
                </a:cxn>
                <a:cxn ang="0">
                  <a:pos x="0" y="16"/>
                </a:cxn>
                <a:cxn ang="0">
                  <a:pos x="6" y="9"/>
                </a:cxn>
                <a:cxn ang="0">
                  <a:pos x="21" y="6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1" y="3"/>
                </a:cxn>
                <a:cxn ang="0">
                  <a:pos x="73" y="6"/>
                </a:cxn>
                <a:cxn ang="0">
                  <a:pos x="88" y="13"/>
                </a:cxn>
                <a:cxn ang="0">
                  <a:pos x="100" y="16"/>
                </a:cxn>
                <a:cxn ang="0">
                  <a:pos x="107" y="21"/>
                </a:cxn>
                <a:cxn ang="0">
                  <a:pos x="118" y="31"/>
                </a:cxn>
                <a:cxn ang="0">
                  <a:pos x="131" y="47"/>
                </a:cxn>
                <a:cxn ang="0">
                  <a:pos x="143" y="59"/>
                </a:cxn>
                <a:cxn ang="0">
                  <a:pos x="153" y="71"/>
                </a:cxn>
                <a:cxn ang="0">
                  <a:pos x="158" y="78"/>
                </a:cxn>
                <a:cxn ang="0">
                  <a:pos x="168" y="84"/>
                </a:cxn>
                <a:cxn ang="0">
                  <a:pos x="177" y="91"/>
                </a:cxn>
                <a:cxn ang="0">
                  <a:pos x="186" y="94"/>
                </a:cxn>
                <a:cxn ang="0">
                  <a:pos x="199" y="94"/>
                </a:cxn>
                <a:cxn ang="0">
                  <a:pos x="204" y="91"/>
                </a:cxn>
                <a:cxn ang="0">
                  <a:pos x="214" y="91"/>
                </a:cxn>
                <a:cxn ang="0">
                  <a:pos x="225" y="84"/>
                </a:cxn>
                <a:cxn ang="0">
                  <a:pos x="232" y="115"/>
                </a:cxn>
              </a:cxnLst>
              <a:rect l="0" t="0" r="r" b="b"/>
              <a:pathLst>
                <a:path w="233" h="119">
                  <a:moveTo>
                    <a:pt x="232" y="115"/>
                  </a:moveTo>
                  <a:lnTo>
                    <a:pt x="222" y="115"/>
                  </a:lnTo>
                  <a:lnTo>
                    <a:pt x="214" y="118"/>
                  </a:lnTo>
                  <a:lnTo>
                    <a:pt x="201" y="118"/>
                  </a:lnTo>
                  <a:lnTo>
                    <a:pt x="192" y="115"/>
                  </a:lnTo>
                  <a:lnTo>
                    <a:pt x="183" y="112"/>
                  </a:lnTo>
                  <a:lnTo>
                    <a:pt x="171" y="106"/>
                  </a:lnTo>
                  <a:lnTo>
                    <a:pt x="164" y="102"/>
                  </a:lnTo>
                  <a:lnTo>
                    <a:pt x="158" y="94"/>
                  </a:lnTo>
                  <a:lnTo>
                    <a:pt x="153" y="84"/>
                  </a:lnTo>
                  <a:lnTo>
                    <a:pt x="149" y="78"/>
                  </a:lnTo>
                  <a:lnTo>
                    <a:pt x="146" y="71"/>
                  </a:lnTo>
                  <a:lnTo>
                    <a:pt x="134" y="59"/>
                  </a:lnTo>
                  <a:lnTo>
                    <a:pt x="122" y="44"/>
                  </a:lnTo>
                  <a:lnTo>
                    <a:pt x="113" y="37"/>
                  </a:lnTo>
                  <a:lnTo>
                    <a:pt x="97" y="31"/>
                  </a:lnTo>
                  <a:lnTo>
                    <a:pt x="85" y="28"/>
                  </a:lnTo>
                  <a:lnTo>
                    <a:pt x="73" y="24"/>
                  </a:lnTo>
                  <a:lnTo>
                    <a:pt x="64" y="21"/>
                  </a:lnTo>
                  <a:lnTo>
                    <a:pt x="52" y="24"/>
                  </a:lnTo>
                  <a:lnTo>
                    <a:pt x="39" y="28"/>
                  </a:lnTo>
                  <a:lnTo>
                    <a:pt x="24" y="31"/>
                  </a:lnTo>
                  <a:lnTo>
                    <a:pt x="15" y="40"/>
                  </a:lnTo>
                  <a:lnTo>
                    <a:pt x="9" y="47"/>
                  </a:lnTo>
                  <a:lnTo>
                    <a:pt x="0" y="16"/>
                  </a:lnTo>
                  <a:lnTo>
                    <a:pt x="6" y="9"/>
                  </a:lnTo>
                  <a:lnTo>
                    <a:pt x="21" y="6"/>
                  </a:lnTo>
                  <a:lnTo>
                    <a:pt x="33" y="3"/>
                  </a:lnTo>
                  <a:lnTo>
                    <a:pt x="49" y="0"/>
                  </a:lnTo>
                  <a:lnTo>
                    <a:pt x="61" y="3"/>
                  </a:lnTo>
                  <a:lnTo>
                    <a:pt x="73" y="6"/>
                  </a:lnTo>
                  <a:lnTo>
                    <a:pt x="88" y="13"/>
                  </a:lnTo>
                  <a:lnTo>
                    <a:pt x="100" y="16"/>
                  </a:lnTo>
                  <a:lnTo>
                    <a:pt x="107" y="21"/>
                  </a:lnTo>
                  <a:lnTo>
                    <a:pt x="118" y="31"/>
                  </a:lnTo>
                  <a:lnTo>
                    <a:pt x="131" y="47"/>
                  </a:lnTo>
                  <a:lnTo>
                    <a:pt x="143" y="59"/>
                  </a:lnTo>
                  <a:lnTo>
                    <a:pt x="153" y="71"/>
                  </a:lnTo>
                  <a:lnTo>
                    <a:pt x="158" y="78"/>
                  </a:lnTo>
                  <a:lnTo>
                    <a:pt x="168" y="84"/>
                  </a:lnTo>
                  <a:lnTo>
                    <a:pt x="177" y="91"/>
                  </a:lnTo>
                  <a:lnTo>
                    <a:pt x="186" y="94"/>
                  </a:lnTo>
                  <a:lnTo>
                    <a:pt x="199" y="94"/>
                  </a:lnTo>
                  <a:lnTo>
                    <a:pt x="204" y="91"/>
                  </a:lnTo>
                  <a:lnTo>
                    <a:pt x="214" y="91"/>
                  </a:lnTo>
                  <a:lnTo>
                    <a:pt x="225" y="84"/>
                  </a:lnTo>
                  <a:lnTo>
                    <a:pt x="232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ltGray">
            <a:xfrm>
              <a:off x="1852" y="147"/>
              <a:ext cx="232" cy="114"/>
            </a:xfrm>
            <a:custGeom>
              <a:avLst/>
              <a:gdLst/>
              <a:ahLst/>
              <a:cxnLst>
                <a:cxn ang="0">
                  <a:pos x="231" y="110"/>
                </a:cxn>
                <a:cxn ang="0">
                  <a:pos x="221" y="113"/>
                </a:cxn>
                <a:cxn ang="0">
                  <a:pos x="213" y="113"/>
                </a:cxn>
                <a:cxn ang="0">
                  <a:pos x="201" y="113"/>
                </a:cxn>
                <a:cxn ang="0">
                  <a:pos x="191" y="113"/>
                </a:cxn>
                <a:cxn ang="0">
                  <a:pos x="183" y="110"/>
                </a:cxn>
                <a:cxn ang="0">
                  <a:pos x="170" y="104"/>
                </a:cxn>
                <a:cxn ang="0">
                  <a:pos x="167" y="102"/>
                </a:cxn>
                <a:cxn ang="0">
                  <a:pos x="158" y="92"/>
                </a:cxn>
                <a:cxn ang="0">
                  <a:pos x="155" y="82"/>
                </a:cxn>
                <a:cxn ang="0">
                  <a:pos x="148" y="77"/>
                </a:cxn>
                <a:cxn ang="0">
                  <a:pos x="145" y="71"/>
                </a:cxn>
                <a:cxn ang="0">
                  <a:pos x="133" y="56"/>
                </a:cxn>
                <a:cxn ang="0">
                  <a:pos x="122" y="43"/>
                </a:cxn>
                <a:cxn ang="0">
                  <a:pos x="112" y="36"/>
                </a:cxn>
                <a:cxn ang="0">
                  <a:pos x="100" y="31"/>
                </a:cxn>
                <a:cxn ang="0">
                  <a:pos x="85" y="25"/>
                </a:cxn>
                <a:cxn ang="0">
                  <a:pos x="76" y="21"/>
                </a:cxn>
                <a:cxn ang="0">
                  <a:pos x="64" y="21"/>
                </a:cxn>
                <a:cxn ang="0">
                  <a:pos x="54" y="21"/>
                </a:cxn>
                <a:cxn ang="0">
                  <a:pos x="39" y="25"/>
                </a:cxn>
                <a:cxn ang="0">
                  <a:pos x="24" y="31"/>
                </a:cxn>
                <a:cxn ang="0">
                  <a:pos x="15" y="36"/>
                </a:cxn>
                <a:cxn ang="0">
                  <a:pos x="9" y="46"/>
                </a:cxn>
                <a:cxn ang="0">
                  <a:pos x="0" y="15"/>
                </a:cxn>
                <a:cxn ang="0">
                  <a:pos x="9" y="10"/>
                </a:cxn>
                <a:cxn ang="0">
                  <a:pos x="21" y="3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72" y="3"/>
                </a:cxn>
                <a:cxn ang="0">
                  <a:pos x="87" y="10"/>
                </a:cxn>
                <a:cxn ang="0">
                  <a:pos x="100" y="15"/>
                </a:cxn>
                <a:cxn ang="0">
                  <a:pos x="106" y="18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43" y="58"/>
                </a:cxn>
                <a:cxn ang="0">
                  <a:pos x="152" y="67"/>
                </a:cxn>
                <a:cxn ang="0">
                  <a:pos x="158" y="77"/>
                </a:cxn>
                <a:cxn ang="0">
                  <a:pos x="167" y="82"/>
                </a:cxn>
                <a:cxn ang="0">
                  <a:pos x="179" y="86"/>
                </a:cxn>
                <a:cxn ang="0">
                  <a:pos x="185" y="89"/>
                </a:cxn>
                <a:cxn ang="0">
                  <a:pos x="198" y="89"/>
                </a:cxn>
                <a:cxn ang="0">
                  <a:pos x="206" y="89"/>
                </a:cxn>
                <a:cxn ang="0">
                  <a:pos x="213" y="86"/>
                </a:cxn>
                <a:cxn ang="0">
                  <a:pos x="224" y="79"/>
                </a:cxn>
                <a:cxn ang="0">
                  <a:pos x="231" y="110"/>
                </a:cxn>
              </a:cxnLst>
              <a:rect l="0" t="0" r="r" b="b"/>
              <a:pathLst>
                <a:path w="232" h="114">
                  <a:moveTo>
                    <a:pt x="231" y="110"/>
                  </a:moveTo>
                  <a:lnTo>
                    <a:pt x="221" y="113"/>
                  </a:lnTo>
                  <a:lnTo>
                    <a:pt x="213" y="113"/>
                  </a:lnTo>
                  <a:lnTo>
                    <a:pt x="201" y="113"/>
                  </a:lnTo>
                  <a:lnTo>
                    <a:pt x="191" y="113"/>
                  </a:lnTo>
                  <a:lnTo>
                    <a:pt x="183" y="110"/>
                  </a:lnTo>
                  <a:lnTo>
                    <a:pt x="170" y="104"/>
                  </a:lnTo>
                  <a:lnTo>
                    <a:pt x="167" y="102"/>
                  </a:lnTo>
                  <a:lnTo>
                    <a:pt x="158" y="92"/>
                  </a:lnTo>
                  <a:lnTo>
                    <a:pt x="155" y="82"/>
                  </a:lnTo>
                  <a:lnTo>
                    <a:pt x="148" y="77"/>
                  </a:lnTo>
                  <a:lnTo>
                    <a:pt x="145" y="71"/>
                  </a:lnTo>
                  <a:lnTo>
                    <a:pt x="133" y="56"/>
                  </a:lnTo>
                  <a:lnTo>
                    <a:pt x="122" y="43"/>
                  </a:lnTo>
                  <a:lnTo>
                    <a:pt x="112" y="36"/>
                  </a:lnTo>
                  <a:lnTo>
                    <a:pt x="100" y="31"/>
                  </a:lnTo>
                  <a:lnTo>
                    <a:pt x="85" y="25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4" y="21"/>
                  </a:lnTo>
                  <a:lnTo>
                    <a:pt x="39" y="25"/>
                  </a:lnTo>
                  <a:lnTo>
                    <a:pt x="24" y="31"/>
                  </a:lnTo>
                  <a:lnTo>
                    <a:pt x="15" y="36"/>
                  </a:lnTo>
                  <a:lnTo>
                    <a:pt x="9" y="46"/>
                  </a:lnTo>
                  <a:lnTo>
                    <a:pt x="0" y="15"/>
                  </a:lnTo>
                  <a:lnTo>
                    <a:pt x="9" y="10"/>
                  </a:lnTo>
                  <a:lnTo>
                    <a:pt x="21" y="3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87" y="10"/>
                  </a:lnTo>
                  <a:lnTo>
                    <a:pt x="100" y="15"/>
                  </a:lnTo>
                  <a:lnTo>
                    <a:pt x="106" y="18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43" y="58"/>
                  </a:lnTo>
                  <a:lnTo>
                    <a:pt x="152" y="67"/>
                  </a:lnTo>
                  <a:lnTo>
                    <a:pt x="158" y="77"/>
                  </a:lnTo>
                  <a:lnTo>
                    <a:pt x="167" y="82"/>
                  </a:lnTo>
                  <a:lnTo>
                    <a:pt x="179" y="86"/>
                  </a:lnTo>
                  <a:lnTo>
                    <a:pt x="185" y="89"/>
                  </a:lnTo>
                  <a:lnTo>
                    <a:pt x="198" y="89"/>
                  </a:lnTo>
                  <a:lnTo>
                    <a:pt x="206" y="89"/>
                  </a:lnTo>
                  <a:lnTo>
                    <a:pt x="213" y="86"/>
                  </a:lnTo>
                  <a:lnTo>
                    <a:pt x="224" y="79"/>
                  </a:lnTo>
                  <a:lnTo>
                    <a:pt x="231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ltGray">
            <a:xfrm>
              <a:off x="151" y="121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ltGray">
            <a:xfrm>
              <a:off x="1756" y="3890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ltGray">
            <a:xfrm>
              <a:off x="5489" y="3411"/>
              <a:ext cx="228" cy="116"/>
            </a:xfrm>
            <a:custGeom>
              <a:avLst/>
              <a:gdLst/>
              <a:ahLst/>
              <a:cxnLst>
                <a:cxn ang="0">
                  <a:pos x="227" y="3"/>
                </a:cxn>
                <a:cxn ang="0">
                  <a:pos x="220" y="3"/>
                </a:cxn>
                <a:cxn ang="0">
                  <a:pos x="209" y="0"/>
                </a:cxn>
                <a:cxn ang="0">
                  <a:pos x="200" y="0"/>
                </a:cxn>
                <a:cxn ang="0">
                  <a:pos x="190" y="3"/>
                </a:cxn>
                <a:cxn ang="0">
                  <a:pos x="179" y="6"/>
                </a:cxn>
                <a:cxn ang="0">
                  <a:pos x="169" y="9"/>
                </a:cxn>
                <a:cxn ang="0">
                  <a:pos x="164" y="16"/>
                </a:cxn>
                <a:cxn ang="0">
                  <a:pos x="157" y="24"/>
                </a:cxn>
                <a:cxn ang="0">
                  <a:pos x="151" y="34"/>
                </a:cxn>
                <a:cxn ang="0">
                  <a:pos x="148" y="40"/>
                </a:cxn>
                <a:cxn ang="0">
                  <a:pos x="145" y="47"/>
                </a:cxn>
                <a:cxn ang="0">
                  <a:pos x="133" y="58"/>
                </a:cxn>
                <a:cxn ang="0">
                  <a:pos x="118" y="74"/>
                </a:cxn>
                <a:cxn ang="0">
                  <a:pos x="112" y="78"/>
                </a:cxn>
                <a:cxn ang="0">
                  <a:pos x="96" y="87"/>
                </a:cxn>
                <a:cxn ang="0">
                  <a:pos x="84" y="90"/>
                </a:cxn>
                <a:cxn ang="0">
                  <a:pos x="73" y="94"/>
                </a:cxn>
                <a:cxn ang="0">
                  <a:pos x="63" y="96"/>
                </a:cxn>
                <a:cxn ang="0">
                  <a:pos x="51" y="94"/>
                </a:cxn>
                <a:cxn ang="0">
                  <a:pos x="36" y="90"/>
                </a:cxn>
                <a:cxn ang="0">
                  <a:pos x="21" y="84"/>
                </a:cxn>
                <a:cxn ang="0">
                  <a:pos x="15" y="78"/>
                </a:cxn>
                <a:cxn ang="0">
                  <a:pos x="9" y="71"/>
                </a:cxn>
                <a:cxn ang="0">
                  <a:pos x="0" y="102"/>
                </a:cxn>
                <a:cxn ang="0">
                  <a:pos x="6" y="109"/>
                </a:cxn>
                <a:cxn ang="0">
                  <a:pos x="18" y="112"/>
                </a:cxn>
                <a:cxn ang="0">
                  <a:pos x="33" y="115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9"/>
                </a:cxn>
                <a:cxn ang="0">
                  <a:pos x="96" y="102"/>
                </a:cxn>
                <a:cxn ang="0">
                  <a:pos x="103" y="96"/>
                </a:cxn>
                <a:cxn ang="0">
                  <a:pos x="118" y="84"/>
                </a:cxn>
                <a:cxn ang="0">
                  <a:pos x="130" y="71"/>
                </a:cxn>
                <a:cxn ang="0">
                  <a:pos x="139" y="58"/>
                </a:cxn>
                <a:cxn ang="0">
                  <a:pos x="148" y="47"/>
                </a:cxn>
                <a:cxn ang="0">
                  <a:pos x="157" y="40"/>
                </a:cxn>
                <a:cxn ang="0">
                  <a:pos x="166" y="34"/>
                </a:cxn>
                <a:cxn ang="0">
                  <a:pos x="175" y="27"/>
                </a:cxn>
                <a:cxn ang="0">
                  <a:pos x="184" y="24"/>
                </a:cxn>
                <a:cxn ang="0">
                  <a:pos x="194" y="24"/>
                </a:cxn>
                <a:cxn ang="0">
                  <a:pos x="202" y="24"/>
                </a:cxn>
                <a:cxn ang="0">
                  <a:pos x="209" y="27"/>
                </a:cxn>
                <a:cxn ang="0">
                  <a:pos x="220" y="34"/>
                </a:cxn>
                <a:cxn ang="0">
                  <a:pos x="227" y="3"/>
                </a:cxn>
              </a:cxnLst>
              <a:rect l="0" t="0" r="r" b="b"/>
              <a:pathLst>
                <a:path w="228" h="116">
                  <a:moveTo>
                    <a:pt x="227" y="3"/>
                  </a:moveTo>
                  <a:lnTo>
                    <a:pt x="220" y="3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0" y="3"/>
                  </a:lnTo>
                  <a:lnTo>
                    <a:pt x="179" y="6"/>
                  </a:lnTo>
                  <a:lnTo>
                    <a:pt x="169" y="9"/>
                  </a:lnTo>
                  <a:lnTo>
                    <a:pt x="164" y="16"/>
                  </a:lnTo>
                  <a:lnTo>
                    <a:pt x="157" y="24"/>
                  </a:lnTo>
                  <a:lnTo>
                    <a:pt x="151" y="34"/>
                  </a:lnTo>
                  <a:lnTo>
                    <a:pt x="148" y="40"/>
                  </a:lnTo>
                  <a:lnTo>
                    <a:pt x="145" y="47"/>
                  </a:lnTo>
                  <a:lnTo>
                    <a:pt x="133" y="58"/>
                  </a:lnTo>
                  <a:lnTo>
                    <a:pt x="118" y="74"/>
                  </a:lnTo>
                  <a:lnTo>
                    <a:pt x="112" y="78"/>
                  </a:lnTo>
                  <a:lnTo>
                    <a:pt x="96" y="87"/>
                  </a:lnTo>
                  <a:lnTo>
                    <a:pt x="84" y="90"/>
                  </a:lnTo>
                  <a:lnTo>
                    <a:pt x="73" y="94"/>
                  </a:lnTo>
                  <a:lnTo>
                    <a:pt x="63" y="96"/>
                  </a:lnTo>
                  <a:lnTo>
                    <a:pt x="51" y="94"/>
                  </a:lnTo>
                  <a:lnTo>
                    <a:pt x="36" y="90"/>
                  </a:lnTo>
                  <a:lnTo>
                    <a:pt x="21" y="84"/>
                  </a:lnTo>
                  <a:lnTo>
                    <a:pt x="15" y="78"/>
                  </a:lnTo>
                  <a:lnTo>
                    <a:pt x="9" y="71"/>
                  </a:lnTo>
                  <a:lnTo>
                    <a:pt x="0" y="102"/>
                  </a:lnTo>
                  <a:lnTo>
                    <a:pt x="6" y="109"/>
                  </a:lnTo>
                  <a:lnTo>
                    <a:pt x="18" y="112"/>
                  </a:lnTo>
                  <a:lnTo>
                    <a:pt x="33" y="115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9"/>
                  </a:lnTo>
                  <a:lnTo>
                    <a:pt x="96" y="102"/>
                  </a:lnTo>
                  <a:lnTo>
                    <a:pt x="103" y="96"/>
                  </a:lnTo>
                  <a:lnTo>
                    <a:pt x="118" y="84"/>
                  </a:lnTo>
                  <a:lnTo>
                    <a:pt x="130" y="71"/>
                  </a:lnTo>
                  <a:lnTo>
                    <a:pt x="139" y="58"/>
                  </a:lnTo>
                  <a:lnTo>
                    <a:pt x="148" y="47"/>
                  </a:lnTo>
                  <a:lnTo>
                    <a:pt x="157" y="40"/>
                  </a:lnTo>
                  <a:lnTo>
                    <a:pt x="166" y="34"/>
                  </a:lnTo>
                  <a:lnTo>
                    <a:pt x="175" y="27"/>
                  </a:lnTo>
                  <a:lnTo>
                    <a:pt x="184" y="24"/>
                  </a:lnTo>
                  <a:lnTo>
                    <a:pt x="194" y="24"/>
                  </a:lnTo>
                  <a:lnTo>
                    <a:pt x="202" y="24"/>
                  </a:lnTo>
                  <a:lnTo>
                    <a:pt x="209" y="27"/>
                  </a:lnTo>
                  <a:lnTo>
                    <a:pt x="220" y="34"/>
                  </a:lnTo>
                  <a:lnTo>
                    <a:pt x="227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ltGray">
            <a:xfrm>
              <a:off x="5442" y="2855"/>
              <a:ext cx="66" cy="6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39"/>
                </a:cxn>
                <a:cxn ang="0">
                  <a:pos x="41" y="60"/>
                </a:cxn>
                <a:cxn ang="0">
                  <a:pos x="65" y="20"/>
                </a:cxn>
                <a:cxn ang="0">
                  <a:pos x="21" y="0"/>
                </a:cxn>
              </a:cxnLst>
              <a:rect l="0" t="0" r="r" b="b"/>
              <a:pathLst>
                <a:path w="66" h="61">
                  <a:moveTo>
                    <a:pt x="21" y="0"/>
                  </a:moveTo>
                  <a:lnTo>
                    <a:pt x="0" y="39"/>
                  </a:lnTo>
                  <a:lnTo>
                    <a:pt x="41" y="60"/>
                  </a:lnTo>
                  <a:lnTo>
                    <a:pt x="65" y="20"/>
                  </a:lnTo>
                  <a:lnTo>
                    <a:pt x="2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ltGray">
            <a:xfrm>
              <a:off x="3764" y="4046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ltGray">
            <a:xfrm>
              <a:off x="50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ltGray">
            <a:xfrm>
              <a:off x="2644" y="186"/>
              <a:ext cx="57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6" y="49"/>
                </a:cxn>
                <a:cxn ang="0">
                  <a:pos x="16" y="0"/>
                </a:cxn>
              </a:cxnLst>
              <a:rect l="0" t="0" r="r" b="b"/>
              <a:pathLst>
                <a:path w="57" h="102">
                  <a:moveTo>
                    <a:pt x="16" y="0"/>
                  </a:moveTo>
                  <a:lnTo>
                    <a:pt x="0" y="101"/>
                  </a:lnTo>
                  <a:lnTo>
                    <a:pt x="56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ltGray">
            <a:xfrm>
              <a:off x="5673" y="2034"/>
              <a:ext cx="58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7" y="49"/>
                </a:cxn>
                <a:cxn ang="0">
                  <a:pos x="16" y="0"/>
                </a:cxn>
              </a:cxnLst>
              <a:rect l="0" t="0" r="r" b="b"/>
              <a:pathLst>
                <a:path w="58" h="102">
                  <a:moveTo>
                    <a:pt x="16" y="0"/>
                  </a:moveTo>
                  <a:lnTo>
                    <a:pt x="0" y="101"/>
                  </a:lnTo>
                  <a:lnTo>
                    <a:pt x="57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ltGray">
            <a:xfrm>
              <a:off x="3478" y="3974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ltGray">
            <a:xfrm>
              <a:off x="426" y="4149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ltGray">
            <a:xfrm>
              <a:off x="1604" y="4043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ltGray">
            <a:xfrm>
              <a:off x="5453" y="1573"/>
              <a:ext cx="46" cy="88"/>
            </a:xfrm>
            <a:custGeom>
              <a:avLst/>
              <a:gdLst/>
              <a:ahLst/>
              <a:cxnLst>
                <a:cxn ang="0">
                  <a:pos x="27" y="87"/>
                </a:cxn>
                <a:cxn ang="0">
                  <a:pos x="45" y="46"/>
                </a:cxn>
                <a:cxn ang="0">
                  <a:pos x="18" y="0"/>
                </a:cxn>
                <a:cxn ang="0">
                  <a:pos x="0" y="49"/>
                </a:cxn>
                <a:cxn ang="0">
                  <a:pos x="27" y="87"/>
                </a:cxn>
              </a:cxnLst>
              <a:rect l="0" t="0" r="r" b="b"/>
              <a:pathLst>
                <a:path w="46" h="88">
                  <a:moveTo>
                    <a:pt x="27" y="87"/>
                  </a:moveTo>
                  <a:lnTo>
                    <a:pt x="45" y="46"/>
                  </a:lnTo>
                  <a:lnTo>
                    <a:pt x="18" y="0"/>
                  </a:lnTo>
                  <a:lnTo>
                    <a:pt x="0" y="49"/>
                  </a:lnTo>
                  <a:lnTo>
                    <a:pt x="27" y="8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>
              <a:off x="5571" y="3729"/>
              <a:ext cx="47" cy="85"/>
            </a:xfrm>
            <a:custGeom>
              <a:avLst/>
              <a:gdLst/>
              <a:ahLst/>
              <a:cxnLst>
                <a:cxn ang="0">
                  <a:pos x="19" y="84"/>
                </a:cxn>
                <a:cxn ang="0">
                  <a:pos x="0" y="45"/>
                </a:cxn>
                <a:cxn ang="0">
                  <a:pos x="27" y="0"/>
                </a:cxn>
                <a:cxn ang="0">
                  <a:pos x="46" y="45"/>
                </a:cxn>
                <a:cxn ang="0">
                  <a:pos x="19" y="84"/>
                </a:cxn>
              </a:cxnLst>
              <a:rect l="0" t="0" r="r" b="b"/>
              <a:pathLst>
                <a:path w="47" h="85">
                  <a:moveTo>
                    <a:pt x="19" y="84"/>
                  </a:moveTo>
                  <a:lnTo>
                    <a:pt x="0" y="45"/>
                  </a:lnTo>
                  <a:lnTo>
                    <a:pt x="27" y="0"/>
                  </a:lnTo>
                  <a:lnTo>
                    <a:pt x="46" y="45"/>
                  </a:lnTo>
                  <a:lnTo>
                    <a:pt x="19" y="8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ltGray">
            <a:xfrm>
              <a:off x="4854" y="237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ltGray">
            <a:xfrm>
              <a:off x="5357" y="3223"/>
              <a:ext cx="154" cy="73"/>
            </a:xfrm>
            <a:custGeom>
              <a:avLst/>
              <a:gdLst/>
              <a:ahLst/>
              <a:cxnLst>
                <a:cxn ang="0">
                  <a:pos x="147" y="27"/>
                </a:cxn>
                <a:cxn ang="0">
                  <a:pos x="138" y="24"/>
                </a:cxn>
                <a:cxn ang="0">
                  <a:pos x="127" y="24"/>
                </a:cxn>
                <a:cxn ang="0">
                  <a:pos x="117" y="27"/>
                </a:cxn>
                <a:cxn ang="0">
                  <a:pos x="112" y="36"/>
                </a:cxn>
                <a:cxn ang="0">
                  <a:pos x="105" y="48"/>
                </a:cxn>
                <a:cxn ang="0">
                  <a:pos x="97" y="60"/>
                </a:cxn>
                <a:cxn ang="0">
                  <a:pos x="84" y="69"/>
                </a:cxn>
                <a:cxn ang="0">
                  <a:pos x="69" y="72"/>
                </a:cxn>
                <a:cxn ang="0">
                  <a:pos x="57" y="69"/>
                </a:cxn>
                <a:cxn ang="0">
                  <a:pos x="49" y="63"/>
                </a:cxn>
                <a:cxn ang="0">
                  <a:pos x="37" y="57"/>
                </a:cxn>
                <a:cxn ang="0">
                  <a:pos x="24" y="54"/>
                </a:cxn>
                <a:cxn ang="0">
                  <a:pos x="12" y="54"/>
                </a:cxn>
                <a:cxn ang="0">
                  <a:pos x="4" y="57"/>
                </a:cxn>
                <a:cxn ang="0">
                  <a:pos x="0" y="54"/>
                </a:cxn>
                <a:cxn ang="0">
                  <a:pos x="7" y="48"/>
                </a:cxn>
                <a:cxn ang="0">
                  <a:pos x="19" y="45"/>
                </a:cxn>
                <a:cxn ang="0">
                  <a:pos x="27" y="48"/>
                </a:cxn>
                <a:cxn ang="0">
                  <a:pos x="39" y="54"/>
                </a:cxn>
                <a:cxn ang="0">
                  <a:pos x="52" y="60"/>
                </a:cxn>
                <a:cxn ang="0">
                  <a:pos x="64" y="60"/>
                </a:cxn>
                <a:cxn ang="0">
                  <a:pos x="75" y="60"/>
                </a:cxn>
                <a:cxn ang="0">
                  <a:pos x="84" y="57"/>
                </a:cxn>
                <a:cxn ang="0">
                  <a:pos x="93" y="51"/>
                </a:cxn>
                <a:cxn ang="0">
                  <a:pos x="102" y="39"/>
                </a:cxn>
                <a:cxn ang="0">
                  <a:pos x="112" y="22"/>
                </a:cxn>
                <a:cxn ang="0">
                  <a:pos x="120" y="7"/>
                </a:cxn>
                <a:cxn ang="0">
                  <a:pos x="127" y="0"/>
                </a:cxn>
                <a:cxn ang="0">
                  <a:pos x="135" y="0"/>
                </a:cxn>
                <a:cxn ang="0">
                  <a:pos x="145" y="3"/>
                </a:cxn>
                <a:cxn ang="0">
                  <a:pos x="153" y="30"/>
                </a:cxn>
              </a:cxnLst>
              <a:rect l="0" t="0" r="r" b="b"/>
              <a:pathLst>
                <a:path w="154" h="73">
                  <a:moveTo>
                    <a:pt x="153" y="30"/>
                  </a:moveTo>
                  <a:lnTo>
                    <a:pt x="147" y="27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7" y="24"/>
                  </a:lnTo>
                  <a:lnTo>
                    <a:pt x="123" y="27"/>
                  </a:lnTo>
                  <a:lnTo>
                    <a:pt x="117" y="27"/>
                  </a:lnTo>
                  <a:lnTo>
                    <a:pt x="115" y="30"/>
                  </a:lnTo>
                  <a:lnTo>
                    <a:pt x="112" y="36"/>
                  </a:lnTo>
                  <a:lnTo>
                    <a:pt x="105" y="42"/>
                  </a:lnTo>
                  <a:lnTo>
                    <a:pt x="105" y="48"/>
                  </a:lnTo>
                  <a:lnTo>
                    <a:pt x="99" y="54"/>
                  </a:lnTo>
                  <a:lnTo>
                    <a:pt x="97" y="60"/>
                  </a:lnTo>
                  <a:lnTo>
                    <a:pt x="90" y="66"/>
                  </a:lnTo>
                  <a:lnTo>
                    <a:pt x="84" y="69"/>
                  </a:lnTo>
                  <a:lnTo>
                    <a:pt x="75" y="72"/>
                  </a:lnTo>
                  <a:lnTo>
                    <a:pt x="69" y="72"/>
                  </a:lnTo>
                  <a:lnTo>
                    <a:pt x="64" y="72"/>
                  </a:lnTo>
                  <a:lnTo>
                    <a:pt x="57" y="69"/>
                  </a:lnTo>
                  <a:lnTo>
                    <a:pt x="52" y="66"/>
                  </a:lnTo>
                  <a:lnTo>
                    <a:pt x="49" y="63"/>
                  </a:lnTo>
                  <a:lnTo>
                    <a:pt x="42" y="60"/>
                  </a:lnTo>
                  <a:lnTo>
                    <a:pt x="37" y="57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9" y="51"/>
                  </a:lnTo>
                  <a:lnTo>
                    <a:pt x="12" y="54"/>
                  </a:lnTo>
                  <a:lnTo>
                    <a:pt x="7" y="54"/>
                  </a:lnTo>
                  <a:lnTo>
                    <a:pt x="4" y="57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4" y="51"/>
                  </a:lnTo>
                  <a:lnTo>
                    <a:pt x="7" y="48"/>
                  </a:lnTo>
                  <a:lnTo>
                    <a:pt x="12" y="45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9" y="54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7" y="60"/>
                  </a:lnTo>
                  <a:lnTo>
                    <a:pt x="64" y="60"/>
                  </a:lnTo>
                  <a:lnTo>
                    <a:pt x="72" y="60"/>
                  </a:lnTo>
                  <a:lnTo>
                    <a:pt x="75" y="60"/>
                  </a:lnTo>
                  <a:lnTo>
                    <a:pt x="82" y="60"/>
                  </a:lnTo>
                  <a:lnTo>
                    <a:pt x="84" y="57"/>
                  </a:lnTo>
                  <a:lnTo>
                    <a:pt x="90" y="54"/>
                  </a:lnTo>
                  <a:lnTo>
                    <a:pt x="93" y="51"/>
                  </a:lnTo>
                  <a:lnTo>
                    <a:pt x="97" y="48"/>
                  </a:lnTo>
                  <a:lnTo>
                    <a:pt x="102" y="39"/>
                  </a:lnTo>
                  <a:lnTo>
                    <a:pt x="108" y="33"/>
                  </a:lnTo>
                  <a:lnTo>
                    <a:pt x="112" y="22"/>
                  </a:lnTo>
                  <a:lnTo>
                    <a:pt x="117" y="12"/>
                  </a:lnTo>
                  <a:lnTo>
                    <a:pt x="120" y="7"/>
                  </a:lnTo>
                  <a:lnTo>
                    <a:pt x="123" y="3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5" y="3"/>
                  </a:lnTo>
                  <a:lnTo>
                    <a:pt x="147" y="7"/>
                  </a:lnTo>
                  <a:lnTo>
                    <a:pt x="153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ltGray">
            <a:xfrm>
              <a:off x="224" y="1995"/>
              <a:ext cx="157" cy="74"/>
            </a:xfrm>
            <a:custGeom>
              <a:avLst/>
              <a:gdLst/>
              <a:ahLst/>
              <a:cxnLst>
                <a:cxn ang="0">
                  <a:pos x="149" y="27"/>
                </a:cxn>
                <a:cxn ang="0">
                  <a:pos x="141" y="25"/>
                </a:cxn>
                <a:cxn ang="0">
                  <a:pos x="129" y="25"/>
                </a:cxn>
                <a:cxn ang="0">
                  <a:pos x="120" y="27"/>
                </a:cxn>
                <a:cxn ang="0">
                  <a:pos x="114" y="36"/>
                </a:cxn>
                <a:cxn ang="0">
                  <a:pos x="105" y="48"/>
                </a:cxn>
                <a:cxn ang="0">
                  <a:pos x="99" y="61"/>
                </a:cxn>
                <a:cxn ang="0">
                  <a:pos x="84" y="70"/>
                </a:cxn>
                <a:cxn ang="0">
                  <a:pos x="72" y="73"/>
                </a:cxn>
                <a:cxn ang="0">
                  <a:pos x="60" y="70"/>
                </a:cxn>
                <a:cxn ang="0">
                  <a:pos x="51" y="64"/>
                </a:cxn>
                <a:cxn ang="0">
                  <a:pos x="39" y="58"/>
                </a:cxn>
                <a:cxn ang="0">
                  <a:pos x="27" y="51"/>
                </a:cxn>
                <a:cxn ang="0">
                  <a:pos x="15" y="51"/>
                </a:cxn>
                <a:cxn ang="0">
                  <a:pos x="7" y="58"/>
                </a:cxn>
                <a:cxn ang="0">
                  <a:pos x="3" y="51"/>
                </a:cxn>
                <a:cxn ang="0">
                  <a:pos x="9" y="48"/>
                </a:cxn>
                <a:cxn ang="0">
                  <a:pos x="21" y="46"/>
                </a:cxn>
                <a:cxn ang="0">
                  <a:pos x="30" y="46"/>
                </a:cxn>
                <a:cxn ang="0">
                  <a:pos x="42" y="51"/>
                </a:cxn>
                <a:cxn ang="0">
                  <a:pos x="54" y="58"/>
                </a:cxn>
                <a:cxn ang="0">
                  <a:pos x="66" y="61"/>
                </a:cxn>
                <a:cxn ang="0">
                  <a:pos x="78" y="61"/>
                </a:cxn>
                <a:cxn ang="0">
                  <a:pos x="87" y="58"/>
                </a:cxn>
                <a:cxn ang="0">
                  <a:pos x="96" y="51"/>
                </a:cxn>
                <a:cxn ang="0">
                  <a:pos x="105" y="40"/>
                </a:cxn>
                <a:cxn ang="0">
                  <a:pos x="114" y="21"/>
                </a:cxn>
                <a:cxn ang="0">
                  <a:pos x="120" y="6"/>
                </a:cxn>
                <a:cxn ang="0">
                  <a:pos x="129" y="0"/>
                </a:cxn>
                <a:cxn ang="0">
                  <a:pos x="135" y="0"/>
                </a:cxn>
                <a:cxn ang="0">
                  <a:pos x="144" y="3"/>
                </a:cxn>
                <a:cxn ang="0">
                  <a:pos x="156" y="30"/>
                </a:cxn>
              </a:cxnLst>
              <a:rect l="0" t="0" r="r" b="b"/>
              <a:pathLst>
                <a:path w="157" h="74">
                  <a:moveTo>
                    <a:pt x="156" y="30"/>
                  </a:moveTo>
                  <a:lnTo>
                    <a:pt x="149" y="27"/>
                  </a:lnTo>
                  <a:lnTo>
                    <a:pt x="144" y="25"/>
                  </a:lnTo>
                  <a:lnTo>
                    <a:pt x="141" y="25"/>
                  </a:lnTo>
                  <a:lnTo>
                    <a:pt x="135" y="25"/>
                  </a:lnTo>
                  <a:lnTo>
                    <a:pt x="129" y="25"/>
                  </a:lnTo>
                  <a:lnTo>
                    <a:pt x="122" y="27"/>
                  </a:lnTo>
                  <a:lnTo>
                    <a:pt x="120" y="27"/>
                  </a:lnTo>
                  <a:lnTo>
                    <a:pt x="117" y="30"/>
                  </a:lnTo>
                  <a:lnTo>
                    <a:pt x="114" y="36"/>
                  </a:lnTo>
                  <a:lnTo>
                    <a:pt x="107" y="43"/>
                  </a:lnTo>
                  <a:lnTo>
                    <a:pt x="105" y="48"/>
                  </a:lnTo>
                  <a:lnTo>
                    <a:pt x="102" y="55"/>
                  </a:lnTo>
                  <a:lnTo>
                    <a:pt x="99" y="61"/>
                  </a:lnTo>
                  <a:lnTo>
                    <a:pt x="92" y="66"/>
                  </a:lnTo>
                  <a:lnTo>
                    <a:pt x="84" y="70"/>
                  </a:lnTo>
                  <a:lnTo>
                    <a:pt x="78" y="73"/>
                  </a:lnTo>
                  <a:lnTo>
                    <a:pt x="72" y="73"/>
                  </a:lnTo>
                  <a:lnTo>
                    <a:pt x="66" y="73"/>
                  </a:lnTo>
                  <a:lnTo>
                    <a:pt x="60" y="70"/>
                  </a:lnTo>
                  <a:lnTo>
                    <a:pt x="54" y="66"/>
                  </a:lnTo>
                  <a:lnTo>
                    <a:pt x="51" y="64"/>
                  </a:lnTo>
                  <a:lnTo>
                    <a:pt x="45" y="61"/>
                  </a:lnTo>
                  <a:lnTo>
                    <a:pt x="39" y="58"/>
                  </a:lnTo>
                  <a:lnTo>
                    <a:pt x="33" y="55"/>
                  </a:lnTo>
                  <a:lnTo>
                    <a:pt x="27" y="51"/>
                  </a:lnTo>
                  <a:lnTo>
                    <a:pt x="21" y="51"/>
                  </a:lnTo>
                  <a:lnTo>
                    <a:pt x="15" y="51"/>
                  </a:lnTo>
                  <a:lnTo>
                    <a:pt x="9" y="55"/>
                  </a:lnTo>
                  <a:lnTo>
                    <a:pt x="7" y="58"/>
                  </a:lnTo>
                  <a:lnTo>
                    <a:pt x="0" y="58"/>
                  </a:lnTo>
                  <a:lnTo>
                    <a:pt x="3" y="51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5" y="46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3" y="48"/>
                  </a:lnTo>
                  <a:lnTo>
                    <a:pt x="42" y="51"/>
                  </a:lnTo>
                  <a:lnTo>
                    <a:pt x="51" y="58"/>
                  </a:lnTo>
                  <a:lnTo>
                    <a:pt x="54" y="58"/>
                  </a:lnTo>
                  <a:lnTo>
                    <a:pt x="57" y="61"/>
                  </a:lnTo>
                  <a:lnTo>
                    <a:pt x="66" y="61"/>
                  </a:lnTo>
                  <a:lnTo>
                    <a:pt x="72" y="61"/>
                  </a:lnTo>
                  <a:lnTo>
                    <a:pt x="78" y="61"/>
                  </a:lnTo>
                  <a:lnTo>
                    <a:pt x="84" y="58"/>
                  </a:lnTo>
                  <a:lnTo>
                    <a:pt x="87" y="58"/>
                  </a:lnTo>
                  <a:lnTo>
                    <a:pt x="92" y="55"/>
                  </a:lnTo>
                  <a:lnTo>
                    <a:pt x="96" y="51"/>
                  </a:lnTo>
                  <a:lnTo>
                    <a:pt x="99" y="48"/>
                  </a:lnTo>
                  <a:lnTo>
                    <a:pt x="105" y="40"/>
                  </a:lnTo>
                  <a:lnTo>
                    <a:pt x="107" y="30"/>
                  </a:lnTo>
                  <a:lnTo>
                    <a:pt x="114" y="21"/>
                  </a:lnTo>
                  <a:lnTo>
                    <a:pt x="117" y="12"/>
                  </a:lnTo>
                  <a:lnTo>
                    <a:pt x="120" y="6"/>
                  </a:lnTo>
                  <a:lnTo>
                    <a:pt x="126" y="3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9" y="6"/>
                  </a:lnTo>
                  <a:lnTo>
                    <a:pt x="156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ltGray">
            <a:xfrm>
              <a:off x="3594" y="91"/>
              <a:ext cx="158" cy="75"/>
            </a:xfrm>
            <a:custGeom>
              <a:avLst/>
              <a:gdLst/>
              <a:ahLst/>
              <a:cxnLst>
                <a:cxn ang="0">
                  <a:pos x="4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9" y="48"/>
                </a:cxn>
                <a:cxn ang="0">
                  <a:pos x="57" y="63"/>
                </a:cxn>
                <a:cxn ang="0">
                  <a:pos x="70" y="71"/>
                </a:cxn>
                <a:cxn ang="0">
                  <a:pos x="85" y="74"/>
                </a:cxn>
                <a:cxn ang="0">
                  <a:pos x="97" y="71"/>
                </a:cxn>
                <a:cxn ang="0">
                  <a:pos x="105" y="63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6"/>
                </a:cxn>
                <a:cxn ang="0">
                  <a:pos x="154" y="54"/>
                </a:cxn>
                <a:cxn ang="0">
                  <a:pos x="145" y="48"/>
                </a:cxn>
                <a:cxn ang="0">
                  <a:pos x="135" y="48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59"/>
                </a:cxn>
                <a:cxn ang="0">
                  <a:pos x="87" y="59"/>
                </a:cxn>
                <a:cxn ang="0">
                  <a:pos x="79" y="59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2" y="42"/>
                </a:cxn>
                <a:cxn ang="0">
                  <a:pos x="42" y="24"/>
                </a:cxn>
                <a:cxn ang="0">
                  <a:pos x="34" y="9"/>
                </a:cxn>
                <a:cxn ang="0">
                  <a:pos x="27" y="4"/>
                </a:cxn>
                <a:cxn ang="0">
                  <a:pos x="19" y="0"/>
                </a:cxn>
                <a:cxn ang="0">
                  <a:pos x="9" y="6"/>
                </a:cxn>
                <a:cxn ang="0">
                  <a:pos x="0" y="33"/>
                </a:cxn>
              </a:cxnLst>
              <a:rect l="0" t="0" r="r" b="b"/>
              <a:pathLst>
                <a:path w="158" h="75">
                  <a:moveTo>
                    <a:pt x="0" y="33"/>
                  </a:moveTo>
                  <a:lnTo>
                    <a:pt x="4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37" y="33"/>
                  </a:lnTo>
                  <a:lnTo>
                    <a:pt x="42" y="36"/>
                  </a:lnTo>
                  <a:lnTo>
                    <a:pt x="45" y="42"/>
                  </a:lnTo>
                  <a:lnTo>
                    <a:pt x="49" y="48"/>
                  </a:lnTo>
                  <a:lnTo>
                    <a:pt x="52" y="54"/>
                  </a:lnTo>
                  <a:lnTo>
                    <a:pt x="57" y="63"/>
                  </a:lnTo>
                  <a:lnTo>
                    <a:pt x="64" y="66"/>
                  </a:lnTo>
                  <a:lnTo>
                    <a:pt x="70" y="71"/>
                  </a:lnTo>
                  <a:lnTo>
                    <a:pt x="75" y="74"/>
                  </a:lnTo>
                  <a:lnTo>
                    <a:pt x="85" y="74"/>
                  </a:lnTo>
                  <a:lnTo>
                    <a:pt x="90" y="74"/>
                  </a:lnTo>
                  <a:lnTo>
                    <a:pt x="97" y="71"/>
                  </a:lnTo>
                  <a:lnTo>
                    <a:pt x="102" y="68"/>
                  </a:lnTo>
                  <a:lnTo>
                    <a:pt x="105" y="63"/>
                  </a:lnTo>
                  <a:lnTo>
                    <a:pt x="112" y="59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3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0" y="51"/>
                  </a:lnTo>
                  <a:lnTo>
                    <a:pt x="145" y="48"/>
                  </a:lnTo>
                  <a:lnTo>
                    <a:pt x="142" y="48"/>
                  </a:lnTo>
                  <a:lnTo>
                    <a:pt x="135" y="48"/>
                  </a:lnTo>
                  <a:lnTo>
                    <a:pt x="133" y="48"/>
                  </a:lnTo>
                  <a:lnTo>
                    <a:pt x="127" y="48"/>
                  </a:lnTo>
                  <a:lnTo>
                    <a:pt x="124" y="51"/>
                  </a:lnTo>
                  <a:lnTo>
                    <a:pt x="115" y="54"/>
                  </a:lnTo>
                  <a:lnTo>
                    <a:pt x="105" y="59"/>
                  </a:lnTo>
                  <a:lnTo>
                    <a:pt x="102" y="59"/>
                  </a:lnTo>
                  <a:lnTo>
                    <a:pt x="97" y="59"/>
                  </a:lnTo>
                  <a:lnTo>
                    <a:pt x="87" y="59"/>
                  </a:lnTo>
                  <a:lnTo>
                    <a:pt x="82" y="63"/>
                  </a:lnTo>
                  <a:lnTo>
                    <a:pt x="79" y="59"/>
                  </a:lnTo>
                  <a:lnTo>
                    <a:pt x="72" y="59"/>
                  </a:lnTo>
                  <a:lnTo>
                    <a:pt x="70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57" y="48"/>
                  </a:lnTo>
                  <a:lnTo>
                    <a:pt x="52" y="42"/>
                  </a:lnTo>
                  <a:lnTo>
                    <a:pt x="45" y="33"/>
                  </a:lnTo>
                  <a:lnTo>
                    <a:pt x="42" y="24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0" y="3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ltGray">
            <a:xfrm>
              <a:off x="148" y="3372"/>
              <a:ext cx="160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8" y="24"/>
                </a:cxn>
                <a:cxn ang="0">
                  <a:pos x="37" y="30"/>
                </a:cxn>
                <a:cxn ang="0">
                  <a:pos x="43" y="36"/>
                </a:cxn>
                <a:cxn ang="0">
                  <a:pos x="50" y="49"/>
                </a:cxn>
                <a:cxn ang="0">
                  <a:pos x="58" y="60"/>
                </a:cxn>
                <a:cxn ang="0">
                  <a:pos x="70" y="69"/>
                </a:cxn>
                <a:cxn ang="0">
                  <a:pos x="86" y="72"/>
                </a:cxn>
                <a:cxn ang="0">
                  <a:pos x="98" y="72"/>
                </a:cxn>
                <a:cxn ang="0">
                  <a:pos x="107" y="64"/>
                </a:cxn>
                <a:cxn ang="0">
                  <a:pos x="119" y="57"/>
                </a:cxn>
                <a:cxn ang="0">
                  <a:pos x="131" y="54"/>
                </a:cxn>
                <a:cxn ang="0">
                  <a:pos x="144" y="54"/>
                </a:cxn>
                <a:cxn ang="0">
                  <a:pos x="152" y="57"/>
                </a:cxn>
                <a:cxn ang="0">
                  <a:pos x="156" y="54"/>
                </a:cxn>
                <a:cxn ang="0">
                  <a:pos x="147" y="49"/>
                </a:cxn>
                <a:cxn ang="0">
                  <a:pos x="137" y="45"/>
                </a:cxn>
                <a:cxn ang="0">
                  <a:pos x="129" y="49"/>
                </a:cxn>
                <a:cxn ang="0">
                  <a:pos x="116" y="54"/>
                </a:cxn>
                <a:cxn ang="0">
                  <a:pos x="104" y="60"/>
                </a:cxn>
                <a:cxn ang="0">
                  <a:pos x="89" y="60"/>
                </a:cxn>
                <a:cxn ang="0">
                  <a:pos x="80" y="60"/>
                </a:cxn>
                <a:cxn ang="0">
                  <a:pos x="70" y="57"/>
                </a:cxn>
                <a:cxn ang="0">
                  <a:pos x="61" y="51"/>
                </a:cxn>
                <a:cxn ang="0">
                  <a:pos x="52" y="39"/>
                </a:cxn>
                <a:cxn ang="0">
                  <a:pos x="43" y="24"/>
                </a:cxn>
                <a:cxn ang="0">
                  <a:pos x="34" y="7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0" y="4"/>
                </a:cxn>
                <a:cxn ang="0">
                  <a:pos x="0" y="30"/>
                </a:cxn>
              </a:cxnLst>
              <a:rect l="0" t="0" r="r" b="b"/>
              <a:pathLst>
                <a:path w="160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40" y="30"/>
                  </a:lnTo>
                  <a:lnTo>
                    <a:pt x="43" y="36"/>
                  </a:lnTo>
                  <a:lnTo>
                    <a:pt x="46" y="42"/>
                  </a:lnTo>
                  <a:lnTo>
                    <a:pt x="50" y="49"/>
                  </a:lnTo>
                  <a:lnTo>
                    <a:pt x="55" y="54"/>
                  </a:lnTo>
                  <a:lnTo>
                    <a:pt x="58" y="60"/>
                  </a:lnTo>
                  <a:lnTo>
                    <a:pt x="65" y="66"/>
                  </a:lnTo>
                  <a:lnTo>
                    <a:pt x="70" y="69"/>
                  </a:lnTo>
                  <a:lnTo>
                    <a:pt x="80" y="72"/>
                  </a:lnTo>
                  <a:lnTo>
                    <a:pt x="86" y="72"/>
                  </a:lnTo>
                  <a:lnTo>
                    <a:pt x="91" y="72"/>
                  </a:lnTo>
                  <a:lnTo>
                    <a:pt x="98" y="72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13" y="60"/>
                  </a:lnTo>
                  <a:lnTo>
                    <a:pt x="119" y="57"/>
                  </a:lnTo>
                  <a:lnTo>
                    <a:pt x="126" y="54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4" y="54"/>
                  </a:lnTo>
                  <a:lnTo>
                    <a:pt x="149" y="54"/>
                  </a:lnTo>
                  <a:lnTo>
                    <a:pt x="152" y="57"/>
                  </a:lnTo>
                  <a:lnTo>
                    <a:pt x="159" y="60"/>
                  </a:lnTo>
                  <a:lnTo>
                    <a:pt x="156" y="54"/>
                  </a:lnTo>
                  <a:lnTo>
                    <a:pt x="152" y="51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37" y="45"/>
                  </a:lnTo>
                  <a:lnTo>
                    <a:pt x="134" y="45"/>
                  </a:lnTo>
                  <a:lnTo>
                    <a:pt x="129" y="49"/>
                  </a:lnTo>
                  <a:lnTo>
                    <a:pt x="126" y="49"/>
                  </a:lnTo>
                  <a:lnTo>
                    <a:pt x="116" y="54"/>
                  </a:lnTo>
                  <a:lnTo>
                    <a:pt x="107" y="57"/>
                  </a:lnTo>
                  <a:lnTo>
                    <a:pt x="104" y="60"/>
                  </a:lnTo>
                  <a:lnTo>
                    <a:pt x="98" y="60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0" y="60"/>
                  </a:lnTo>
                  <a:lnTo>
                    <a:pt x="73" y="60"/>
                  </a:lnTo>
                  <a:lnTo>
                    <a:pt x="70" y="57"/>
                  </a:lnTo>
                  <a:lnTo>
                    <a:pt x="65" y="54"/>
                  </a:lnTo>
                  <a:lnTo>
                    <a:pt x="61" y="51"/>
                  </a:lnTo>
                  <a:lnTo>
                    <a:pt x="58" y="49"/>
                  </a:lnTo>
                  <a:lnTo>
                    <a:pt x="52" y="39"/>
                  </a:lnTo>
                  <a:lnTo>
                    <a:pt x="46" y="34"/>
                  </a:lnTo>
                  <a:lnTo>
                    <a:pt x="43" y="24"/>
                  </a:lnTo>
                  <a:lnTo>
                    <a:pt x="37" y="12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0" y="4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ltGray">
            <a:xfrm>
              <a:off x="4006" y="3905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ltGray">
            <a:xfrm>
              <a:off x="954" y="220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ltGray">
            <a:xfrm>
              <a:off x="4097" y="136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ltGray">
            <a:xfrm>
              <a:off x="15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ltGray">
            <a:xfrm>
              <a:off x="5581" y="1847"/>
              <a:ext cx="154" cy="72"/>
            </a:xfrm>
            <a:custGeom>
              <a:avLst/>
              <a:gdLst/>
              <a:ahLst/>
              <a:cxnLst>
                <a:cxn ang="0">
                  <a:pos x="3" y="44"/>
                </a:cxn>
                <a:cxn ang="0">
                  <a:pos x="15" y="48"/>
                </a:cxn>
                <a:cxn ang="0">
                  <a:pos x="26" y="48"/>
                </a:cxn>
                <a:cxn ang="0">
                  <a:pos x="33" y="41"/>
                </a:cxn>
                <a:cxn ang="0">
                  <a:pos x="41" y="36"/>
                </a:cxn>
                <a:cxn ang="0">
                  <a:pos x="48" y="24"/>
                </a:cxn>
                <a:cxn ang="0">
                  <a:pos x="56" y="12"/>
                </a:cxn>
                <a:cxn ang="0">
                  <a:pos x="69" y="4"/>
                </a:cxn>
                <a:cxn ang="0">
                  <a:pos x="84" y="0"/>
                </a:cxn>
                <a:cxn ang="0">
                  <a:pos x="93" y="4"/>
                </a:cxn>
                <a:cxn ang="0">
                  <a:pos x="105" y="9"/>
                </a:cxn>
                <a:cxn ang="0">
                  <a:pos x="116" y="15"/>
                </a:cxn>
                <a:cxn ang="0">
                  <a:pos x="126" y="18"/>
                </a:cxn>
                <a:cxn ang="0">
                  <a:pos x="138" y="18"/>
                </a:cxn>
                <a:cxn ang="0">
                  <a:pos x="150" y="15"/>
                </a:cxn>
                <a:cxn ang="0">
                  <a:pos x="153" y="18"/>
                </a:cxn>
                <a:cxn ang="0">
                  <a:pos x="144" y="24"/>
                </a:cxn>
                <a:cxn ang="0">
                  <a:pos x="135" y="27"/>
                </a:cxn>
                <a:cxn ang="0">
                  <a:pos x="126" y="24"/>
                </a:cxn>
                <a:cxn ang="0">
                  <a:pos x="114" y="18"/>
                </a:cxn>
                <a:cxn ang="0">
                  <a:pos x="101" y="12"/>
                </a:cxn>
                <a:cxn ang="0">
                  <a:pos x="86" y="12"/>
                </a:cxn>
                <a:cxn ang="0">
                  <a:pos x="78" y="12"/>
                </a:cxn>
                <a:cxn ang="0">
                  <a:pos x="66" y="15"/>
                </a:cxn>
                <a:cxn ang="0">
                  <a:pos x="56" y="21"/>
                </a:cxn>
                <a:cxn ang="0">
                  <a:pos x="51" y="33"/>
                </a:cxn>
                <a:cxn ang="0">
                  <a:pos x="41" y="51"/>
                </a:cxn>
                <a:cxn ang="0">
                  <a:pos x="33" y="65"/>
                </a:cxn>
                <a:cxn ang="0">
                  <a:pos x="26" y="71"/>
                </a:cxn>
                <a:cxn ang="0">
                  <a:pos x="18" y="71"/>
                </a:cxn>
                <a:cxn ang="0">
                  <a:pos x="8" y="68"/>
                </a:cxn>
                <a:cxn ang="0">
                  <a:pos x="0" y="41"/>
                </a:cxn>
              </a:cxnLst>
              <a:rect l="0" t="0" r="r" b="b"/>
              <a:pathLst>
                <a:path w="154" h="72">
                  <a:moveTo>
                    <a:pt x="0" y="41"/>
                  </a:moveTo>
                  <a:lnTo>
                    <a:pt x="3" y="44"/>
                  </a:lnTo>
                  <a:lnTo>
                    <a:pt x="8" y="48"/>
                  </a:lnTo>
                  <a:lnTo>
                    <a:pt x="15" y="48"/>
                  </a:lnTo>
                  <a:lnTo>
                    <a:pt x="21" y="48"/>
                  </a:lnTo>
                  <a:lnTo>
                    <a:pt x="26" y="48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6" y="41"/>
                  </a:lnTo>
                  <a:lnTo>
                    <a:pt x="41" y="36"/>
                  </a:lnTo>
                  <a:lnTo>
                    <a:pt x="45" y="30"/>
                  </a:lnTo>
                  <a:lnTo>
                    <a:pt x="48" y="24"/>
                  </a:lnTo>
                  <a:lnTo>
                    <a:pt x="51" y="18"/>
                  </a:lnTo>
                  <a:lnTo>
                    <a:pt x="56" y="12"/>
                  </a:lnTo>
                  <a:lnTo>
                    <a:pt x="63" y="6"/>
                  </a:lnTo>
                  <a:lnTo>
                    <a:pt x="69" y="4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5" y="9"/>
                  </a:lnTo>
                  <a:lnTo>
                    <a:pt x="108" y="12"/>
                  </a:lnTo>
                  <a:lnTo>
                    <a:pt x="116" y="15"/>
                  </a:lnTo>
                  <a:lnTo>
                    <a:pt x="123" y="18"/>
                  </a:lnTo>
                  <a:lnTo>
                    <a:pt x="126" y="18"/>
                  </a:lnTo>
                  <a:lnTo>
                    <a:pt x="131" y="21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15"/>
                  </a:lnTo>
                  <a:lnTo>
                    <a:pt x="153" y="12"/>
                  </a:lnTo>
                  <a:lnTo>
                    <a:pt x="153" y="18"/>
                  </a:lnTo>
                  <a:lnTo>
                    <a:pt x="150" y="21"/>
                  </a:lnTo>
                  <a:lnTo>
                    <a:pt x="144" y="24"/>
                  </a:lnTo>
                  <a:lnTo>
                    <a:pt x="141" y="27"/>
                  </a:lnTo>
                  <a:lnTo>
                    <a:pt x="135" y="27"/>
                  </a:lnTo>
                  <a:lnTo>
                    <a:pt x="131" y="27"/>
                  </a:lnTo>
                  <a:lnTo>
                    <a:pt x="126" y="2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5" y="15"/>
                  </a:lnTo>
                  <a:lnTo>
                    <a:pt x="101" y="12"/>
                  </a:lnTo>
                  <a:lnTo>
                    <a:pt x="96" y="12"/>
                  </a:lnTo>
                  <a:lnTo>
                    <a:pt x="86" y="12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71" y="12"/>
                  </a:lnTo>
                  <a:lnTo>
                    <a:pt x="66" y="15"/>
                  </a:lnTo>
                  <a:lnTo>
                    <a:pt x="63" y="18"/>
                  </a:lnTo>
                  <a:lnTo>
                    <a:pt x="56" y="21"/>
                  </a:lnTo>
                  <a:lnTo>
                    <a:pt x="54" y="24"/>
                  </a:lnTo>
                  <a:lnTo>
                    <a:pt x="51" y="33"/>
                  </a:lnTo>
                  <a:lnTo>
                    <a:pt x="45" y="39"/>
                  </a:lnTo>
                  <a:lnTo>
                    <a:pt x="41" y="51"/>
                  </a:lnTo>
                  <a:lnTo>
                    <a:pt x="36" y="59"/>
                  </a:lnTo>
                  <a:lnTo>
                    <a:pt x="33" y="65"/>
                  </a:lnTo>
                  <a:lnTo>
                    <a:pt x="30" y="68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8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6" y="65"/>
                  </a:lnTo>
                  <a:lnTo>
                    <a:pt x="0" y="4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ltGray">
            <a:xfrm>
              <a:off x="4436" y="4096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ltGray">
            <a:xfrm>
              <a:off x="107" y="2501"/>
              <a:ext cx="55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4" y="40"/>
                </a:cxn>
                <a:cxn ang="0">
                  <a:pos x="30" y="0"/>
                </a:cxn>
              </a:cxnLst>
              <a:rect l="0" t="0" r="r" b="b"/>
              <a:pathLst>
                <a:path w="55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4" y="40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ltGray">
            <a:xfrm>
              <a:off x="5139" y="1106"/>
              <a:ext cx="56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5" y="41"/>
                </a:cxn>
                <a:cxn ang="0">
                  <a:pos x="30" y="0"/>
                </a:cxn>
              </a:cxnLst>
              <a:rect l="0" t="0" r="r" b="b"/>
              <a:pathLst>
                <a:path w="56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5" y="41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ltGray">
            <a:xfrm>
              <a:off x="4703" y="54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ltGray">
            <a:xfrm>
              <a:off x="5601" y="3074"/>
              <a:ext cx="60" cy="8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2" y="79"/>
                </a:cxn>
                <a:cxn ang="0">
                  <a:pos x="59" y="0"/>
                </a:cxn>
              </a:cxnLst>
              <a:rect l="0" t="0" r="r" b="b"/>
              <a:pathLst>
                <a:path w="60" h="80">
                  <a:moveTo>
                    <a:pt x="59" y="0"/>
                  </a:moveTo>
                  <a:lnTo>
                    <a:pt x="0" y="30"/>
                  </a:lnTo>
                  <a:lnTo>
                    <a:pt x="42" y="79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ltGray">
            <a:xfrm>
              <a:off x="2788" y="4005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ltGray">
            <a:xfrm>
              <a:off x="256" y="3041"/>
              <a:ext cx="61" cy="8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31"/>
                </a:cxn>
                <a:cxn ang="0">
                  <a:pos x="46" y="82"/>
                </a:cxn>
                <a:cxn ang="0">
                  <a:pos x="60" y="0"/>
                </a:cxn>
              </a:cxnLst>
              <a:rect l="0" t="0" r="r" b="b"/>
              <a:pathLst>
                <a:path w="61" h="83">
                  <a:moveTo>
                    <a:pt x="60" y="0"/>
                  </a:moveTo>
                  <a:lnTo>
                    <a:pt x="0" y="31"/>
                  </a:lnTo>
                  <a:lnTo>
                    <a:pt x="46" y="82"/>
                  </a:lnTo>
                  <a:lnTo>
                    <a:pt x="6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ltGray">
            <a:xfrm>
              <a:off x="4707" y="4074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ltGray">
            <a:xfrm>
              <a:off x="234" y="3987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ltGray">
            <a:xfrm>
              <a:off x="2285" y="99"/>
              <a:ext cx="61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1"/>
                </a:cxn>
                <a:cxn ang="0">
                  <a:pos x="0" y="0"/>
                </a:cxn>
              </a:cxnLst>
              <a:rect l="0" t="0" r="r" b="b"/>
              <a:pathLst>
                <a:path w="61" h="82">
                  <a:moveTo>
                    <a:pt x="0" y="0"/>
                  </a:moveTo>
                  <a:lnTo>
                    <a:pt x="60" y="31"/>
                  </a:lnTo>
                  <a:lnTo>
                    <a:pt x="18" y="81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ltGray">
            <a:xfrm>
              <a:off x="1629" y="103"/>
              <a:ext cx="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ltGray">
            <a:xfrm>
              <a:off x="5563" y="129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ltGray">
            <a:xfrm>
              <a:off x="5039" y="4013"/>
              <a:ext cx="53" cy="5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ltGray">
            <a:xfrm>
              <a:off x="5651" y="782"/>
              <a:ext cx="41" cy="4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ltGray">
            <a:xfrm>
              <a:off x="648" y="202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ltGray">
            <a:xfrm>
              <a:off x="177" y="1414"/>
              <a:ext cx="229" cy="116"/>
            </a:xfrm>
            <a:custGeom>
              <a:avLst/>
              <a:gdLst/>
              <a:ahLst/>
              <a:cxnLst>
                <a:cxn ang="0">
                  <a:pos x="228" y="4"/>
                </a:cxn>
                <a:cxn ang="0">
                  <a:pos x="222" y="0"/>
                </a:cxn>
                <a:cxn ang="0">
                  <a:pos x="210" y="0"/>
                </a:cxn>
                <a:cxn ang="0">
                  <a:pos x="200" y="0"/>
                </a:cxn>
                <a:cxn ang="0">
                  <a:pos x="192" y="0"/>
                </a:cxn>
                <a:cxn ang="0">
                  <a:pos x="180" y="4"/>
                </a:cxn>
                <a:cxn ang="0">
                  <a:pos x="170" y="10"/>
                </a:cxn>
                <a:cxn ang="0">
                  <a:pos x="164" y="13"/>
                </a:cxn>
                <a:cxn ang="0">
                  <a:pos x="159" y="22"/>
                </a:cxn>
                <a:cxn ang="0">
                  <a:pos x="152" y="31"/>
                </a:cxn>
                <a:cxn ang="0">
                  <a:pos x="149" y="38"/>
                </a:cxn>
                <a:cxn ang="0">
                  <a:pos x="146" y="43"/>
                </a:cxn>
                <a:cxn ang="0">
                  <a:pos x="134" y="59"/>
                </a:cxn>
                <a:cxn ang="0">
                  <a:pos x="122" y="72"/>
                </a:cxn>
                <a:cxn ang="0">
                  <a:pos x="113" y="77"/>
                </a:cxn>
                <a:cxn ang="0">
                  <a:pos x="98" y="84"/>
                </a:cxn>
                <a:cxn ang="0">
                  <a:pos x="86" y="90"/>
                </a:cxn>
                <a:cxn ang="0">
                  <a:pos x="73" y="93"/>
                </a:cxn>
                <a:cxn ang="0">
                  <a:pos x="64" y="93"/>
                </a:cxn>
                <a:cxn ang="0">
                  <a:pos x="52" y="93"/>
                </a:cxn>
                <a:cxn ang="0">
                  <a:pos x="37" y="90"/>
                </a:cxn>
                <a:cxn ang="0">
                  <a:pos x="25" y="84"/>
                </a:cxn>
                <a:cxn ang="0">
                  <a:pos x="15" y="74"/>
                </a:cxn>
                <a:cxn ang="0">
                  <a:pos x="10" y="69"/>
                </a:cxn>
                <a:cxn ang="0">
                  <a:pos x="0" y="100"/>
                </a:cxn>
                <a:cxn ang="0">
                  <a:pos x="7" y="105"/>
                </a:cxn>
                <a:cxn ang="0">
                  <a:pos x="22" y="112"/>
                </a:cxn>
                <a:cxn ang="0">
                  <a:pos x="33" y="112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5"/>
                </a:cxn>
                <a:cxn ang="0">
                  <a:pos x="98" y="100"/>
                </a:cxn>
                <a:cxn ang="0">
                  <a:pos x="104" y="97"/>
                </a:cxn>
                <a:cxn ang="0">
                  <a:pos x="119" y="84"/>
                </a:cxn>
                <a:cxn ang="0">
                  <a:pos x="131" y="72"/>
                </a:cxn>
                <a:cxn ang="0">
                  <a:pos x="140" y="56"/>
                </a:cxn>
                <a:cxn ang="0">
                  <a:pos x="149" y="43"/>
                </a:cxn>
                <a:cxn ang="0">
                  <a:pos x="159" y="41"/>
                </a:cxn>
                <a:cxn ang="0">
                  <a:pos x="167" y="31"/>
                </a:cxn>
                <a:cxn ang="0">
                  <a:pos x="177" y="28"/>
                </a:cxn>
                <a:cxn ang="0">
                  <a:pos x="185" y="25"/>
                </a:cxn>
                <a:cxn ang="0">
                  <a:pos x="198" y="25"/>
                </a:cxn>
                <a:cxn ang="0">
                  <a:pos x="204" y="25"/>
                </a:cxn>
                <a:cxn ang="0">
                  <a:pos x="210" y="28"/>
                </a:cxn>
                <a:cxn ang="0">
                  <a:pos x="222" y="35"/>
                </a:cxn>
                <a:cxn ang="0">
                  <a:pos x="228" y="4"/>
                </a:cxn>
              </a:cxnLst>
              <a:rect l="0" t="0" r="r" b="b"/>
              <a:pathLst>
                <a:path w="229" h="116">
                  <a:moveTo>
                    <a:pt x="228" y="4"/>
                  </a:moveTo>
                  <a:lnTo>
                    <a:pt x="222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80" y="4"/>
                  </a:lnTo>
                  <a:lnTo>
                    <a:pt x="170" y="10"/>
                  </a:lnTo>
                  <a:lnTo>
                    <a:pt x="164" y="13"/>
                  </a:lnTo>
                  <a:lnTo>
                    <a:pt x="159" y="22"/>
                  </a:lnTo>
                  <a:lnTo>
                    <a:pt x="152" y="31"/>
                  </a:lnTo>
                  <a:lnTo>
                    <a:pt x="149" y="38"/>
                  </a:lnTo>
                  <a:lnTo>
                    <a:pt x="146" y="43"/>
                  </a:lnTo>
                  <a:lnTo>
                    <a:pt x="134" y="59"/>
                  </a:lnTo>
                  <a:lnTo>
                    <a:pt x="122" y="72"/>
                  </a:lnTo>
                  <a:lnTo>
                    <a:pt x="113" y="77"/>
                  </a:lnTo>
                  <a:lnTo>
                    <a:pt x="98" y="84"/>
                  </a:lnTo>
                  <a:lnTo>
                    <a:pt x="86" y="90"/>
                  </a:lnTo>
                  <a:lnTo>
                    <a:pt x="73" y="93"/>
                  </a:lnTo>
                  <a:lnTo>
                    <a:pt x="64" y="93"/>
                  </a:lnTo>
                  <a:lnTo>
                    <a:pt x="52" y="93"/>
                  </a:lnTo>
                  <a:lnTo>
                    <a:pt x="37" y="90"/>
                  </a:lnTo>
                  <a:lnTo>
                    <a:pt x="25" y="84"/>
                  </a:lnTo>
                  <a:lnTo>
                    <a:pt x="15" y="74"/>
                  </a:lnTo>
                  <a:lnTo>
                    <a:pt x="10" y="69"/>
                  </a:lnTo>
                  <a:lnTo>
                    <a:pt x="0" y="100"/>
                  </a:lnTo>
                  <a:lnTo>
                    <a:pt x="7" y="105"/>
                  </a:lnTo>
                  <a:lnTo>
                    <a:pt x="22" y="112"/>
                  </a:lnTo>
                  <a:lnTo>
                    <a:pt x="33" y="112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5"/>
                  </a:lnTo>
                  <a:lnTo>
                    <a:pt x="98" y="100"/>
                  </a:lnTo>
                  <a:lnTo>
                    <a:pt x="104" y="97"/>
                  </a:lnTo>
                  <a:lnTo>
                    <a:pt x="119" y="84"/>
                  </a:lnTo>
                  <a:lnTo>
                    <a:pt x="131" y="72"/>
                  </a:lnTo>
                  <a:lnTo>
                    <a:pt x="140" y="56"/>
                  </a:lnTo>
                  <a:lnTo>
                    <a:pt x="149" y="43"/>
                  </a:lnTo>
                  <a:lnTo>
                    <a:pt x="159" y="41"/>
                  </a:lnTo>
                  <a:lnTo>
                    <a:pt x="167" y="31"/>
                  </a:lnTo>
                  <a:lnTo>
                    <a:pt x="177" y="28"/>
                  </a:lnTo>
                  <a:lnTo>
                    <a:pt x="185" y="25"/>
                  </a:lnTo>
                  <a:lnTo>
                    <a:pt x="198" y="25"/>
                  </a:lnTo>
                  <a:lnTo>
                    <a:pt x="204" y="25"/>
                  </a:lnTo>
                  <a:lnTo>
                    <a:pt x="210" y="28"/>
                  </a:lnTo>
                  <a:lnTo>
                    <a:pt x="222" y="35"/>
                  </a:lnTo>
                  <a:lnTo>
                    <a:pt x="228" y="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ltGray">
            <a:xfrm>
              <a:off x="2288" y="4156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ltGray">
            <a:xfrm>
              <a:off x="5310" y="388"/>
              <a:ext cx="234" cy="115"/>
            </a:xfrm>
            <a:custGeom>
              <a:avLst/>
              <a:gdLst/>
              <a:ahLst/>
              <a:cxnLst>
                <a:cxn ang="0">
                  <a:pos x="233" y="3"/>
                </a:cxn>
                <a:cxn ang="0">
                  <a:pos x="223" y="0"/>
                </a:cxn>
                <a:cxn ang="0">
                  <a:pos x="214" y="0"/>
                </a:cxn>
                <a:cxn ang="0">
                  <a:pos x="202" y="0"/>
                </a:cxn>
                <a:cxn ang="0">
                  <a:pos x="193" y="0"/>
                </a:cxn>
                <a:cxn ang="0">
                  <a:pos x="183" y="3"/>
                </a:cxn>
                <a:cxn ang="0">
                  <a:pos x="172" y="10"/>
                </a:cxn>
                <a:cxn ang="0">
                  <a:pos x="168" y="13"/>
                </a:cxn>
                <a:cxn ang="0">
                  <a:pos x="159" y="21"/>
                </a:cxn>
                <a:cxn ang="0">
                  <a:pos x="153" y="31"/>
                </a:cxn>
                <a:cxn ang="0">
                  <a:pos x="150" y="37"/>
                </a:cxn>
                <a:cxn ang="0">
                  <a:pos x="147" y="43"/>
                </a:cxn>
                <a:cxn ang="0">
                  <a:pos x="138" y="59"/>
                </a:cxn>
                <a:cxn ang="0">
                  <a:pos x="122" y="71"/>
                </a:cxn>
                <a:cxn ang="0">
                  <a:pos x="114" y="77"/>
                </a:cxn>
                <a:cxn ang="0">
                  <a:pos x="101" y="83"/>
                </a:cxn>
                <a:cxn ang="0">
                  <a:pos x="86" y="90"/>
                </a:cxn>
                <a:cxn ang="0">
                  <a:pos x="76" y="93"/>
                </a:cxn>
                <a:cxn ang="0">
                  <a:pos x="65" y="93"/>
                </a:cxn>
                <a:cxn ang="0">
                  <a:pos x="55" y="93"/>
                </a:cxn>
                <a:cxn ang="0">
                  <a:pos x="40" y="87"/>
                </a:cxn>
                <a:cxn ang="0">
                  <a:pos x="25" y="83"/>
                </a:cxn>
                <a:cxn ang="0">
                  <a:pos x="15" y="74"/>
                </a:cxn>
                <a:cxn ang="0">
                  <a:pos x="10" y="68"/>
                </a:cxn>
                <a:cxn ang="0">
                  <a:pos x="0" y="99"/>
                </a:cxn>
                <a:cxn ang="0">
                  <a:pos x="10" y="105"/>
                </a:cxn>
                <a:cxn ang="0">
                  <a:pos x="22" y="111"/>
                </a:cxn>
                <a:cxn ang="0">
                  <a:pos x="34" y="111"/>
                </a:cxn>
                <a:cxn ang="0">
                  <a:pos x="50" y="114"/>
                </a:cxn>
                <a:cxn ang="0">
                  <a:pos x="61" y="114"/>
                </a:cxn>
                <a:cxn ang="0">
                  <a:pos x="74" y="111"/>
                </a:cxn>
                <a:cxn ang="0">
                  <a:pos x="89" y="105"/>
                </a:cxn>
                <a:cxn ang="0">
                  <a:pos x="101" y="99"/>
                </a:cxn>
                <a:cxn ang="0">
                  <a:pos x="107" y="96"/>
                </a:cxn>
                <a:cxn ang="0">
                  <a:pos x="119" y="83"/>
                </a:cxn>
                <a:cxn ang="0">
                  <a:pos x="132" y="71"/>
                </a:cxn>
                <a:cxn ang="0">
                  <a:pos x="144" y="56"/>
                </a:cxn>
                <a:cxn ang="0">
                  <a:pos x="153" y="46"/>
                </a:cxn>
                <a:cxn ang="0">
                  <a:pos x="159" y="37"/>
                </a:cxn>
                <a:cxn ang="0">
                  <a:pos x="172" y="31"/>
                </a:cxn>
                <a:cxn ang="0">
                  <a:pos x="180" y="25"/>
                </a:cxn>
                <a:cxn ang="0">
                  <a:pos x="190" y="21"/>
                </a:cxn>
                <a:cxn ang="0">
                  <a:pos x="199" y="21"/>
                </a:cxn>
                <a:cxn ang="0">
                  <a:pos x="208" y="25"/>
                </a:cxn>
                <a:cxn ang="0">
                  <a:pos x="214" y="25"/>
                </a:cxn>
                <a:cxn ang="0">
                  <a:pos x="226" y="34"/>
                </a:cxn>
                <a:cxn ang="0">
                  <a:pos x="233" y="3"/>
                </a:cxn>
              </a:cxnLst>
              <a:rect l="0" t="0" r="r" b="b"/>
              <a:pathLst>
                <a:path w="234" h="115">
                  <a:moveTo>
                    <a:pt x="233" y="3"/>
                  </a:moveTo>
                  <a:lnTo>
                    <a:pt x="223" y="0"/>
                  </a:lnTo>
                  <a:lnTo>
                    <a:pt x="214" y="0"/>
                  </a:lnTo>
                  <a:lnTo>
                    <a:pt x="202" y="0"/>
                  </a:lnTo>
                  <a:lnTo>
                    <a:pt x="193" y="0"/>
                  </a:lnTo>
                  <a:lnTo>
                    <a:pt x="183" y="3"/>
                  </a:lnTo>
                  <a:lnTo>
                    <a:pt x="172" y="10"/>
                  </a:lnTo>
                  <a:lnTo>
                    <a:pt x="168" y="13"/>
                  </a:lnTo>
                  <a:lnTo>
                    <a:pt x="159" y="21"/>
                  </a:lnTo>
                  <a:lnTo>
                    <a:pt x="153" y="31"/>
                  </a:lnTo>
                  <a:lnTo>
                    <a:pt x="150" y="37"/>
                  </a:lnTo>
                  <a:lnTo>
                    <a:pt x="147" y="43"/>
                  </a:lnTo>
                  <a:lnTo>
                    <a:pt x="138" y="59"/>
                  </a:lnTo>
                  <a:lnTo>
                    <a:pt x="122" y="71"/>
                  </a:lnTo>
                  <a:lnTo>
                    <a:pt x="114" y="77"/>
                  </a:lnTo>
                  <a:lnTo>
                    <a:pt x="101" y="83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65" y="93"/>
                  </a:lnTo>
                  <a:lnTo>
                    <a:pt x="55" y="93"/>
                  </a:lnTo>
                  <a:lnTo>
                    <a:pt x="40" y="87"/>
                  </a:lnTo>
                  <a:lnTo>
                    <a:pt x="25" y="83"/>
                  </a:lnTo>
                  <a:lnTo>
                    <a:pt x="15" y="74"/>
                  </a:lnTo>
                  <a:lnTo>
                    <a:pt x="10" y="68"/>
                  </a:lnTo>
                  <a:lnTo>
                    <a:pt x="0" y="99"/>
                  </a:lnTo>
                  <a:lnTo>
                    <a:pt x="10" y="105"/>
                  </a:lnTo>
                  <a:lnTo>
                    <a:pt x="22" y="111"/>
                  </a:lnTo>
                  <a:lnTo>
                    <a:pt x="34" y="111"/>
                  </a:lnTo>
                  <a:lnTo>
                    <a:pt x="50" y="114"/>
                  </a:lnTo>
                  <a:lnTo>
                    <a:pt x="61" y="114"/>
                  </a:lnTo>
                  <a:lnTo>
                    <a:pt x="74" y="111"/>
                  </a:lnTo>
                  <a:lnTo>
                    <a:pt x="89" y="105"/>
                  </a:lnTo>
                  <a:lnTo>
                    <a:pt x="101" y="99"/>
                  </a:lnTo>
                  <a:lnTo>
                    <a:pt x="107" y="96"/>
                  </a:lnTo>
                  <a:lnTo>
                    <a:pt x="119" y="83"/>
                  </a:lnTo>
                  <a:lnTo>
                    <a:pt x="132" y="71"/>
                  </a:lnTo>
                  <a:lnTo>
                    <a:pt x="144" y="56"/>
                  </a:lnTo>
                  <a:lnTo>
                    <a:pt x="153" y="46"/>
                  </a:lnTo>
                  <a:lnTo>
                    <a:pt x="159" y="37"/>
                  </a:lnTo>
                  <a:lnTo>
                    <a:pt x="172" y="31"/>
                  </a:lnTo>
                  <a:lnTo>
                    <a:pt x="180" y="25"/>
                  </a:lnTo>
                  <a:lnTo>
                    <a:pt x="190" y="21"/>
                  </a:lnTo>
                  <a:lnTo>
                    <a:pt x="199" y="21"/>
                  </a:lnTo>
                  <a:lnTo>
                    <a:pt x="208" y="25"/>
                  </a:lnTo>
                  <a:lnTo>
                    <a:pt x="214" y="25"/>
                  </a:lnTo>
                  <a:lnTo>
                    <a:pt x="226" y="34"/>
                  </a:lnTo>
                  <a:lnTo>
                    <a:pt x="233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ltGray">
            <a:xfrm>
              <a:off x="3135" y="4006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ltGray">
            <a:xfrm>
              <a:off x="5643" y="2518"/>
              <a:ext cx="102" cy="312"/>
            </a:xfrm>
            <a:custGeom>
              <a:avLst/>
              <a:gdLst/>
              <a:ahLst/>
              <a:cxnLst>
                <a:cxn ang="0">
                  <a:pos x="51" y="6"/>
                </a:cxn>
                <a:cxn ang="0">
                  <a:pos x="47" y="16"/>
                </a:cxn>
                <a:cxn ang="0">
                  <a:pos x="44" y="19"/>
                </a:cxn>
                <a:cxn ang="0">
                  <a:pos x="44" y="26"/>
                </a:cxn>
                <a:cxn ang="0">
                  <a:pos x="39" y="43"/>
                </a:cxn>
                <a:cxn ang="0">
                  <a:pos x="30" y="65"/>
                </a:cxn>
                <a:cxn ang="0">
                  <a:pos x="24" y="81"/>
                </a:cxn>
                <a:cxn ang="0">
                  <a:pos x="21" y="97"/>
                </a:cxn>
                <a:cxn ang="0">
                  <a:pos x="21" y="110"/>
                </a:cxn>
                <a:cxn ang="0">
                  <a:pos x="21" y="120"/>
                </a:cxn>
                <a:cxn ang="0">
                  <a:pos x="24" y="133"/>
                </a:cxn>
                <a:cxn ang="0">
                  <a:pos x="27" y="140"/>
                </a:cxn>
                <a:cxn ang="0">
                  <a:pos x="36" y="152"/>
                </a:cxn>
                <a:cxn ang="0">
                  <a:pos x="44" y="165"/>
                </a:cxn>
                <a:cxn ang="0">
                  <a:pos x="57" y="178"/>
                </a:cxn>
                <a:cxn ang="0">
                  <a:pos x="77" y="201"/>
                </a:cxn>
                <a:cxn ang="0">
                  <a:pos x="89" y="221"/>
                </a:cxn>
                <a:cxn ang="0">
                  <a:pos x="95" y="230"/>
                </a:cxn>
                <a:cxn ang="0">
                  <a:pos x="98" y="240"/>
                </a:cxn>
                <a:cxn ang="0">
                  <a:pos x="101" y="256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5" y="298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4" y="279"/>
                </a:cxn>
                <a:cxn ang="0">
                  <a:pos x="77" y="265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4" y="211"/>
                </a:cxn>
                <a:cxn ang="0">
                  <a:pos x="71" y="201"/>
                </a:cxn>
                <a:cxn ang="0">
                  <a:pos x="66" y="195"/>
                </a:cxn>
                <a:cxn ang="0">
                  <a:pos x="54" y="184"/>
                </a:cxn>
                <a:cxn ang="0">
                  <a:pos x="39" y="168"/>
                </a:cxn>
                <a:cxn ang="0">
                  <a:pos x="27" y="156"/>
                </a:cxn>
                <a:cxn ang="0">
                  <a:pos x="21" y="146"/>
                </a:cxn>
                <a:cxn ang="0">
                  <a:pos x="12" y="127"/>
                </a:cxn>
                <a:cxn ang="0">
                  <a:pos x="3" y="113"/>
                </a:cxn>
                <a:cxn ang="0">
                  <a:pos x="0" y="103"/>
                </a:cxn>
                <a:cxn ang="0">
                  <a:pos x="0" y="84"/>
                </a:cxn>
                <a:cxn ang="0">
                  <a:pos x="0" y="65"/>
                </a:cxn>
                <a:cxn ang="0">
                  <a:pos x="0" y="52"/>
                </a:cxn>
                <a:cxn ang="0">
                  <a:pos x="3" y="35"/>
                </a:cxn>
                <a:cxn ang="0">
                  <a:pos x="6" y="22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1" y="6"/>
                </a:cxn>
              </a:cxnLst>
              <a:rect l="0" t="0" r="r" b="b"/>
              <a:pathLst>
                <a:path w="102" h="312">
                  <a:moveTo>
                    <a:pt x="51" y="6"/>
                  </a:moveTo>
                  <a:lnTo>
                    <a:pt x="47" y="16"/>
                  </a:lnTo>
                  <a:lnTo>
                    <a:pt x="44" y="19"/>
                  </a:lnTo>
                  <a:lnTo>
                    <a:pt x="44" y="26"/>
                  </a:lnTo>
                  <a:lnTo>
                    <a:pt x="39" y="43"/>
                  </a:lnTo>
                  <a:lnTo>
                    <a:pt x="30" y="65"/>
                  </a:lnTo>
                  <a:lnTo>
                    <a:pt x="24" y="81"/>
                  </a:lnTo>
                  <a:lnTo>
                    <a:pt x="21" y="97"/>
                  </a:lnTo>
                  <a:lnTo>
                    <a:pt x="21" y="110"/>
                  </a:lnTo>
                  <a:lnTo>
                    <a:pt x="21" y="120"/>
                  </a:lnTo>
                  <a:lnTo>
                    <a:pt x="24" y="133"/>
                  </a:lnTo>
                  <a:lnTo>
                    <a:pt x="27" y="140"/>
                  </a:lnTo>
                  <a:lnTo>
                    <a:pt x="36" y="152"/>
                  </a:lnTo>
                  <a:lnTo>
                    <a:pt x="44" y="165"/>
                  </a:lnTo>
                  <a:lnTo>
                    <a:pt x="57" y="178"/>
                  </a:lnTo>
                  <a:lnTo>
                    <a:pt x="77" y="201"/>
                  </a:lnTo>
                  <a:lnTo>
                    <a:pt x="89" y="221"/>
                  </a:lnTo>
                  <a:lnTo>
                    <a:pt x="95" y="230"/>
                  </a:lnTo>
                  <a:lnTo>
                    <a:pt x="98" y="240"/>
                  </a:lnTo>
                  <a:lnTo>
                    <a:pt x="101" y="256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5" y="298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4" y="279"/>
                  </a:lnTo>
                  <a:lnTo>
                    <a:pt x="77" y="265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4" y="211"/>
                  </a:lnTo>
                  <a:lnTo>
                    <a:pt x="71" y="201"/>
                  </a:lnTo>
                  <a:lnTo>
                    <a:pt x="66" y="195"/>
                  </a:lnTo>
                  <a:lnTo>
                    <a:pt x="54" y="184"/>
                  </a:lnTo>
                  <a:lnTo>
                    <a:pt x="39" y="168"/>
                  </a:lnTo>
                  <a:lnTo>
                    <a:pt x="27" y="156"/>
                  </a:lnTo>
                  <a:lnTo>
                    <a:pt x="21" y="146"/>
                  </a:lnTo>
                  <a:lnTo>
                    <a:pt x="12" y="127"/>
                  </a:lnTo>
                  <a:lnTo>
                    <a:pt x="3" y="113"/>
                  </a:lnTo>
                  <a:lnTo>
                    <a:pt x="0" y="103"/>
                  </a:lnTo>
                  <a:lnTo>
                    <a:pt x="0" y="84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6" y="22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1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ltGray">
            <a:xfrm>
              <a:off x="5449" y="3971"/>
              <a:ext cx="103" cy="313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46" y="16"/>
                </a:cxn>
                <a:cxn ang="0">
                  <a:pos x="44" y="26"/>
                </a:cxn>
                <a:cxn ang="0">
                  <a:pos x="37" y="43"/>
                </a:cxn>
                <a:cxn ang="0">
                  <a:pos x="29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3" y="134"/>
                </a:cxn>
                <a:cxn ang="0">
                  <a:pos x="29" y="140"/>
                </a:cxn>
                <a:cxn ang="0">
                  <a:pos x="37" y="153"/>
                </a:cxn>
                <a:cxn ang="0">
                  <a:pos x="46" y="166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90" y="218"/>
                </a:cxn>
                <a:cxn ang="0">
                  <a:pos x="96" y="231"/>
                </a:cxn>
                <a:cxn ang="0">
                  <a:pos x="98" y="240"/>
                </a:cxn>
                <a:cxn ang="0">
                  <a:pos x="98" y="256"/>
                </a:cxn>
                <a:cxn ang="0">
                  <a:pos x="102" y="266"/>
                </a:cxn>
                <a:cxn ang="0">
                  <a:pos x="98" y="280"/>
                </a:cxn>
                <a:cxn ang="0">
                  <a:pos x="96" y="299"/>
                </a:cxn>
                <a:cxn ang="0">
                  <a:pos x="90" y="312"/>
                </a:cxn>
                <a:cxn ang="0">
                  <a:pos x="69" y="292"/>
                </a:cxn>
                <a:cxn ang="0">
                  <a:pos x="76" y="280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6" y="211"/>
                </a:cxn>
                <a:cxn ang="0">
                  <a:pos x="73" y="202"/>
                </a:cxn>
                <a:cxn ang="0">
                  <a:pos x="64" y="194"/>
                </a:cxn>
                <a:cxn ang="0">
                  <a:pos x="55" y="185"/>
                </a:cxn>
                <a:cxn ang="0">
                  <a:pos x="40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1" y="127"/>
                </a:cxn>
                <a:cxn ang="0">
                  <a:pos x="5" y="110"/>
                </a:cxn>
                <a:cxn ang="0">
                  <a:pos x="3" y="104"/>
                </a:cxn>
                <a:cxn ang="0">
                  <a:pos x="0" y="85"/>
                </a:cxn>
                <a:cxn ang="0">
                  <a:pos x="0" y="65"/>
                </a:cxn>
                <a:cxn ang="0">
                  <a:pos x="3" y="49"/>
                </a:cxn>
                <a:cxn ang="0">
                  <a:pos x="3" y="36"/>
                </a:cxn>
                <a:cxn ang="0">
                  <a:pos x="5" y="23"/>
                </a:cxn>
                <a:cxn ang="0">
                  <a:pos x="8" y="10"/>
                </a:cxn>
                <a:cxn ang="0">
                  <a:pos x="11" y="0"/>
                </a:cxn>
                <a:cxn ang="0">
                  <a:pos x="52" y="7"/>
                </a:cxn>
              </a:cxnLst>
              <a:rect l="0" t="0" r="r" b="b"/>
              <a:pathLst>
                <a:path w="103" h="313">
                  <a:moveTo>
                    <a:pt x="52" y="7"/>
                  </a:moveTo>
                  <a:lnTo>
                    <a:pt x="46" y="16"/>
                  </a:lnTo>
                  <a:lnTo>
                    <a:pt x="44" y="26"/>
                  </a:lnTo>
                  <a:lnTo>
                    <a:pt x="37" y="43"/>
                  </a:lnTo>
                  <a:lnTo>
                    <a:pt x="29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3" y="134"/>
                  </a:lnTo>
                  <a:lnTo>
                    <a:pt x="29" y="140"/>
                  </a:lnTo>
                  <a:lnTo>
                    <a:pt x="37" y="153"/>
                  </a:lnTo>
                  <a:lnTo>
                    <a:pt x="46" y="166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90" y="218"/>
                  </a:lnTo>
                  <a:lnTo>
                    <a:pt x="96" y="231"/>
                  </a:lnTo>
                  <a:lnTo>
                    <a:pt x="98" y="240"/>
                  </a:lnTo>
                  <a:lnTo>
                    <a:pt x="98" y="256"/>
                  </a:lnTo>
                  <a:lnTo>
                    <a:pt x="102" y="266"/>
                  </a:lnTo>
                  <a:lnTo>
                    <a:pt x="98" y="280"/>
                  </a:lnTo>
                  <a:lnTo>
                    <a:pt x="96" y="299"/>
                  </a:lnTo>
                  <a:lnTo>
                    <a:pt x="90" y="312"/>
                  </a:lnTo>
                  <a:lnTo>
                    <a:pt x="69" y="292"/>
                  </a:lnTo>
                  <a:lnTo>
                    <a:pt x="76" y="280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6" y="211"/>
                  </a:lnTo>
                  <a:lnTo>
                    <a:pt x="73" y="202"/>
                  </a:lnTo>
                  <a:lnTo>
                    <a:pt x="64" y="194"/>
                  </a:lnTo>
                  <a:lnTo>
                    <a:pt x="55" y="185"/>
                  </a:lnTo>
                  <a:lnTo>
                    <a:pt x="40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1" y="127"/>
                  </a:lnTo>
                  <a:lnTo>
                    <a:pt x="5" y="110"/>
                  </a:lnTo>
                  <a:lnTo>
                    <a:pt x="3" y="104"/>
                  </a:lnTo>
                  <a:lnTo>
                    <a:pt x="0" y="85"/>
                  </a:lnTo>
                  <a:lnTo>
                    <a:pt x="0" y="65"/>
                  </a:lnTo>
                  <a:lnTo>
                    <a:pt x="3" y="49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0"/>
                  </a:lnTo>
                  <a:lnTo>
                    <a:pt x="11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ltGray">
            <a:xfrm>
              <a:off x="1045" y="390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ltGray">
            <a:xfrm>
              <a:off x="3307" y="0"/>
              <a:ext cx="102" cy="312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50" y="16"/>
                </a:cxn>
                <a:cxn ang="0">
                  <a:pos x="46" y="16"/>
                </a:cxn>
                <a:cxn ang="0">
                  <a:pos x="46" y="26"/>
                </a:cxn>
                <a:cxn ang="0">
                  <a:pos x="38" y="43"/>
                </a:cxn>
                <a:cxn ang="0">
                  <a:pos x="32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6" y="130"/>
                </a:cxn>
                <a:cxn ang="0">
                  <a:pos x="29" y="140"/>
                </a:cxn>
                <a:cxn ang="0">
                  <a:pos x="38" y="153"/>
                </a:cxn>
                <a:cxn ang="0">
                  <a:pos x="46" y="162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89" y="218"/>
                </a:cxn>
                <a:cxn ang="0">
                  <a:pos x="96" y="227"/>
                </a:cxn>
                <a:cxn ang="0">
                  <a:pos x="98" y="240"/>
                </a:cxn>
                <a:cxn ang="0">
                  <a:pos x="101" y="253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6" y="295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5" y="279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37"/>
                </a:cxn>
                <a:cxn ang="0">
                  <a:pos x="81" y="227"/>
                </a:cxn>
                <a:cxn ang="0">
                  <a:pos x="75" y="211"/>
                </a:cxn>
                <a:cxn ang="0">
                  <a:pos x="72" y="202"/>
                </a:cxn>
                <a:cxn ang="0">
                  <a:pos x="67" y="191"/>
                </a:cxn>
                <a:cxn ang="0">
                  <a:pos x="55" y="181"/>
                </a:cxn>
                <a:cxn ang="0">
                  <a:pos x="41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4" y="127"/>
                </a:cxn>
                <a:cxn ang="0">
                  <a:pos x="6" y="110"/>
                </a:cxn>
                <a:cxn ang="0">
                  <a:pos x="3" y="104"/>
                </a:cxn>
                <a:cxn ang="0">
                  <a:pos x="0" y="84"/>
                </a:cxn>
                <a:cxn ang="0">
                  <a:pos x="0" y="62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3"/>
                </a:cxn>
                <a:cxn ang="0">
                  <a:pos x="9" y="10"/>
                </a:cxn>
                <a:cxn ang="0">
                  <a:pos x="14" y="0"/>
                </a:cxn>
                <a:cxn ang="0">
                  <a:pos x="52" y="7"/>
                </a:cxn>
              </a:cxnLst>
              <a:rect l="0" t="0" r="r" b="b"/>
              <a:pathLst>
                <a:path w="102" h="312">
                  <a:moveTo>
                    <a:pt x="52" y="7"/>
                  </a:moveTo>
                  <a:lnTo>
                    <a:pt x="50" y="16"/>
                  </a:lnTo>
                  <a:lnTo>
                    <a:pt x="46" y="16"/>
                  </a:lnTo>
                  <a:lnTo>
                    <a:pt x="46" y="26"/>
                  </a:lnTo>
                  <a:lnTo>
                    <a:pt x="38" y="43"/>
                  </a:lnTo>
                  <a:lnTo>
                    <a:pt x="32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6" y="130"/>
                  </a:lnTo>
                  <a:lnTo>
                    <a:pt x="29" y="140"/>
                  </a:lnTo>
                  <a:lnTo>
                    <a:pt x="38" y="153"/>
                  </a:lnTo>
                  <a:lnTo>
                    <a:pt x="46" y="162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89" y="218"/>
                  </a:lnTo>
                  <a:lnTo>
                    <a:pt x="96" y="227"/>
                  </a:lnTo>
                  <a:lnTo>
                    <a:pt x="98" y="240"/>
                  </a:lnTo>
                  <a:lnTo>
                    <a:pt x="101" y="253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6" y="295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5" y="279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37"/>
                  </a:lnTo>
                  <a:lnTo>
                    <a:pt x="81" y="227"/>
                  </a:lnTo>
                  <a:lnTo>
                    <a:pt x="75" y="211"/>
                  </a:lnTo>
                  <a:lnTo>
                    <a:pt x="72" y="202"/>
                  </a:lnTo>
                  <a:lnTo>
                    <a:pt x="67" y="191"/>
                  </a:lnTo>
                  <a:lnTo>
                    <a:pt x="55" y="181"/>
                  </a:lnTo>
                  <a:lnTo>
                    <a:pt x="41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4" y="127"/>
                  </a:lnTo>
                  <a:lnTo>
                    <a:pt x="6" y="110"/>
                  </a:lnTo>
                  <a:lnTo>
                    <a:pt x="3" y="104"/>
                  </a:lnTo>
                  <a:lnTo>
                    <a:pt x="0" y="84"/>
                  </a:lnTo>
                  <a:lnTo>
                    <a:pt x="0" y="62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3"/>
                  </a:lnTo>
                  <a:lnTo>
                    <a:pt x="9" y="10"/>
                  </a:lnTo>
                  <a:lnTo>
                    <a:pt x="14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ltGray">
            <a:xfrm>
              <a:off x="2412" y="3901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ltGray">
            <a:xfrm>
              <a:off x="2972" y="63"/>
              <a:ext cx="56" cy="102"/>
            </a:xfrm>
            <a:custGeom>
              <a:avLst/>
              <a:gdLst/>
              <a:ahLst/>
              <a:cxnLst>
                <a:cxn ang="0">
                  <a:pos x="14" y="101"/>
                </a:cxn>
                <a:cxn ang="0">
                  <a:pos x="0" y="0"/>
                </a:cxn>
                <a:cxn ang="0">
                  <a:pos x="55" y="51"/>
                </a:cxn>
                <a:cxn ang="0">
                  <a:pos x="14" y="101"/>
                </a:cxn>
              </a:cxnLst>
              <a:rect l="0" t="0" r="r" b="b"/>
              <a:pathLst>
                <a:path w="56" h="102">
                  <a:moveTo>
                    <a:pt x="14" y="101"/>
                  </a:moveTo>
                  <a:lnTo>
                    <a:pt x="0" y="0"/>
                  </a:lnTo>
                  <a:lnTo>
                    <a:pt x="55" y="51"/>
                  </a:lnTo>
                  <a:lnTo>
                    <a:pt x="14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ltGray">
            <a:xfrm>
              <a:off x="21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ltGray">
            <a:xfrm>
              <a:off x="1452" y="115"/>
              <a:ext cx="53" cy="6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4" y="67"/>
                </a:cxn>
                <a:cxn ang="0">
                  <a:pos x="52" y="42"/>
                </a:cxn>
                <a:cxn ang="0">
                  <a:pos x="30" y="0"/>
                </a:cxn>
              </a:cxnLst>
              <a:rect l="0" t="0" r="r" b="b"/>
              <a:pathLst>
                <a:path w="53" h="68">
                  <a:moveTo>
                    <a:pt x="30" y="0"/>
                  </a:moveTo>
                  <a:lnTo>
                    <a:pt x="0" y="18"/>
                  </a:lnTo>
                  <a:lnTo>
                    <a:pt x="14" y="67"/>
                  </a:lnTo>
                  <a:lnTo>
                    <a:pt x="52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ltGray">
            <a:xfrm>
              <a:off x="4571" y="216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ltGray">
            <a:xfrm>
              <a:off x="5490" y="2335"/>
              <a:ext cx="57" cy="6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21"/>
                </a:cxn>
                <a:cxn ang="0">
                  <a:pos x="17" y="68"/>
                </a:cxn>
                <a:cxn ang="0">
                  <a:pos x="56" y="44"/>
                </a:cxn>
                <a:cxn ang="0">
                  <a:pos x="31" y="0"/>
                </a:cxn>
              </a:cxnLst>
              <a:rect l="0" t="0" r="r" b="b"/>
              <a:pathLst>
                <a:path w="57" h="69">
                  <a:moveTo>
                    <a:pt x="31" y="0"/>
                  </a:moveTo>
                  <a:lnTo>
                    <a:pt x="0" y="21"/>
                  </a:lnTo>
                  <a:lnTo>
                    <a:pt x="17" y="68"/>
                  </a:lnTo>
                  <a:lnTo>
                    <a:pt x="56" y="44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ltGray">
            <a:xfrm>
              <a:off x="5631" y="1402"/>
              <a:ext cx="58" cy="6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4"/>
                </a:cxn>
                <a:cxn ang="0">
                  <a:pos x="57" y="41"/>
                </a:cxn>
                <a:cxn ang="0">
                  <a:pos x="31" y="0"/>
                </a:cxn>
              </a:cxnLst>
              <a:rect l="0" t="0" r="r" b="b"/>
              <a:pathLst>
                <a:path w="58" h="65">
                  <a:moveTo>
                    <a:pt x="31" y="0"/>
                  </a:moveTo>
                  <a:lnTo>
                    <a:pt x="0" y="17"/>
                  </a:lnTo>
                  <a:lnTo>
                    <a:pt x="17" y="64"/>
                  </a:lnTo>
                  <a:lnTo>
                    <a:pt x="57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ltGray">
            <a:xfrm>
              <a:off x="0" y="1366"/>
              <a:ext cx="60" cy="102"/>
            </a:xfrm>
            <a:custGeom>
              <a:avLst/>
              <a:gdLst/>
              <a:ahLst/>
              <a:cxnLst>
                <a:cxn ang="0">
                  <a:pos x="17" y="101"/>
                </a:cxn>
                <a:cxn ang="0">
                  <a:pos x="0" y="0"/>
                </a:cxn>
                <a:cxn ang="0">
                  <a:pos x="59" y="52"/>
                </a:cxn>
                <a:cxn ang="0">
                  <a:pos x="17" y="101"/>
                </a:cxn>
              </a:cxnLst>
              <a:rect l="0" t="0" r="r" b="b"/>
              <a:pathLst>
                <a:path w="60" h="102">
                  <a:moveTo>
                    <a:pt x="17" y="101"/>
                  </a:moveTo>
                  <a:lnTo>
                    <a:pt x="0" y="0"/>
                  </a:lnTo>
                  <a:lnTo>
                    <a:pt x="59" y="52"/>
                  </a:lnTo>
                  <a:lnTo>
                    <a:pt x="17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ltGray">
            <a:xfrm>
              <a:off x="196" y="1205"/>
              <a:ext cx="59" cy="105"/>
            </a:xfrm>
            <a:custGeom>
              <a:avLst/>
              <a:gdLst/>
              <a:ahLst/>
              <a:cxnLst>
                <a:cxn ang="0">
                  <a:pos x="17" y="104"/>
                </a:cxn>
                <a:cxn ang="0">
                  <a:pos x="0" y="0"/>
                </a:cxn>
                <a:cxn ang="0">
                  <a:pos x="58" y="54"/>
                </a:cxn>
                <a:cxn ang="0">
                  <a:pos x="17" y="104"/>
                </a:cxn>
              </a:cxnLst>
              <a:rect l="0" t="0" r="r" b="b"/>
              <a:pathLst>
                <a:path w="59" h="105">
                  <a:moveTo>
                    <a:pt x="17" y="104"/>
                  </a:moveTo>
                  <a:lnTo>
                    <a:pt x="0" y="0"/>
                  </a:lnTo>
                  <a:lnTo>
                    <a:pt x="58" y="54"/>
                  </a:lnTo>
                  <a:lnTo>
                    <a:pt x="17" y="1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ltGray">
            <a:xfrm>
              <a:off x="2057" y="705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ltGray">
            <a:xfrm>
              <a:off x="4372" y="448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ltGray">
            <a:xfrm>
              <a:off x="1612" y="482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ltGray">
            <a:xfrm>
              <a:off x="3620" y="638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ltGray">
            <a:xfrm>
              <a:off x="3334" y="566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ltGray">
            <a:xfrm>
              <a:off x="1460" y="635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ltGray">
            <a:xfrm>
              <a:off x="3862" y="497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ltGray">
            <a:xfrm>
              <a:off x="4292" y="688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ltGray">
            <a:xfrm>
              <a:off x="2644" y="597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ltGray">
            <a:xfrm>
              <a:off x="4563" y="666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ltGray">
            <a:xfrm>
              <a:off x="2144" y="748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ltGray">
            <a:xfrm>
              <a:off x="2991" y="598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ltGray">
            <a:xfrm>
              <a:off x="901" y="498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ltGray">
            <a:xfrm>
              <a:off x="2268" y="493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ltGray">
            <a:xfrm>
              <a:off x="506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ltGray">
            <a:xfrm>
              <a:off x="471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ltGray">
            <a:xfrm>
              <a:off x="477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ltGray">
            <a:xfrm>
              <a:off x="493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ltGray">
            <a:xfrm>
              <a:off x="3415" y="889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ltGray">
            <a:xfrm>
              <a:off x="3764" y="1309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ltGray">
            <a:xfrm>
              <a:off x="4218" y="988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ltGray">
            <a:xfrm>
              <a:off x="3421" y="1278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ltGray">
            <a:xfrm>
              <a:off x="3912" y="970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ltGray">
            <a:xfrm>
              <a:off x="4165" y="126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ltGray">
            <a:xfrm>
              <a:off x="1844" y="1008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ltGray">
            <a:xfrm>
              <a:off x="1494" y="1245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ltGray">
            <a:xfrm>
              <a:off x="737" y="1144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ltGray">
            <a:xfrm>
              <a:off x="1343" y="1062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ltGray">
            <a:xfrm>
              <a:off x="2203" y="1137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ltGray">
            <a:xfrm>
              <a:off x="1211" y="1224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48" name="Freeform 100"/>
            <p:cNvSpPr>
              <a:spLocks/>
            </p:cNvSpPr>
            <p:nvPr/>
          </p:nvSpPr>
          <p:spPr bwMode="ltGray">
            <a:xfrm>
              <a:off x="2902" y="1082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ltGray">
            <a:xfrm>
              <a:off x="2874" y="1317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50" name="Freeform 102"/>
            <p:cNvSpPr>
              <a:spLocks/>
            </p:cNvSpPr>
            <p:nvPr/>
          </p:nvSpPr>
          <p:spPr bwMode="ltGray">
            <a:xfrm>
              <a:off x="2682" y="1155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2" name="Rectangle 10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153" name="Rectangle 10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154" name="Rectangle 10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55" name="Rectangle 10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56" name="Rectangle 10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5C9A3BF-9BFD-4D31-A1EC-5974D19D90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12A72-A873-463F-BD16-5893CBC53A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28842-063D-4260-AAB9-F502CACAFE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8298F-F09E-428E-B438-C905EA8A70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C697E-C3F9-40BB-B71D-7BBCB37366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F4678-7D1D-4BFB-92A5-2A00411E03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60E6D-BA8B-43E8-B1A2-EC097F6112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59766-EADE-4DA2-AD19-C0DB442769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75A77-B562-4BC4-B904-E79F69F131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28041-F16C-4BC7-856F-3A5ADD268C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D1F72-9077-4C60-AD4D-9E0336A4B3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roup 71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grpSp>
          <p:nvGrpSpPr>
            <p:cNvPr id="1093" name="Group 69"/>
            <p:cNvGrpSpPr>
              <a:grpSpLocks/>
            </p:cNvGrpSpPr>
            <p:nvPr/>
          </p:nvGrpSpPr>
          <p:grpSpPr bwMode="auto">
            <a:xfrm>
              <a:off x="0" y="0"/>
              <a:ext cx="5745" cy="4313"/>
              <a:chOff x="0" y="0"/>
              <a:chExt cx="5745" cy="4313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ltGray">
              <a:xfrm>
                <a:off x="2201" y="4113"/>
                <a:ext cx="62" cy="6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7" name="Rectangle 3"/>
              <p:cNvSpPr>
                <a:spLocks noChangeArrowheads="1"/>
              </p:cNvSpPr>
              <p:nvPr/>
            </p:nvSpPr>
            <p:spPr bwMode="ltGray">
              <a:xfrm>
                <a:off x="276" y="3715"/>
                <a:ext cx="62" cy="6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4516" y="3856"/>
                <a:ext cx="99" cy="311"/>
              </a:xfrm>
              <a:custGeom>
                <a:avLst/>
                <a:gdLst/>
                <a:ahLst/>
                <a:cxnLst>
                  <a:cxn ang="0">
                    <a:pos x="49" y="304"/>
                  </a:cxn>
                  <a:cxn ang="0">
                    <a:pos x="52" y="294"/>
                  </a:cxn>
                  <a:cxn ang="0">
                    <a:pos x="55" y="288"/>
                  </a:cxn>
                  <a:cxn ang="0">
                    <a:pos x="60" y="272"/>
                  </a:cxn>
                  <a:cxn ang="0">
                    <a:pos x="69" y="245"/>
                  </a:cxn>
                  <a:cxn ang="0">
                    <a:pos x="72" y="232"/>
                  </a:cxn>
                  <a:cxn ang="0">
                    <a:pos x="75" y="213"/>
                  </a:cxn>
                  <a:cxn ang="0">
                    <a:pos x="75" y="203"/>
                  </a:cxn>
                  <a:cxn ang="0">
                    <a:pos x="75" y="191"/>
                  </a:cxn>
                  <a:cxn ang="0">
                    <a:pos x="75" y="181"/>
                  </a:cxn>
                  <a:cxn ang="0">
                    <a:pos x="69" y="171"/>
                  </a:cxn>
                  <a:cxn ang="0">
                    <a:pos x="64" y="162"/>
                  </a:cxn>
                  <a:cxn ang="0">
                    <a:pos x="52" y="148"/>
                  </a:cxn>
                  <a:cxn ang="0">
                    <a:pos x="40" y="135"/>
                  </a:cxn>
                  <a:cxn ang="0">
                    <a:pos x="23" y="110"/>
                  </a:cxn>
                  <a:cxn ang="0">
                    <a:pos x="9" y="94"/>
                  </a:cxn>
                  <a:cxn ang="0">
                    <a:pos x="3" y="84"/>
                  </a:cxn>
                  <a:cxn ang="0">
                    <a:pos x="0" y="74"/>
                  </a:cxn>
                  <a:cxn ang="0">
                    <a:pos x="0" y="58"/>
                  </a:cxn>
                  <a:cxn ang="0">
                    <a:pos x="0" y="45"/>
                  </a:cxn>
                  <a:cxn ang="0">
                    <a:pos x="0" y="32"/>
                  </a:cxn>
                  <a:cxn ang="0">
                    <a:pos x="6" y="16"/>
                  </a:cxn>
                  <a:cxn ang="0">
                    <a:pos x="9" y="0"/>
                  </a:cxn>
                  <a:cxn ang="0">
                    <a:pos x="29" y="22"/>
                  </a:cxn>
                  <a:cxn ang="0">
                    <a:pos x="26" y="32"/>
                  </a:cxn>
                  <a:cxn ang="0">
                    <a:pos x="21" y="48"/>
                  </a:cxn>
                  <a:cxn ang="0">
                    <a:pos x="17" y="62"/>
                  </a:cxn>
                  <a:cxn ang="0">
                    <a:pos x="17" y="74"/>
                  </a:cxn>
                  <a:cxn ang="0">
                    <a:pos x="17" y="84"/>
                  </a:cxn>
                  <a:cxn ang="0">
                    <a:pos x="23" y="100"/>
                  </a:cxn>
                  <a:cxn ang="0">
                    <a:pos x="26" y="110"/>
                  </a:cxn>
                  <a:cxn ang="0">
                    <a:pos x="35" y="119"/>
                  </a:cxn>
                  <a:cxn ang="0">
                    <a:pos x="43" y="129"/>
                  </a:cxn>
                  <a:cxn ang="0">
                    <a:pos x="58" y="142"/>
                  </a:cxn>
                  <a:cxn ang="0">
                    <a:pos x="69" y="154"/>
                  </a:cxn>
                  <a:cxn ang="0">
                    <a:pos x="75" y="168"/>
                  </a:cxn>
                  <a:cxn ang="0">
                    <a:pos x="86" y="187"/>
                  </a:cxn>
                  <a:cxn ang="0">
                    <a:pos x="95" y="200"/>
                  </a:cxn>
                  <a:cxn ang="0">
                    <a:pos x="95" y="210"/>
                  </a:cxn>
                  <a:cxn ang="0">
                    <a:pos x="98" y="226"/>
                  </a:cxn>
                  <a:cxn ang="0">
                    <a:pos x="98" y="248"/>
                  </a:cxn>
                  <a:cxn ang="0">
                    <a:pos x="95" y="262"/>
                  </a:cxn>
                  <a:cxn ang="0">
                    <a:pos x="95" y="278"/>
                  </a:cxn>
                  <a:cxn ang="0">
                    <a:pos x="93" y="288"/>
                  </a:cxn>
                  <a:cxn ang="0">
                    <a:pos x="89" y="300"/>
                  </a:cxn>
                  <a:cxn ang="0">
                    <a:pos x="86" y="310"/>
                  </a:cxn>
                  <a:cxn ang="0">
                    <a:pos x="49" y="304"/>
                  </a:cxn>
                </a:cxnLst>
                <a:rect l="0" t="0" r="r" b="b"/>
                <a:pathLst>
                  <a:path w="99" h="311">
                    <a:moveTo>
                      <a:pt x="49" y="304"/>
                    </a:moveTo>
                    <a:lnTo>
                      <a:pt x="52" y="294"/>
                    </a:lnTo>
                    <a:lnTo>
                      <a:pt x="55" y="288"/>
                    </a:lnTo>
                    <a:lnTo>
                      <a:pt x="60" y="272"/>
                    </a:lnTo>
                    <a:lnTo>
                      <a:pt x="69" y="245"/>
                    </a:lnTo>
                    <a:lnTo>
                      <a:pt x="72" y="232"/>
                    </a:lnTo>
                    <a:lnTo>
                      <a:pt x="75" y="213"/>
                    </a:lnTo>
                    <a:lnTo>
                      <a:pt x="75" y="203"/>
                    </a:lnTo>
                    <a:lnTo>
                      <a:pt x="75" y="191"/>
                    </a:lnTo>
                    <a:lnTo>
                      <a:pt x="75" y="181"/>
                    </a:lnTo>
                    <a:lnTo>
                      <a:pt x="69" y="171"/>
                    </a:lnTo>
                    <a:lnTo>
                      <a:pt x="64" y="162"/>
                    </a:lnTo>
                    <a:lnTo>
                      <a:pt x="52" y="148"/>
                    </a:lnTo>
                    <a:lnTo>
                      <a:pt x="40" y="135"/>
                    </a:lnTo>
                    <a:lnTo>
                      <a:pt x="23" y="110"/>
                    </a:lnTo>
                    <a:lnTo>
                      <a:pt x="9" y="94"/>
                    </a:lnTo>
                    <a:lnTo>
                      <a:pt x="3" y="84"/>
                    </a:lnTo>
                    <a:lnTo>
                      <a:pt x="0" y="74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6" y="16"/>
                    </a:lnTo>
                    <a:lnTo>
                      <a:pt x="9" y="0"/>
                    </a:lnTo>
                    <a:lnTo>
                      <a:pt x="29" y="22"/>
                    </a:lnTo>
                    <a:lnTo>
                      <a:pt x="26" y="32"/>
                    </a:lnTo>
                    <a:lnTo>
                      <a:pt x="21" y="48"/>
                    </a:lnTo>
                    <a:lnTo>
                      <a:pt x="17" y="62"/>
                    </a:lnTo>
                    <a:lnTo>
                      <a:pt x="17" y="74"/>
                    </a:lnTo>
                    <a:lnTo>
                      <a:pt x="17" y="84"/>
                    </a:lnTo>
                    <a:lnTo>
                      <a:pt x="23" y="100"/>
                    </a:lnTo>
                    <a:lnTo>
                      <a:pt x="26" y="110"/>
                    </a:lnTo>
                    <a:lnTo>
                      <a:pt x="35" y="119"/>
                    </a:lnTo>
                    <a:lnTo>
                      <a:pt x="43" y="129"/>
                    </a:lnTo>
                    <a:lnTo>
                      <a:pt x="58" y="142"/>
                    </a:lnTo>
                    <a:lnTo>
                      <a:pt x="69" y="154"/>
                    </a:lnTo>
                    <a:lnTo>
                      <a:pt x="75" y="168"/>
                    </a:lnTo>
                    <a:lnTo>
                      <a:pt x="86" y="187"/>
                    </a:lnTo>
                    <a:lnTo>
                      <a:pt x="95" y="200"/>
                    </a:lnTo>
                    <a:lnTo>
                      <a:pt x="95" y="210"/>
                    </a:lnTo>
                    <a:lnTo>
                      <a:pt x="98" y="226"/>
                    </a:lnTo>
                    <a:lnTo>
                      <a:pt x="98" y="248"/>
                    </a:lnTo>
                    <a:lnTo>
                      <a:pt x="95" y="262"/>
                    </a:lnTo>
                    <a:lnTo>
                      <a:pt x="95" y="278"/>
                    </a:lnTo>
                    <a:lnTo>
                      <a:pt x="93" y="288"/>
                    </a:lnTo>
                    <a:lnTo>
                      <a:pt x="89" y="300"/>
                    </a:lnTo>
                    <a:lnTo>
                      <a:pt x="86" y="310"/>
                    </a:lnTo>
                    <a:lnTo>
                      <a:pt x="49" y="3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262" y="2361"/>
                <a:ext cx="101" cy="309"/>
              </a:xfrm>
              <a:custGeom>
                <a:avLst/>
                <a:gdLst/>
                <a:ahLst/>
                <a:cxnLst>
                  <a:cxn ang="0">
                    <a:pos x="50" y="305"/>
                  </a:cxn>
                  <a:cxn ang="0">
                    <a:pos x="53" y="296"/>
                  </a:cxn>
                  <a:cxn ang="0">
                    <a:pos x="56" y="292"/>
                  </a:cxn>
                  <a:cxn ang="0">
                    <a:pos x="56" y="286"/>
                  </a:cxn>
                  <a:cxn ang="0">
                    <a:pos x="65" y="270"/>
                  </a:cxn>
                  <a:cxn ang="0">
                    <a:pos x="71" y="247"/>
                  </a:cxn>
                  <a:cxn ang="0">
                    <a:pos x="76" y="231"/>
                  </a:cxn>
                  <a:cxn ang="0">
                    <a:pos x="76" y="215"/>
                  </a:cxn>
                  <a:cxn ang="0">
                    <a:pos x="80" y="202"/>
                  </a:cxn>
                  <a:cxn ang="0">
                    <a:pos x="80" y="188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5" y="159"/>
                  </a:cxn>
                  <a:cxn ang="0">
                    <a:pos x="56" y="146"/>
                  </a:cxn>
                  <a:cxn ang="0">
                    <a:pos x="44" y="134"/>
                  </a:cxn>
                  <a:cxn ang="0">
                    <a:pos x="24" y="110"/>
                  </a:cxn>
                  <a:cxn ang="0">
                    <a:pos x="12" y="91"/>
                  </a:cxn>
                  <a:cxn ang="0">
                    <a:pos x="6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6" y="13"/>
                  </a:cxn>
                  <a:cxn ang="0">
                    <a:pos x="12" y="0"/>
                  </a:cxn>
                  <a:cxn ang="0">
                    <a:pos x="29" y="20"/>
                  </a:cxn>
                  <a:cxn ang="0">
                    <a:pos x="27" y="29"/>
                  </a:cxn>
                  <a:cxn ang="0">
                    <a:pos x="24" y="46"/>
                  </a:cxn>
                  <a:cxn ang="0">
                    <a:pos x="21" y="59"/>
                  </a:cxn>
                  <a:cxn ang="0">
                    <a:pos x="21" y="72"/>
                  </a:cxn>
                  <a:cxn ang="0">
                    <a:pos x="21" y="85"/>
                  </a:cxn>
                  <a:cxn ang="0">
                    <a:pos x="27" y="97"/>
                  </a:cxn>
                  <a:cxn ang="0">
                    <a:pos x="29" y="110"/>
                  </a:cxn>
                  <a:cxn ang="0">
                    <a:pos x="36" y="118"/>
                  </a:cxn>
                  <a:cxn ang="0">
                    <a:pos x="47" y="127"/>
                  </a:cxn>
                  <a:cxn ang="0">
                    <a:pos x="61" y="140"/>
                  </a:cxn>
                  <a:cxn ang="0">
                    <a:pos x="71" y="153"/>
                  </a:cxn>
                  <a:cxn ang="0">
                    <a:pos x="80" y="166"/>
                  </a:cxn>
                  <a:cxn ang="0">
                    <a:pos x="88" y="185"/>
                  </a:cxn>
                  <a:cxn ang="0">
                    <a:pos x="97" y="199"/>
                  </a:cxn>
                  <a:cxn ang="0">
                    <a:pos x="100" y="208"/>
                  </a:cxn>
                  <a:cxn ang="0">
                    <a:pos x="100" y="227"/>
                  </a:cxn>
                  <a:cxn ang="0">
                    <a:pos x="100" y="247"/>
                  </a:cxn>
                  <a:cxn ang="0">
                    <a:pos x="100" y="259"/>
                  </a:cxn>
                  <a:cxn ang="0">
                    <a:pos x="97" y="276"/>
                  </a:cxn>
                  <a:cxn ang="0">
                    <a:pos x="94" y="286"/>
                  </a:cxn>
                  <a:cxn ang="0">
                    <a:pos x="94" y="299"/>
                  </a:cxn>
                  <a:cxn ang="0">
                    <a:pos x="88" y="308"/>
                  </a:cxn>
                  <a:cxn ang="0">
                    <a:pos x="50" y="305"/>
                  </a:cxn>
                </a:cxnLst>
                <a:rect l="0" t="0" r="r" b="b"/>
                <a:pathLst>
                  <a:path w="101" h="309">
                    <a:moveTo>
                      <a:pt x="50" y="305"/>
                    </a:moveTo>
                    <a:lnTo>
                      <a:pt x="53" y="296"/>
                    </a:lnTo>
                    <a:lnTo>
                      <a:pt x="56" y="292"/>
                    </a:lnTo>
                    <a:lnTo>
                      <a:pt x="56" y="286"/>
                    </a:lnTo>
                    <a:lnTo>
                      <a:pt x="65" y="270"/>
                    </a:lnTo>
                    <a:lnTo>
                      <a:pt x="71" y="247"/>
                    </a:lnTo>
                    <a:lnTo>
                      <a:pt x="76" y="231"/>
                    </a:lnTo>
                    <a:lnTo>
                      <a:pt x="76" y="215"/>
                    </a:lnTo>
                    <a:lnTo>
                      <a:pt x="80" y="202"/>
                    </a:lnTo>
                    <a:lnTo>
                      <a:pt x="80" y="188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5" y="159"/>
                    </a:lnTo>
                    <a:lnTo>
                      <a:pt x="56" y="146"/>
                    </a:lnTo>
                    <a:lnTo>
                      <a:pt x="44" y="134"/>
                    </a:lnTo>
                    <a:lnTo>
                      <a:pt x="24" y="110"/>
                    </a:lnTo>
                    <a:lnTo>
                      <a:pt x="12" y="91"/>
                    </a:lnTo>
                    <a:lnTo>
                      <a:pt x="6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6" y="13"/>
                    </a:lnTo>
                    <a:lnTo>
                      <a:pt x="12" y="0"/>
                    </a:lnTo>
                    <a:lnTo>
                      <a:pt x="29" y="20"/>
                    </a:lnTo>
                    <a:lnTo>
                      <a:pt x="27" y="29"/>
                    </a:lnTo>
                    <a:lnTo>
                      <a:pt x="24" y="46"/>
                    </a:lnTo>
                    <a:lnTo>
                      <a:pt x="21" y="59"/>
                    </a:lnTo>
                    <a:lnTo>
                      <a:pt x="21" y="72"/>
                    </a:lnTo>
                    <a:lnTo>
                      <a:pt x="21" y="85"/>
                    </a:lnTo>
                    <a:lnTo>
                      <a:pt x="27" y="97"/>
                    </a:lnTo>
                    <a:lnTo>
                      <a:pt x="29" y="110"/>
                    </a:lnTo>
                    <a:lnTo>
                      <a:pt x="36" y="118"/>
                    </a:lnTo>
                    <a:lnTo>
                      <a:pt x="47" y="127"/>
                    </a:lnTo>
                    <a:lnTo>
                      <a:pt x="61" y="140"/>
                    </a:lnTo>
                    <a:lnTo>
                      <a:pt x="71" y="153"/>
                    </a:lnTo>
                    <a:lnTo>
                      <a:pt x="80" y="166"/>
                    </a:lnTo>
                    <a:lnTo>
                      <a:pt x="88" y="185"/>
                    </a:lnTo>
                    <a:lnTo>
                      <a:pt x="97" y="199"/>
                    </a:lnTo>
                    <a:lnTo>
                      <a:pt x="100" y="208"/>
                    </a:lnTo>
                    <a:lnTo>
                      <a:pt x="100" y="227"/>
                    </a:lnTo>
                    <a:lnTo>
                      <a:pt x="100" y="247"/>
                    </a:lnTo>
                    <a:lnTo>
                      <a:pt x="100" y="259"/>
                    </a:lnTo>
                    <a:lnTo>
                      <a:pt x="97" y="276"/>
                    </a:lnTo>
                    <a:lnTo>
                      <a:pt x="94" y="286"/>
                    </a:lnTo>
                    <a:lnTo>
                      <a:pt x="94" y="299"/>
                    </a:lnTo>
                    <a:lnTo>
                      <a:pt x="88" y="308"/>
                    </a:lnTo>
                    <a:lnTo>
                      <a:pt x="50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5204" y="0"/>
                <a:ext cx="103" cy="312"/>
              </a:xfrm>
              <a:custGeom>
                <a:avLst/>
                <a:gdLst/>
                <a:ahLst/>
                <a:cxnLst>
                  <a:cxn ang="0">
                    <a:pos x="49" y="305"/>
                  </a:cxn>
                  <a:cxn ang="0">
                    <a:pos x="56" y="295"/>
                  </a:cxn>
                  <a:cxn ang="0">
                    <a:pos x="56" y="292"/>
                  </a:cxn>
                  <a:cxn ang="0">
                    <a:pos x="58" y="286"/>
                  </a:cxn>
                  <a:cxn ang="0">
                    <a:pos x="64" y="269"/>
                  </a:cxn>
                  <a:cxn ang="0">
                    <a:pos x="70" y="246"/>
                  </a:cxn>
                  <a:cxn ang="0">
                    <a:pos x="76" y="234"/>
                  </a:cxn>
                  <a:cxn ang="0">
                    <a:pos x="78" y="214"/>
                  </a:cxn>
                  <a:cxn ang="0">
                    <a:pos x="78" y="202"/>
                  </a:cxn>
                  <a:cxn ang="0">
                    <a:pos x="78" y="191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4" y="159"/>
                  </a:cxn>
                  <a:cxn ang="0">
                    <a:pos x="56" y="146"/>
                  </a:cxn>
                  <a:cxn ang="0">
                    <a:pos x="44" y="133"/>
                  </a:cxn>
                  <a:cxn ang="0">
                    <a:pos x="23" y="110"/>
                  </a:cxn>
                  <a:cxn ang="0">
                    <a:pos x="12" y="94"/>
                  </a:cxn>
                  <a:cxn ang="0">
                    <a:pos x="5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5" y="16"/>
                  </a:cxn>
                  <a:cxn ang="0">
                    <a:pos x="12" y="0"/>
                  </a:cxn>
                  <a:cxn ang="0">
                    <a:pos x="32" y="19"/>
                  </a:cxn>
                  <a:cxn ang="0">
                    <a:pos x="26" y="32"/>
                  </a:cxn>
                  <a:cxn ang="0">
                    <a:pos x="23" y="46"/>
                  </a:cxn>
                  <a:cxn ang="0">
                    <a:pos x="20" y="59"/>
                  </a:cxn>
                  <a:cxn ang="0">
                    <a:pos x="20" y="72"/>
                  </a:cxn>
                  <a:cxn ang="0">
                    <a:pos x="20" y="84"/>
                  </a:cxn>
                  <a:cxn ang="0">
                    <a:pos x="26" y="100"/>
                  </a:cxn>
                  <a:cxn ang="0">
                    <a:pos x="29" y="110"/>
                  </a:cxn>
                  <a:cxn ang="0">
                    <a:pos x="35" y="121"/>
                  </a:cxn>
                  <a:cxn ang="0">
                    <a:pos x="46" y="127"/>
                  </a:cxn>
                  <a:cxn ang="0">
                    <a:pos x="61" y="143"/>
                  </a:cxn>
                  <a:cxn ang="0">
                    <a:pos x="73" y="156"/>
                  </a:cxn>
                  <a:cxn ang="0">
                    <a:pos x="78" y="165"/>
                  </a:cxn>
                  <a:cxn ang="0">
                    <a:pos x="90" y="185"/>
                  </a:cxn>
                  <a:cxn ang="0">
                    <a:pos x="96" y="198"/>
                  </a:cxn>
                  <a:cxn ang="0">
                    <a:pos x="99" y="208"/>
                  </a:cxn>
                  <a:cxn ang="0">
                    <a:pos x="102" y="227"/>
                  </a:cxn>
                  <a:cxn ang="0">
                    <a:pos x="102" y="246"/>
                  </a:cxn>
                  <a:cxn ang="0">
                    <a:pos x="99" y="259"/>
                  </a:cxn>
                  <a:cxn ang="0">
                    <a:pos x="99" y="276"/>
                  </a:cxn>
                  <a:cxn ang="0">
                    <a:pos x="96" y="289"/>
                  </a:cxn>
                  <a:cxn ang="0">
                    <a:pos x="93" y="302"/>
                  </a:cxn>
                  <a:cxn ang="0">
                    <a:pos x="87" y="311"/>
                  </a:cxn>
                  <a:cxn ang="0">
                    <a:pos x="49" y="305"/>
                  </a:cxn>
                </a:cxnLst>
                <a:rect l="0" t="0" r="r" b="b"/>
                <a:pathLst>
                  <a:path w="103" h="312">
                    <a:moveTo>
                      <a:pt x="49" y="305"/>
                    </a:moveTo>
                    <a:lnTo>
                      <a:pt x="56" y="295"/>
                    </a:lnTo>
                    <a:lnTo>
                      <a:pt x="56" y="292"/>
                    </a:lnTo>
                    <a:lnTo>
                      <a:pt x="58" y="286"/>
                    </a:lnTo>
                    <a:lnTo>
                      <a:pt x="64" y="269"/>
                    </a:lnTo>
                    <a:lnTo>
                      <a:pt x="70" y="246"/>
                    </a:lnTo>
                    <a:lnTo>
                      <a:pt x="76" y="234"/>
                    </a:lnTo>
                    <a:lnTo>
                      <a:pt x="78" y="214"/>
                    </a:lnTo>
                    <a:lnTo>
                      <a:pt x="78" y="202"/>
                    </a:lnTo>
                    <a:lnTo>
                      <a:pt x="78" y="191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4" y="159"/>
                    </a:lnTo>
                    <a:lnTo>
                      <a:pt x="56" y="146"/>
                    </a:lnTo>
                    <a:lnTo>
                      <a:pt x="44" y="133"/>
                    </a:lnTo>
                    <a:lnTo>
                      <a:pt x="23" y="110"/>
                    </a:lnTo>
                    <a:lnTo>
                      <a:pt x="12" y="94"/>
                    </a:lnTo>
                    <a:lnTo>
                      <a:pt x="5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32" y="19"/>
                    </a:lnTo>
                    <a:lnTo>
                      <a:pt x="26" y="32"/>
                    </a:lnTo>
                    <a:lnTo>
                      <a:pt x="23" y="46"/>
                    </a:lnTo>
                    <a:lnTo>
                      <a:pt x="20" y="59"/>
                    </a:lnTo>
                    <a:lnTo>
                      <a:pt x="20" y="72"/>
                    </a:lnTo>
                    <a:lnTo>
                      <a:pt x="20" y="84"/>
                    </a:lnTo>
                    <a:lnTo>
                      <a:pt x="26" y="100"/>
                    </a:lnTo>
                    <a:lnTo>
                      <a:pt x="29" y="110"/>
                    </a:lnTo>
                    <a:lnTo>
                      <a:pt x="35" y="121"/>
                    </a:lnTo>
                    <a:lnTo>
                      <a:pt x="46" y="127"/>
                    </a:lnTo>
                    <a:lnTo>
                      <a:pt x="61" y="143"/>
                    </a:lnTo>
                    <a:lnTo>
                      <a:pt x="73" y="156"/>
                    </a:lnTo>
                    <a:lnTo>
                      <a:pt x="78" y="165"/>
                    </a:lnTo>
                    <a:lnTo>
                      <a:pt x="90" y="185"/>
                    </a:lnTo>
                    <a:lnTo>
                      <a:pt x="96" y="198"/>
                    </a:lnTo>
                    <a:lnTo>
                      <a:pt x="99" y="208"/>
                    </a:lnTo>
                    <a:lnTo>
                      <a:pt x="102" y="227"/>
                    </a:lnTo>
                    <a:lnTo>
                      <a:pt x="102" y="246"/>
                    </a:lnTo>
                    <a:lnTo>
                      <a:pt x="99" y="259"/>
                    </a:lnTo>
                    <a:lnTo>
                      <a:pt x="99" y="276"/>
                    </a:lnTo>
                    <a:lnTo>
                      <a:pt x="96" y="289"/>
                    </a:lnTo>
                    <a:lnTo>
                      <a:pt x="93" y="302"/>
                    </a:lnTo>
                    <a:lnTo>
                      <a:pt x="87" y="311"/>
                    </a:lnTo>
                    <a:lnTo>
                      <a:pt x="49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5358" y="2133"/>
                <a:ext cx="229" cy="114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6" y="113"/>
                  </a:cxn>
                  <a:cxn ang="0">
                    <a:pos x="18" y="113"/>
                  </a:cxn>
                  <a:cxn ang="0">
                    <a:pos x="28" y="113"/>
                  </a:cxn>
                  <a:cxn ang="0">
                    <a:pos x="36" y="110"/>
                  </a:cxn>
                  <a:cxn ang="0">
                    <a:pos x="48" y="107"/>
                  </a:cxn>
                  <a:cxn ang="0">
                    <a:pos x="58" y="103"/>
                  </a:cxn>
                  <a:cxn ang="0">
                    <a:pos x="64" y="101"/>
                  </a:cxn>
                  <a:cxn ang="0">
                    <a:pos x="69" y="92"/>
                  </a:cxn>
                  <a:cxn ang="0">
                    <a:pos x="76" y="82"/>
                  </a:cxn>
                  <a:cxn ang="0">
                    <a:pos x="79" y="77"/>
                  </a:cxn>
                  <a:cxn ang="0">
                    <a:pos x="82" y="70"/>
                  </a:cxn>
                  <a:cxn ang="0">
                    <a:pos x="94" y="55"/>
                  </a:cxn>
                  <a:cxn ang="0">
                    <a:pos x="106" y="39"/>
                  </a:cxn>
                  <a:cxn ang="0">
                    <a:pos x="115" y="36"/>
                  </a:cxn>
                  <a:cxn ang="0">
                    <a:pos x="130" y="31"/>
                  </a:cxn>
                  <a:cxn ang="0">
                    <a:pos x="143" y="24"/>
                  </a:cxn>
                  <a:cxn ang="0">
                    <a:pos x="155" y="21"/>
                  </a:cxn>
                  <a:cxn ang="0">
                    <a:pos x="164" y="18"/>
                  </a:cxn>
                  <a:cxn ang="0">
                    <a:pos x="176" y="21"/>
                  </a:cxn>
                  <a:cxn ang="0">
                    <a:pos x="191" y="24"/>
                  </a:cxn>
                  <a:cxn ang="0">
                    <a:pos x="206" y="31"/>
                  </a:cxn>
                  <a:cxn ang="0">
                    <a:pos x="213" y="36"/>
                  </a:cxn>
                  <a:cxn ang="0">
                    <a:pos x="219" y="42"/>
                  </a:cxn>
                  <a:cxn ang="0">
                    <a:pos x="228" y="11"/>
                  </a:cxn>
                  <a:cxn ang="0">
                    <a:pos x="221" y="9"/>
                  </a:cxn>
                  <a:cxn ang="0">
                    <a:pos x="206" y="3"/>
                  </a:cxn>
                  <a:cxn ang="0">
                    <a:pos x="195" y="0"/>
                  </a:cxn>
                  <a:cxn ang="0">
                    <a:pos x="180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0" y="9"/>
                  </a:cxn>
                  <a:cxn ang="0">
                    <a:pos x="127" y="15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2"/>
                  </a:cxn>
                  <a:cxn ang="0">
                    <a:pos x="88" y="55"/>
                  </a:cxn>
                  <a:cxn ang="0">
                    <a:pos x="76" y="67"/>
                  </a:cxn>
                  <a:cxn ang="0">
                    <a:pos x="69" y="73"/>
                  </a:cxn>
                  <a:cxn ang="0">
                    <a:pos x="61" y="82"/>
                  </a:cxn>
                  <a:cxn ang="0">
                    <a:pos x="51" y="85"/>
                  </a:cxn>
                  <a:cxn ang="0">
                    <a:pos x="43" y="88"/>
                  </a:cxn>
                  <a:cxn ang="0">
                    <a:pos x="30" y="88"/>
                  </a:cxn>
                  <a:cxn ang="0">
                    <a:pos x="24" y="88"/>
                  </a:cxn>
                  <a:cxn ang="0">
                    <a:pos x="18" y="85"/>
                  </a:cxn>
                  <a:cxn ang="0">
                    <a:pos x="6" y="79"/>
                  </a:cxn>
                  <a:cxn ang="0">
                    <a:pos x="0" y="110"/>
                  </a:cxn>
                </a:cxnLst>
                <a:rect l="0" t="0" r="r" b="b"/>
                <a:pathLst>
                  <a:path w="229" h="114">
                    <a:moveTo>
                      <a:pt x="0" y="110"/>
                    </a:moveTo>
                    <a:lnTo>
                      <a:pt x="6" y="113"/>
                    </a:lnTo>
                    <a:lnTo>
                      <a:pt x="18" y="113"/>
                    </a:lnTo>
                    <a:lnTo>
                      <a:pt x="28" y="113"/>
                    </a:lnTo>
                    <a:lnTo>
                      <a:pt x="36" y="110"/>
                    </a:lnTo>
                    <a:lnTo>
                      <a:pt x="48" y="107"/>
                    </a:lnTo>
                    <a:lnTo>
                      <a:pt x="58" y="103"/>
                    </a:lnTo>
                    <a:lnTo>
                      <a:pt x="64" y="101"/>
                    </a:lnTo>
                    <a:lnTo>
                      <a:pt x="69" y="92"/>
                    </a:lnTo>
                    <a:lnTo>
                      <a:pt x="76" y="82"/>
                    </a:lnTo>
                    <a:lnTo>
                      <a:pt x="79" y="77"/>
                    </a:lnTo>
                    <a:lnTo>
                      <a:pt x="82" y="70"/>
                    </a:lnTo>
                    <a:lnTo>
                      <a:pt x="94" y="55"/>
                    </a:lnTo>
                    <a:lnTo>
                      <a:pt x="106" y="39"/>
                    </a:lnTo>
                    <a:lnTo>
                      <a:pt x="115" y="36"/>
                    </a:lnTo>
                    <a:lnTo>
                      <a:pt x="130" y="31"/>
                    </a:lnTo>
                    <a:lnTo>
                      <a:pt x="143" y="24"/>
                    </a:lnTo>
                    <a:lnTo>
                      <a:pt x="155" y="21"/>
                    </a:lnTo>
                    <a:lnTo>
                      <a:pt x="164" y="18"/>
                    </a:lnTo>
                    <a:lnTo>
                      <a:pt x="176" y="21"/>
                    </a:lnTo>
                    <a:lnTo>
                      <a:pt x="191" y="24"/>
                    </a:lnTo>
                    <a:lnTo>
                      <a:pt x="206" y="31"/>
                    </a:lnTo>
                    <a:lnTo>
                      <a:pt x="213" y="36"/>
                    </a:lnTo>
                    <a:lnTo>
                      <a:pt x="219" y="42"/>
                    </a:lnTo>
                    <a:lnTo>
                      <a:pt x="228" y="11"/>
                    </a:lnTo>
                    <a:lnTo>
                      <a:pt x="221" y="9"/>
                    </a:lnTo>
                    <a:lnTo>
                      <a:pt x="206" y="3"/>
                    </a:lnTo>
                    <a:lnTo>
                      <a:pt x="195" y="0"/>
                    </a:lnTo>
                    <a:lnTo>
                      <a:pt x="180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0" y="9"/>
                    </a:lnTo>
                    <a:lnTo>
                      <a:pt x="127" y="15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2"/>
                    </a:lnTo>
                    <a:lnTo>
                      <a:pt x="88" y="55"/>
                    </a:lnTo>
                    <a:lnTo>
                      <a:pt x="76" y="67"/>
                    </a:lnTo>
                    <a:lnTo>
                      <a:pt x="69" y="73"/>
                    </a:lnTo>
                    <a:lnTo>
                      <a:pt x="61" y="82"/>
                    </a:lnTo>
                    <a:lnTo>
                      <a:pt x="51" y="85"/>
                    </a:lnTo>
                    <a:lnTo>
                      <a:pt x="43" y="88"/>
                    </a:lnTo>
                    <a:lnTo>
                      <a:pt x="30" y="88"/>
                    </a:lnTo>
                    <a:lnTo>
                      <a:pt x="24" y="88"/>
                    </a:lnTo>
                    <a:lnTo>
                      <a:pt x="18" y="85"/>
                    </a:lnTo>
                    <a:lnTo>
                      <a:pt x="6" y="79"/>
                    </a:lnTo>
                    <a:lnTo>
                      <a:pt x="0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ltGray">
              <a:xfrm>
                <a:off x="43" y="1862"/>
                <a:ext cx="233" cy="119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7" y="118"/>
                  </a:cxn>
                  <a:cxn ang="0">
                    <a:pos x="19" y="118"/>
                  </a:cxn>
                  <a:cxn ang="0">
                    <a:pos x="28" y="118"/>
                  </a:cxn>
                  <a:cxn ang="0">
                    <a:pos x="40" y="118"/>
                  </a:cxn>
                  <a:cxn ang="0">
                    <a:pos x="49" y="111"/>
                  </a:cxn>
                  <a:cxn ang="0">
                    <a:pos x="58" y="108"/>
                  </a:cxn>
                  <a:cxn ang="0">
                    <a:pos x="65" y="105"/>
                  </a:cxn>
                  <a:cxn ang="0">
                    <a:pos x="73" y="95"/>
                  </a:cxn>
                  <a:cxn ang="0">
                    <a:pos x="76" y="86"/>
                  </a:cxn>
                  <a:cxn ang="0">
                    <a:pos x="83" y="79"/>
                  </a:cxn>
                  <a:cxn ang="0">
                    <a:pos x="86" y="73"/>
                  </a:cxn>
                  <a:cxn ang="0">
                    <a:pos x="95" y="58"/>
                  </a:cxn>
                  <a:cxn ang="0">
                    <a:pos x="110" y="45"/>
                  </a:cxn>
                  <a:cxn ang="0">
                    <a:pos x="116" y="39"/>
                  </a:cxn>
                  <a:cxn ang="0">
                    <a:pos x="131" y="32"/>
                  </a:cxn>
                  <a:cxn ang="0">
                    <a:pos x="146" y="26"/>
                  </a:cxn>
                  <a:cxn ang="0">
                    <a:pos x="156" y="23"/>
                  </a:cxn>
                  <a:cxn ang="0">
                    <a:pos x="164" y="23"/>
                  </a:cxn>
                  <a:cxn ang="0">
                    <a:pos x="177" y="23"/>
                  </a:cxn>
                  <a:cxn ang="0">
                    <a:pos x="192" y="26"/>
                  </a:cxn>
                  <a:cxn ang="0">
                    <a:pos x="207" y="32"/>
                  </a:cxn>
                  <a:cxn ang="0">
                    <a:pos x="217" y="42"/>
                  </a:cxn>
                  <a:cxn ang="0">
                    <a:pos x="220" y="48"/>
                  </a:cxn>
                  <a:cxn ang="0">
                    <a:pos x="232" y="16"/>
                  </a:cxn>
                  <a:cxn ang="0">
                    <a:pos x="222" y="10"/>
                  </a:cxn>
                  <a:cxn ang="0">
                    <a:pos x="210" y="4"/>
                  </a:cxn>
                  <a:cxn ang="0">
                    <a:pos x="195" y="4"/>
                  </a:cxn>
                  <a:cxn ang="0">
                    <a:pos x="183" y="0"/>
                  </a:cxn>
                  <a:cxn ang="0">
                    <a:pos x="167" y="0"/>
                  </a:cxn>
                  <a:cxn ang="0">
                    <a:pos x="156" y="4"/>
                  </a:cxn>
                  <a:cxn ang="0">
                    <a:pos x="141" y="10"/>
                  </a:cxn>
                  <a:cxn ang="0">
                    <a:pos x="131" y="16"/>
                  </a:cxn>
                  <a:cxn ang="0">
                    <a:pos x="126" y="20"/>
                  </a:cxn>
                  <a:cxn ang="0">
                    <a:pos x="110" y="32"/>
                  </a:cxn>
                  <a:cxn ang="0">
                    <a:pos x="101" y="45"/>
                  </a:cxn>
                  <a:cxn ang="0">
                    <a:pos x="88" y="58"/>
                  </a:cxn>
                  <a:cxn ang="0">
                    <a:pos x="80" y="70"/>
                  </a:cxn>
                  <a:cxn ang="0">
                    <a:pos x="73" y="79"/>
                  </a:cxn>
                  <a:cxn ang="0">
                    <a:pos x="61" y="86"/>
                  </a:cxn>
                  <a:cxn ang="0">
                    <a:pos x="52" y="89"/>
                  </a:cxn>
                  <a:cxn ang="0">
                    <a:pos x="43" y="92"/>
                  </a:cxn>
                  <a:cxn ang="0">
                    <a:pos x="34" y="92"/>
                  </a:cxn>
                  <a:cxn ang="0">
                    <a:pos x="25" y="92"/>
                  </a:cxn>
                  <a:cxn ang="0">
                    <a:pos x="19" y="89"/>
                  </a:cxn>
                  <a:cxn ang="0">
                    <a:pos x="7" y="83"/>
                  </a:cxn>
                  <a:cxn ang="0">
                    <a:pos x="0" y="115"/>
                  </a:cxn>
                </a:cxnLst>
                <a:rect l="0" t="0" r="r" b="b"/>
                <a:pathLst>
                  <a:path w="233" h="119">
                    <a:moveTo>
                      <a:pt x="0" y="115"/>
                    </a:moveTo>
                    <a:lnTo>
                      <a:pt x="7" y="118"/>
                    </a:lnTo>
                    <a:lnTo>
                      <a:pt x="19" y="118"/>
                    </a:lnTo>
                    <a:lnTo>
                      <a:pt x="28" y="118"/>
                    </a:lnTo>
                    <a:lnTo>
                      <a:pt x="40" y="118"/>
                    </a:lnTo>
                    <a:lnTo>
                      <a:pt x="49" y="111"/>
                    </a:lnTo>
                    <a:lnTo>
                      <a:pt x="58" y="108"/>
                    </a:lnTo>
                    <a:lnTo>
                      <a:pt x="65" y="105"/>
                    </a:lnTo>
                    <a:lnTo>
                      <a:pt x="73" y="95"/>
                    </a:lnTo>
                    <a:lnTo>
                      <a:pt x="76" y="86"/>
                    </a:lnTo>
                    <a:lnTo>
                      <a:pt x="83" y="79"/>
                    </a:lnTo>
                    <a:lnTo>
                      <a:pt x="86" y="73"/>
                    </a:lnTo>
                    <a:lnTo>
                      <a:pt x="95" y="58"/>
                    </a:lnTo>
                    <a:lnTo>
                      <a:pt x="110" y="45"/>
                    </a:lnTo>
                    <a:lnTo>
                      <a:pt x="116" y="39"/>
                    </a:lnTo>
                    <a:lnTo>
                      <a:pt x="131" y="32"/>
                    </a:lnTo>
                    <a:lnTo>
                      <a:pt x="146" y="26"/>
                    </a:lnTo>
                    <a:lnTo>
                      <a:pt x="156" y="23"/>
                    </a:lnTo>
                    <a:lnTo>
                      <a:pt x="164" y="23"/>
                    </a:lnTo>
                    <a:lnTo>
                      <a:pt x="177" y="23"/>
                    </a:lnTo>
                    <a:lnTo>
                      <a:pt x="192" y="26"/>
                    </a:lnTo>
                    <a:lnTo>
                      <a:pt x="207" y="32"/>
                    </a:lnTo>
                    <a:lnTo>
                      <a:pt x="217" y="42"/>
                    </a:lnTo>
                    <a:lnTo>
                      <a:pt x="220" y="48"/>
                    </a:lnTo>
                    <a:lnTo>
                      <a:pt x="232" y="16"/>
                    </a:lnTo>
                    <a:lnTo>
                      <a:pt x="222" y="10"/>
                    </a:lnTo>
                    <a:lnTo>
                      <a:pt x="210" y="4"/>
                    </a:lnTo>
                    <a:lnTo>
                      <a:pt x="195" y="4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56" y="4"/>
                    </a:lnTo>
                    <a:lnTo>
                      <a:pt x="141" y="10"/>
                    </a:lnTo>
                    <a:lnTo>
                      <a:pt x="131" y="16"/>
                    </a:lnTo>
                    <a:lnTo>
                      <a:pt x="126" y="20"/>
                    </a:lnTo>
                    <a:lnTo>
                      <a:pt x="110" y="32"/>
                    </a:lnTo>
                    <a:lnTo>
                      <a:pt x="101" y="45"/>
                    </a:lnTo>
                    <a:lnTo>
                      <a:pt x="88" y="58"/>
                    </a:lnTo>
                    <a:lnTo>
                      <a:pt x="80" y="70"/>
                    </a:lnTo>
                    <a:lnTo>
                      <a:pt x="73" y="79"/>
                    </a:lnTo>
                    <a:lnTo>
                      <a:pt x="61" y="86"/>
                    </a:lnTo>
                    <a:lnTo>
                      <a:pt x="52" y="89"/>
                    </a:lnTo>
                    <a:lnTo>
                      <a:pt x="43" y="92"/>
                    </a:lnTo>
                    <a:lnTo>
                      <a:pt x="34" y="92"/>
                    </a:lnTo>
                    <a:lnTo>
                      <a:pt x="25" y="92"/>
                    </a:lnTo>
                    <a:lnTo>
                      <a:pt x="19" y="89"/>
                    </a:lnTo>
                    <a:lnTo>
                      <a:pt x="7" y="83"/>
                    </a:lnTo>
                    <a:lnTo>
                      <a:pt x="0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ltGray">
              <a:xfrm>
                <a:off x="454" y="3914"/>
                <a:ext cx="232" cy="116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9" y="115"/>
                  </a:cxn>
                  <a:cxn ang="0">
                    <a:pos x="19" y="115"/>
                  </a:cxn>
                  <a:cxn ang="0">
                    <a:pos x="30" y="115"/>
                  </a:cxn>
                  <a:cxn ang="0">
                    <a:pos x="40" y="111"/>
                  </a:cxn>
                  <a:cxn ang="0">
                    <a:pos x="49" y="108"/>
                  </a:cxn>
                  <a:cxn ang="0">
                    <a:pos x="61" y="105"/>
                  </a:cxn>
                  <a:cxn ang="0">
                    <a:pos x="64" y="102"/>
                  </a:cxn>
                  <a:cxn ang="0">
                    <a:pos x="73" y="93"/>
                  </a:cxn>
                  <a:cxn ang="0">
                    <a:pos x="76" y="84"/>
                  </a:cxn>
                  <a:cxn ang="0">
                    <a:pos x="82" y="77"/>
                  </a:cxn>
                  <a:cxn ang="0">
                    <a:pos x="85" y="72"/>
                  </a:cxn>
                  <a:cxn ang="0">
                    <a:pos x="95" y="56"/>
                  </a:cxn>
                  <a:cxn ang="0">
                    <a:pos x="110" y="43"/>
                  </a:cxn>
                  <a:cxn ang="0">
                    <a:pos x="116" y="38"/>
                  </a:cxn>
                  <a:cxn ang="0">
                    <a:pos x="131" y="31"/>
                  </a:cxn>
                  <a:cxn ang="0">
                    <a:pos x="146" y="25"/>
                  </a:cxn>
                  <a:cxn ang="0">
                    <a:pos x="155" y="22"/>
                  </a:cxn>
                  <a:cxn ang="0">
                    <a:pos x="167" y="18"/>
                  </a:cxn>
                  <a:cxn ang="0">
                    <a:pos x="176" y="22"/>
                  </a:cxn>
                  <a:cxn ang="0">
                    <a:pos x="191" y="25"/>
                  </a:cxn>
                  <a:cxn ang="0">
                    <a:pos x="206" y="31"/>
                  </a:cxn>
                  <a:cxn ang="0">
                    <a:pos x="216" y="38"/>
                  </a:cxn>
                  <a:cxn ang="0">
                    <a:pos x="219" y="46"/>
                  </a:cxn>
                  <a:cxn ang="0">
                    <a:pos x="231" y="13"/>
                  </a:cxn>
                  <a:cxn ang="0">
                    <a:pos x="222" y="10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82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3" y="10"/>
                  </a:cxn>
                  <a:cxn ang="0">
                    <a:pos x="131" y="13"/>
                  </a:cxn>
                  <a:cxn ang="0">
                    <a:pos x="125" y="18"/>
                  </a:cxn>
                  <a:cxn ang="0">
                    <a:pos x="113" y="31"/>
                  </a:cxn>
                  <a:cxn ang="0">
                    <a:pos x="100" y="43"/>
                  </a:cxn>
                  <a:cxn ang="0">
                    <a:pos x="88" y="56"/>
                  </a:cxn>
                  <a:cxn ang="0">
                    <a:pos x="80" y="69"/>
                  </a:cxn>
                  <a:cxn ang="0">
                    <a:pos x="73" y="74"/>
                  </a:cxn>
                  <a:cxn ang="0">
                    <a:pos x="61" y="84"/>
                  </a:cxn>
                  <a:cxn ang="0">
                    <a:pos x="52" y="87"/>
                  </a:cxn>
                  <a:cxn ang="0">
                    <a:pos x="45" y="90"/>
                  </a:cxn>
                  <a:cxn ang="0">
                    <a:pos x="34" y="90"/>
                  </a:cxn>
                  <a:cxn ang="0">
                    <a:pos x="25" y="90"/>
                  </a:cxn>
                  <a:cxn ang="0">
                    <a:pos x="19" y="87"/>
                  </a:cxn>
                  <a:cxn ang="0">
                    <a:pos x="7" y="80"/>
                  </a:cxn>
                  <a:cxn ang="0">
                    <a:pos x="0" y="111"/>
                  </a:cxn>
                </a:cxnLst>
                <a:rect l="0" t="0" r="r" b="b"/>
                <a:pathLst>
                  <a:path w="232" h="116">
                    <a:moveTo>
                      <a:pt x="0" y="111"/>
                    </a:moveTo>
                    <a:lnTo>
                      <a:pt x="9" y="115"/>
                    </a:lnTo>
                    <a:lnTo>
                      <a:pt x="19" y="115"/>
                    </a:lnTo>
                    <a:lnTo>
                      <a:pt x="30" y="115"/>
                    </a:lnTo>
                    <a:lnTo>
                      <a:pt x="40" y="111"/>
                    </a:lnTo>
                    <a:lnTo>
                      <a:pt x="49" y="108"/>
                    </a:lnTo>
                    <a:lnTo>
                      <a:pt x="61" y="105"/>
                    </a:lnTo>
                    <a:lnTo>
                      <a:pt x="64" y="102"/>
                    </a:lnTo>
                    <a:lnTo>
                      <a:pt x="73" y="93"/>
                    </a:lnTo>
                    <a:lnTo>
                      <a:pt x="76" y="84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95" y="56"/>
                    </a:lnTo>
                    <a:lnTo>
                      <a:pt x="110" y="43"/>
                    </a:lnTo>
                    <a:lnTo>
                      <a:pt x="116" y="38"/>
                    </a:lnTo>
                    <a:lnTo>
                      <a:pt x="131" y="31"/>
                    </a:lnTo>
                    <a:lnTo>
                      <a:pt x="146" y="25"/>
                    </a:lnTo>
                    <a:lnTo>
                      <a:pt x="155" y="22"/>
                    </a:lnTo>
                    <a:lnTo>
                      <a:pt x="167" y="18"/>
                    </a:lnTo>
                    <a:lnTo>
                      <a:pt x="176" y="22"/>
                    </a:lnTo>
                    <a:lnTo>
                      <a:pt x="191" y="25"/>
                    </a:lnTo>
                    <a:lnTo>
                      <a:pt x="206" y="31"/>
                    </a:lnTo>
                    <a:lnTo>
                      <a:pt x="216" y="38"/>
                    </a:lnTo>
                    <a:lnTo>
                      <a:pt x="219" y="46"/>
                    </a:lnTo>
                    <a:lnTo>
                      <a:pt x="231" y="13"/>
                    </a:lnTo>
                    <a:lnTo>
                      <a:pt x="222" y="10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82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3" y="10"/>
                    </a:lnTo>
                    <a:lnTo>
                      <a:pt x="131" y="13"/>
                    </a:lnTo>
                    <a:lnTo>
                      <a:pt x="125" y="18"/>
                    </a:lnTo>
                    <a:lnTo>
                      <a:pt x="113" y="31"/>
                    </a:lnTo>
                    <a:lnTo>
                      <a:pt x="100" y="43"/>
                    </a:lnTo>
                    <a:lnTo>
                      <a:pt x="88" y="56"/>
                    </a:lnTo>
                    <a:lnTo>
                      <a:pt x="80" y="69"/>
                    </a:lnTo>
                    <a:lnTo>
                      <a:pt x="73" y="74"/>
                    </a:lnTo>
                    <a:lnTo>
                      <a:pt x="61" y="84"/>
                    </a:lnTo>
                    <a:lnTo>
                      <a:pt x="52" y="87"/>
                    </a:lnTo>
                    <a:lnTo>
                      <a:pt x="45" y="90"/>
                    </a:lnTo>
                    <a:lnTo>
                      <a:pt x="34" y="90"/>
                    </a:lnTo>
                    <a:lnTo>
                      <a:pt x="25" y="90"/>
                    </a:lnTo>
                    <a:lnTo>
                      <a:pt x="19" y="87"/>
                    </a:lnTo>
                    <a:lnTo>
                      <a:pt x="7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ltGray">
              <a:xfrm>
                <a:off x="5314" y="1011"/>
                <a:ext cx="233" cy="119"/>
              </a:xfrm>
              <a:custGeom>
                <a:avLst/>
                <a:gdLst/>
                <a:ahLst/>
                <a:cxnLst>
                  <a:cxn ang="0">
                    <a:pos x="232" y="115"/>
                  </a:cxn>
                  <a:cxn ang="0">
                    <a:pos x="222" y="115"/>
                  </a:cxn>
                  <a:cxn ang="0">
                    <a:pos x="214" y="118"/>
                  </a:cxn>
                  <a:cxn ang="0">
                    <a:pos x="201" y="118"/>
                  </a:cxn>
                  <a:cxn ang="0">
                    <a:pos x="192" y="115"/>
                  </a:cxn>
                  <a:cxn ang="0">
                    <a:pos x="183" y="112"/>
                  </a:cxn>
                  <a:cxn ang="0">
                    <a:pos x="171" y="106"/>
                  </a:cxn>
                  <a:cxn ang="0">
                    <a:pos x="164" y="102"/>
                  </a:cxn>
                  <a:cxn ang="0">
                    <a:pos x="158" y="94"/>
                  </a:cxn>
                  <a:cxn ang="0">
                    <a:pos x="153" y="84"/>
                  </a:cxn>
                  <a:cxn ang="0">
                    <a:pos x="149" y="78"/>
                  </a:cxn>
                  <a:cxn ang="0">
                    <a:pos x="146" y="71"/>
                  </a:cxn>
                  <a:cxn ang="0">
                    <a:pos x="134" y="59"/>
                  </a:cxn>
                  <a:cxn ang="0">
                    <a:pos x="122" y="44"/>
                  </a:cxn>
                  <a:cxn ang="0">
                    <a:pos x="113" y="37"/>
                  </a:cxn>
                  <a:cxn ang="0">
                    <a:pos x="97" y="31"/>
                  </a:cxn>
                  <a:cxn ang="0">
                    <a:pos x="85" y="28"/>
                  </a:cxn>
                  <a:cxn ang="0">
                    <a:pos x="73" y="24"/>
                  </a:cxn>
                  <a:cxn ang="0">
                    <a:pos x="64" y="21"/>
                  </a:cxn>
                  <a:cxn ang="0">
                    <a:pos x="52" y="24"/>
                  </a:cxn>
                  <a:cxn ang="0">
                    <a:pos x="39" y="28"/>
                  </a:cxn>
                  <a:cxn ang="0">
                    <a:pos x="24" y="31"/>
                  </a:cxn>
                  <a:cxn ang="0">
                    <a:pos x="15" y="40"/>
                  </a:cxn>
                  <a:cxn ang="0">
                    <a:pos x="9" y="47"/>
                  </a:cxn>
                  <a:cxn ang="0">
                    <a:pos x="0" y="16"/>
                  </a:cxn>
                  <a:cxn ang="0">
                    <a:pos x="6" y="9"/>
                  </a:cxn>
                  <a:cxn ang="0">
                    <a:pos x="21" y="6"/>
                  </a:cxn>
                  <a:cxn ang="0">
                    <a:pos x="33" y="3"/>
                  </a:cxn>
                  <a:cxn ang="0">
                    <a:pos x="49" y="0"/>
                  </a:cxn>
                  <a:cxn ang="0">
                    <a:pos x="61" y="3"/>
                  </a:cxn>
                  <a:cxn ang="0">
                    <a:pos x="73" y="6"/>
                  </a:cxn>
                  <a:cxn ang="0">
                    <a:pos x="88" y="13"/>
                  </a:cxn>
                  <a:cxn ang="0">
                    <a:pos x="100" y="16"/>
                  </a:cxn>
                  <a:cxn ang="0">
                    <a:pos x="107" y="21"/>
                  </a:cxn>
                  <a:cxn ang="0">
                    <a:pos x="118" y="31"/>
                  </a:cxn>
                  <a:cxn ang="0">
                    <a:pos x="131" y="47"/>
                  </a:cxn>
                  <a:cxn ang="0">
                    <a:pos x="143" y="59"/>
                  </a:cxn>
                  <a:cxn ang="0">
                    <a:pos x="153" y="71"/>
                  </a:cxn>
                  <a:cxn ang="0">
                    <a:pos x="158" y="78"/>
                  </a:cxn>
                  <a:cxn ang="0">
                    <a:pos x="168" y="84"/>
                  </a:cxn>
                  <a:cxn ang="0">
                    <a:pos x="177" y="91"/>
                  </a:cxn>
                  <a:cxn ang="0">
                    <a:pos x="186" y="94"/>
                  </a:cxn>
                  <a:cxn ang="0">
                    <a:pos x="199" y="94"/>
                  </a:cxn>
                  <a:cxn ang="0">
                    <a:pos x="204" y="91"/>
                  </a:cxn>
                  <a:cxn ang="0">
                    <a:pos x="214" y="91"/>
                  </a:cxn>
                  <a:cxn ang="0">
                    <a:pos x="225" y="84"/>
                  </a:cxn>
                  <a:cxn ang="0">
                    <a:pos x="232" y="115"/>
                  </a:cxn>
                </a:cxnLst>
                <a:rect l="0" t="0" r="r" b="b"/>
                <a:pathLst>
                  <a:path w="233" h="119">
                    <a:moveTo>
                      <a:pt x="232" y="115"/>
                    </a:moveTo>
                    <a:lnTo>
                      <a:pt x="222" y="115"/>
                    </a:lnTo>
                    <a:lnTo>
                      <a:pt x="214" y="118"/>
                    </a:lnTo>
                    <a:lnTo>
                      <a:pt x="201" y="118"/>
                    </a:lnTo>
                    <a:lnTo>
                      <a:pt x="192" y="115"/>
                    </a:lnTo>
                    <a:lnTo>
                      <a:pt x="183" y="112"/>
                    </a:lnTo>
                    <a:lnTo>
                      <a:pt x="171" y="106"/>
                    </a:lnTo>
                    <a:lnTo>
                      <a:pt x="164" y="102"/>
                    </a:lnTo>
                    <a:lnTo>
                      <a:pt x="158" y="94"/>
                    </a:lnTo>
                    <a:lnTo>
                      <a:pt x="153" y="84"/>
                    </a:lnTo>
                    <a:lnTo>
                      <a:pt x="149" y="78"/>
                    </a:lnTo>
                    <a:lnTo>
                      <a:pt x="146" y="71"/>
                    </a:lnTo>
                    <a:lnTo>
                      <a:pt x="134" y="59"/>
                    </a:lnTo>
                    <a:lnTo>
                      <a:pt x="122" y="44"/>
                    </a:lnTo>
                    <a:lnTo>
                      <a:pt x="113" y="37"/>
                    </a:lnTo>
                    <a:lnTo>
                      <a:pt x="97" y="31"/>
                    </a:lnTo>
                    <a:lnTo>
                      <a:pt x="85" y="28"/>
                    </a:lnTo>
                    <a:lnTo>
                      <a:pt x="73" y="24"/>
                    </a:lnTo>
                    <a:lnTo>
                      <a:pt x="64" y="21"/>
                    </a:lnTo>
                    <a:lnTo>
                      <a:pt x="52" y="24"/>
                    </a:lnTo>
                    <a:lnTo>
                      <a:pt x="39" y="28"/>
                    </a:lnTo>
                    <a:lnTo>
                      <a:pt x="24" y="31"/>
                    </a:lnTo>
                    <a:lnTo>
                      <a:pt x="15" y="40"/>
                    </a:lnTo>
                    <a:lnTo>
                      <a:pt x="9" y="47"/>
                    </a:lnTo>
                    <a:lnTo>
                      <a:pt x="0" y="16"/>
                    </a:lnTo>
                    <a:lnTo>
                      <a:pt x="6" y="9"/>
                    </a:lnTo>
                    <a:lnTo>
                      <a:pt x="21" y="6"/>
                    </a:lnTo>
                    <a:lnTo>
                      <a:pt x="33" y="3"/>
                    </a:lnTo>
                    <a:lnTo>
                      <a:pt x="49" y="0"/>
                    </a:lnTo>
                    <a:lnTo>
                      <a:pt x="61" y="3"/>
                    </a:lnTo>
                    <a:lnTo>
                      <a:pt x="73" y="6"/>
                    </a:lnTo>
                    <a:lnTo>
                      <a:pt x="88" y="13"/>
                    </a:lnTo>
                    <a:lnTo>
                      <a:pt x="100" y="16"/>
                    </a:lnTo>
                    <a:lnTo>
                      <a:pt x="107" y="21"/>
                    </a:lnTo>
                    <a:lnTo>
                      <a:pt x="118" y="31"/>
                    </a:lnTo>
                    <a:lnTo>
                      <a:pt x="131" y="47"/>
                    </a:lnTo>
                    <a:lnTo>
                      <a:pt x="143" y="59"/>
                    </a:lnTo>
                    <a:lnTo>
                      <a:pt x="153" y="71"/>
                    </a:lnTo>
                    <a:lnTo>
                      <a:pt x="158" y="78"/>
                    </a:lnTo>
                    <a:lnTo>
                      <a:pt x="168" y="84"/>
                    </a:lnTo>
                    <a:lnTo>
                      <a:pt x="177" y="91"/>
                    </a:lnTo>
                    <a:lnTo>
                      <a:pt x="186" y="94"/>
                    </a:lnTo>
                    <a:lnTo>
                      <a:pt x="199" y="94"/>
                    </a:lnTo>
                    <a:lnTo>
                      <a:pt x="204" y="91"/>
                    </a:lnTo>
                    <a:lnTo>
                      <a:pt x="214" y="91"/>
                    </a:lnTo>
                    <a:lnTo>
                      <a:pt x="225" y="84"/>
                    </a:lnTo>
                    <a:lnTo>
                      <a:pt x="232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1852" y="147"/>
                <a:ext cx="232" cy="114"/>
              </a:xfrm>
              <a:custGeom>
                <a:avLst/>
                <a:gdLst/>
                <a:ahLst/>
                <a:cxnLst>
                  <a:cxn ang="0">
                    <a:pos x="231" y="110"/>
                  </a:cxn>
                  <a:cxn ang="0">
                    <a:pos x="221" y="113"/>
                  </a:cxn>
                  <a:cxn ang="0">
                    <a:pos x="213" y="113"/>
                  </a:cxn>
                  <a:cxn ang="0">
                    <a:pos x="201" y="113"/>
                  </a:cxn>
                  <a:cxn ang="0">
                    <a:pos x="191" y="113"/>
                  </a:cxn>
                  <a:cxn ang="0">
                    <a:pos x="183" y="110"/>
                  </a:cxn>
                  <a:cxn ang="0">
                    <a:pos x="170" y="104"/>
                  </a:cxn>
                  <a:cxn ang="0">
                    <a:pos x="167" y="102"/>
                  </a:cxn>
                  <a:cxn ang="0">
                    <a:pos x="158" y="92"/>
                  </a:cxn>
                  <a:cxn ang="0">
                    <a:pos x="155" y="82"/>
                  </a:cxn>
                  <a:cxn ang="0">
                    <a:pos x="148" y="77"/>
                  </a:cxn>
                  <a:cxn ang="0">
                    <a:pos x="145" y="71"/>
                  </a:cxn>
                  <a:cxn ang="0">
                    <a:pos x="133" y="56"/>
                  </a:cxn>
                  <a:cxn ang="0">
                    <a:pos x="122" y="43"/>
                  </a:cxn>
                  <a:cxn ang="0">
                    <a:pos x="112" y="36"/>
                  </a:cxn>
                  <a:cxn ang="0">
                    <a:pos x="100" y="31"/>
                  </a:cxn>
                  <a:cxn ang="0">
                    <a:pos x="85" y="25"/>
                  </a:cxn>
                  <a:cxn ang="0">
                    <a:pos x="76" y="21"/>
                  </a:cxn>
                  <a:cxn ang="0">
                    <a:pos x="64" y="21"/>
                  </a:cxn>
                  <a:cxn ang="0">
                    <a:pos x="54" y="21"/>
                  </a:cxn>
                  <a:cxn ang="0">
                    <a:pos x="39" y="25"/>
                  </a:cxn>
                  <a:cxn ang="0">
                    <a:pos x="24" y="31"/>
                  </a:cxn>
                  <a:cxn ang="0">
                    <a:pos x="15" y="36"/>
                  </a:cxn>
                  <a:cxn ang="0">
                    <a:pos x="9" y="46"/>
                  </a:cxn>
                  <a:cxn ang="0">
                    <a:pos x="0" y="15"/>
                  </a:cxn>
                  <a:cxn ang="0">
                    <a:pos x="9" y="10"/>
                  </a:cxn>
                  <a:cxn ang="0">
                    <a:pos x="21" y="3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4" y="0"/>
                  </a:cxn>
                  <a:cxn ang="0">
                    <a:pos x="72" y="3"/>
                  </a:cxn>
                  <a:cxn ang="0">
                    <a:pos x="87" y="10"/>
                  </a:cxn>
                  <a:cxn ang="0">
                    <a:pos x="100" y="15"/>
                  </a:cxn>
                  <a:cxn ang="0">
                    <a:pos x="106" y="18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43" y="58"/>
                  </a:cxn>
                  <a:cxn ang="0">
                    <a:pos x="152" y="67"/>
                  </a:cxn>
                  <a:cxn ang="0">
                    <a:pos x="158" y="77"/>
                  </a:cxn>
                  <a:cxn ang="0">
                    <a:pos x="167" y="82"/>
                  </a:cxn>
                  <a:cxn ang="0">
                    <a:pos x="179" y="86"/>
                  </a:cxn>
                  <a:cxn ang="0">
                    <a:pos x="185" y="89"/>
                  </a:cxn>
                  <a:cxn ang="0">
                    <a:pos x="198" y="89"/>
                  </a:cxn>
                  <a:cxn ang="0">
                    <a:pos x="206" y="89"/>
                  </a:cxn>
                  <a:cxn ang="0">
                    <a:pos x="213" y="86"/>
                  </a:cxn>
                  <a:cxn ang="0">
                    <a:pos x="224" y="79"/>
                  </a:cxn>
                  <a:cxn ang="0">
                    <a:pos x="231" y="110"/>
                  </a:cxn>
                </a:cxnLst>
                <a:rect l="0" t="0" r="r" b="b"/>
                <a:pathLst>
                  <a:path w="232" h="114">
                    <a:moveTo>
                      <a:pt x="231" y="110"/>
                    </a:moveTo>
                    <a:lnTo>
                      <a:pt x="221" y="113"/>
                    </a:lnTo>
                    <a:lnTo>
                      <a:pt x="213" y="113"/>
                    </a:lnTo>
                    <a:lnTo>
                      <a:pt x="201" y="113"/>
                    </a:lnTo>
                    <a:lnTo>
                      <a:pt x="191" y="113"/>
                    </a:lnTo>
                    <a:lnTo>
                      <a:pt x="183" y="110"/>
                    </a:lnTo>
                    <a:lnTo>
                      <a:pt x="170" y="104"/>
                    </a:lnTo>
                    <a:lnTo>
                      <a:pt x="167" y="102"/>
                    </a:lnTo>
                    <a:lnTo>
                      <a:pt x="158" y="92"/>
                    </a:lnTo>
                    <a:lnTo>
                      <a:pt x="155" y="82"/>
                    </a:lnTo>
                    <a:lnTo>
                      <a:pt x="148" y="77"/>
                    </a:lnTo>
                    <a:lnTo>
                      <a:pt x="145" y="71"/>
                    </a:lnTo>
                    <a:lnTo>
                      <a:pt x="133" y="56"/>
                    </a:lnTo>
                    <a:lnTo>
                      <a:pt x="122" y="43"/>
                    </a:lnTo>
                    <a:lnTo>
                      <a:pt x="112" y="36"/>
                    </a:lnTo>
                    <a:lnTo>
                      <a:pt x="100" y="31"/>
                    </a:lnTo>
                    <a:lnTo>
                      <a:pt x="85" y="25"/>
                    </a:lnTo>
                    <a:lnTo>
                      <a:pt x="76" y="21"/>
                    </a:lnTo>
                    <a:lnTo>
                      <a:pt x="64" y="21"/>
                    </a:lnTo>
                    <a:lnTo>
                      <a:pt x="54" y="21"/>
                    </a:lnTo>
                    <a:lnTo>
                      <a:pt x="39" y="25"/>
                    </a:lnTo>
                    <a:lnTo>
                      <a:pt x="24" y="31"/>
                    </a:lnTo>
                    <a:lnTo>
                      <a:pt x="15" y="36"/>
                    </a:lnTo>
                    <a:lnTo>
                      <a:pt x="9" y="46"/>
                    </a:lnTo>
                    <a:lnTo>
                      <a:pt x="0" y="15"/>
                    </a:lnTo>
                    <a:lnTo>
                      <a:pt x="9" y="10"/>
                    </a:lnTo>
                    <a:lnTo>
                      <a:pt x="21" y="3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72" y="3"/>
                    </a:lnTo>
                    <a:lnTo>
                      <a:pt x="87" y="10"/>
                    </a:lnTo>
                    <a:lnTo>
                      <a:pt x="100" y="15"/>
                    </a:lnTo>
                    <a:lnTo>
                      <a:pt x="106" y="18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43" y="58"/>
                    </a:lnTo>
                    <a:lnTo>
                      <a:pt x="152" y="67"/>
                    </a:lnTo>
                    <a:lnTo>
                      <a:pt x="158" y="77"/>
                    </a:lnTo>
                    <a:lnTo>
                      <a:pt x="167" y="82"/>
                    </a:lnTo>
                    <a:lnTo>
                      <a:pt x="179" y="86"/>
                    </a:lnTo>
                    <a:lnTo>
                      <a:pt x="185" y="89"/>
                    </a:lnTo>
                    <a:lnTo>
                      <a:pt x="198" y="89"/>
                    </a:lnTo>
                    <a:lnTo>
                      <a:pt x="206" y="89"/>
                    </a:lnTo>
                    <a:lnTo>
                      <a:pt x="213" y="86"/>
                    </a:lnTo>
                    <a:lnTo>
                      <a:pt x="224" y="79"/>
                    </a:lnTo>
                    <a:lnTo>
                      <a:pt x="231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ltGray">
              <a:xfrm>
                <a:off x="151" y="121"/>
                <a:ext cx="233" cy="120"/>
              </a:xfrm>
              <a:custGeom>
                <a:avLst/>
                <a:gdLst/>
                <a:ahLst/>
                <a:cxnLst>
                  <a:cxn ang="0">
                    <a:pos x="232" y="116"/>
                  </a:cxn>
                  <a:cxn ang="0">
                    <a:pos x="223" y="116"/>
                  </a:cxn>
                  <a:cxn ang="0">
                    <a:pos x="214" y="119"/>
                  </a:cxn>
                  <a:cxn ang="0">
                    <a:pos x="204" y="119"/>
                  </a:cxn>
                  <a:cxn ang="0">
                    <a:pos x="193" y="116"/>
                  </a:cxn>
                  <a:cxn ang="0">
                    <a:pos x="183" y="112"/>
                  </a:cxn>
                  <a:cxn ang="0">
                    <a:pos x="174" y="106"/>
                  </a:cxn>
                  <a:cxn ang="0">
                    <a:pos x="168" y="103"/>
                  </a:cxn>
                  <a:cxn ang="0">
                    <a:pos x="158" y="94"/>
                  </a:cxn>
                  <a:cxn ang="0">
                    <a:pos x="156" y="85"/>
                  </a:cxn>
                  <a:cxn ang="0">
                    <a:pos x="150" y="78"/>
                  </a:cxn>
                  <a:cxn ang="0">
                    <a:pos x="147" y="72"/>
                  </a:cxn>
                  <a:cxn ang="0">
                    <a:pos x="137" y="60"/>
                  </a:cxn>
                  <a:cxn ang="0">
                    <a:pos x="122" y="44"/>
                  </a:cxn>
                  <a:cxn ang="0">
                    <a:pos x="116" y="38"/>
                  </a:cxn>
                  <a:cxn ang="0">
                    <a:pos x="101" y="31"/>
                  </a:cxn>
                  <a:cxn ang="0">
                    <a:pos x="86" y="25"/>
                  </a:cxn>
                  <a:cxn ang="0">
                    <a:pos x="76" y="22"/>
                  </a:cxn>
                  <a:cxn ang="0">
                    <a:pos x="67" y="22"/>
                  </a:cxn>
                  <a:cxn ang="0">
                    <a:pos x="55" y="22"/>
                  </a:cxn>
                  <a:cxn ang="0">
                    <a:pos x="40" y="28"/>
                  </a:cxn>
                  <a:cxn ang="0">
                    <a:pos x="25" y="31"/>
                  </a:cxn>
                  <a:cxn ang="0">
                    <a:pos x="18" y="41"/>
                  </a:cxn>
                  <a:cxn ang="0">
                    <a:pos x="12" y="47"/>
                  </a:cxn>
                  <a:cxn ang="0">
                    <a:pos x="0" y="16"/>
                  </a:cxn>
                  <a:cxn ang="0">
                    <a:pos x="10" y="10"/>
                  </a:cxn>
                  <a:cxn ang="0">
                    <a:pos x="21" y="7"/>
                  </a:cxn>
                  <a:cxn ang="0">
                    <a:pos x="36" y="3"/>
                  </a:cxn>
                  <a:cxn ang="0">
                    <a:pos x="49" y="0"/>
                  </a:cxn>
                  <a:cxn ang="0">
                    <a:pos x="64" y="3"/>
                  </a:cxn>
                  <a:cxn ang="0">
                    <a:pos x="76" y="7"/>
                  </a:cxn>
                  <a:cxn ang="0">
                    <a:pos x="89" y="13"/>
                  </a:cxn>
                  <a:cxn ang="0">
                    <a:pos x="101" y="16"/>
                  </a:cxn>
                  <a:cxn ang="0">
                    <a:pos x="107" y="22"/>
                  </a:cxn>
                  <a:cxn ang="0">
                    <a:pos x="119" y="31"/>
                  </a:cxn>
                  <a:cxn ang="0">
                    <a:pos x="132" y="47"/>
                  </a:cxn>
                  <a:cxn ang="0">
                    <a:pos x="143" y="60"/>
                  </a:cxn>
                  <a:cxn ang="0">
                    <a:pos x="153" y="72"/>
                  </a:cxn>
                  <a:cxn ang="0">
                    <a:pos x="158" y="78"/>
                  </a:cxn>
                  <a:cxn ang="0">
                    <a:pos x="171" y="85"/>
                  </a:cxn>
                  <a:cxn ang="0">
                    <a:pos x="180" y="91"/>
                  </a:cxn>
                  <a:cxn ang="0">
                    <a:pos x="189" y="94"/>
                  </a:cxn>
                  <a:cxn ang="0">
                    <a:pos x="199" y="94"/>
                  </a:cxn>
                  <a:cxn ang="0">
                    <a:pos x="208" y="91"/>
                  </a:cxn>
                  <a:cxn ang="0">
                    <a:pos x="214" y="91"/>
                  </a:cxn>
                  <a:cxn ang="0">
                    <a:pos x="226" y="85"/>
                  </a:cxn>
                  <a:cxn ang="0">
                    <a:pos x="232" y="116"/>
                  </a:cxn>
                </a:cxnLst>
                <a:rect l="0" t="0" r="r" b="b"/>
                <a:pathLst>
                  <a:path w="233" h="120">
                    <a:moveTo>
                      <a:pt x="232" y="116"/>
                    </a:moveTo>
                    <a:lnTo>
                      <a:pt x="223" y="116"/>
                    </a:lnTo>
                    <a:lnTo>
                      <a:pt x="214" y="119"/>
                    </a:lnTo>
                    <a:lnTo>
                      <a:pt x="204" y="119"/>
                    </a:lnTo>
                    <a:lnTo>
                      <a:pt x="193" y="116"/>
                    </a:lnTo>
                    <a:lnTo>
                      <a:pt x="183" y="112"/>
                    </a:lnTo>
                    <a:lnTo>
                      <a:pt x="174" y="106"/>
                    </a:lnTo>
                    <a:lnTo>
                      <a:pt x="168" y="103"/>
                    </a:lnTo>
                    <a:lnTo>
                      <a:pt x="158" y="94"/>
                    </a:lnTo>
                    <a:lnTo>
                      <a:pt x="156" y="85"/>
                    </a:lnTo>
                    <a:lnTo>
                      <a:pt x="150" y="78"/>
                    </a:lnTo>
                    <a:lnTo>
                      <a:pt x="147" y="72"/>
                    </a:lnTo>
                    <a:lnTo>
                      <a:pt x="137" y="60"/>
                    </a:lnTo>
                    <a:lnTo>
                      <a:pt x="122" y="44"/>
                    </a:lnTo>
                    <a:lnTo>
                      <a:pt x="116" y="38"/>
                    </a:lnTo>
                    <a:lnTo>
                      <a:pt x="101" y="31"/>
                    </a:lnTo>
                    <a:lnTo>
                      <a:pt x="86" y="25"/>
                    </a:lnTo>
                    <a:lnTo>
                      <a:pt x="76" y="22"/>
                    </a:lnTo>
                    <a:lnTo>
                      <a:pt x="67" y="22"/>
                    </a:lnTo>
                    <a:lnTo>
                      <a:pt x="55" y="22"/>
                    </a:lnTo>
                    <a:lnTo>
                      <a:pt x="40" y="28"/>
                    </a:lnTo>
                    <a:lnTo>
                      <a:pt x="25" y="31"/>
                    </a:lnTo>
                    <a:lnTo>
                      <a:pt x="18" y="41"/>
                    </a:lnTo>
                    <a:lnTo>
                      <a:pt x="12" y="4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21" y="7"/>
                    </a:lnTo>
                    <a:lnTo>
                      <a:pt x="36" y="3"/>
                    </a:lnTo>
                    <a:lnTo>
                      <a:pt x="49" y="0"/>
                    </a:lnTo>
                    <a:lnTo>
                      <a:pt x="64" y="3"/>
                    </a:lnTo>
                    <a:lnTo>
                      <a:pt x="76" y="7"/>
                    </a:lnTo>
                    <a:lnTo>
                      <a:pt x="89" y="13"/>
                    </a:lnTo>
                    <a:lnTo>
                      <a:pt x="101" y="16"/>
                    </a:lnTo>
                    <a:lnTo>
                      <a:pt x="107" y="22"/>
                    </a:lnTo>
                    <a:lnTo>
                      <a:pt x="119" y="31"/>
                    </a:lnTo>
                    <a:lnTo>
                      <a:pt x="132" y="47"/>
                    </a:lnTo>
                    <a:lnTo>
                      <a:pt x="143" y="60"/>
                    </a:lnTo>
                    <a:lnTo>
                      <a:pt x="153" y="72"/>
                    </a:lnTo>
                    <a:lnTo>
                      <a:pt x="158" y="78"/>
                    </a:lnTo>
                    <a:lnTo>
                      <a:pt x="171" y="85"/>
                    </a:lnTo>
                    <a:lnTo>
                      <a:pt x="180" y="91"/>
                    </a:lnTo>
                    <a:lnTo>
                      <a:pt x="189" y="94"/>
                    </a:lnTo>
                    <a:lnTo>
                      <a:pt x="199" y="94"/>
                    </a:lnTo>
                    <a:lnTo>
                      <a:pt x="208" y="91"/>
                    </a:lnTo>
                    <a:lnTo>
                      <a:pt x="214" y="91"/>
                    </a:lnTo>
                    <a:lnTo>
                      <a:pt x="226" y="85"/>
                    </a:lnTo>
                    <a:lnTo>
                      <a:pt x="232" y="11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ltGray">
              <a:xfrm>
                <a:off x="1756" y="3890"/>
                <a:ext cx="228" cy="116"/>
              </a:xfrm>
              <a:custGeom>
                <a:avLst/>
                <a:gdLst/>
                <a:ahLst/>
                <a:cxnLst>
                  <a:cxn ang="0">
                    <a:pos x="227" y="112"/>
                  </a:cxn>
                  <a:cxn ang="0">
                    <a:pos x="220" y="115"/>
                  </a:cxn>
                  <a:cxn ang="0">
                    <a:pos x="209" y="115"/>
                  </a:cxn>
                  <a:cxn ang="0">
                    <a:pos x="200" y="115"/>
                  </a:cxn>
                  <a:cxn ang="0">
                    <a:pos x="187" y="112"/>
                  </a:cxn>
                  <a:cxn ang="0">
                    <a:pos x="179" y="108"/>
                  </a:cxn>
                  <a:cxn ang="0">
                    <a:pos x="169" y="105"/>
                  </a:cxn>
                  <a:cxn ang="0">
                    <a:pos x="164" y="100"/>
                  </a:cxn>
                  <a:cxn ang="0">
                    <a:pos x="157" y="90"/>
                  </a:cxn>
                  <a:cxn ang="0">
                    <a:pos x="151" y="84"/>
                  </a:cxn>
                  <a:cxn ang="0">
                    <a:pos x="148" y="77"/>
                  </a:cxn>
                  <a:cxn ang="0">
                    <a:pos x="145" y="72"/>
                  </a:cxn>
                  <a:cxn ang="0">
                    <a:pos x="133" y="56"/>
                  </a:cxn>
                  <a:cxn ang="0">
                    <a:pos x="118" y="41"/>
                  </a:cxn>
                  <a:cxn ang="0">
                    <a:pos x="112" y="35"/>
                  </a:cxn>
                  <a:cxn ang="0">
                    <a:pos x="96" y="31"/>
                  </a:cxn>
                  <a:cxn ang="0">
                    <a:pos x="84" y="25"/>
                  </a:cxn>
                  <a:cxn ang="0">
                    <a:pos x="73" y="22"/>
                  </a:cxn>
                  <a:cxn ang="0">
                    <a:pos x="63" y="19"/>
                  </a:cxn>
                  <a:cxn ang="0">
                    <a:pos x="51" y="22"/>
                  </a:cxn>
                  <a:cxn ang="0">
                    <a:pos x="36" y="25"/>
                  </a:cxn>
                  <a:cxn ang="0">
                    <a:pos x="21" y="31"/>
                  </a:cxn>
                  <a:cxn ang="0">
                    <a:pos x="15" y="38"/>
                  </a:cxn>
                  <a:cxn ang="0">
                    <a:pos x="9" y="43"/>
                  </a:cxn>
                  <a:cxn ang="0">
                    <a:pos x="0" y="13"/>
                  </a:cxn>
                  <a:cxn ang="0">
                    <a:pos x="6" y="10"/>
                  </a:cxn>
                  <a:cxn ang="0">
                    <a:pos x="21" y="4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1" y="0"/>
                  </a:cxn>
                  <a:cxn ang="0">
                    <a:pos x="73" y="4"/>
                  </a:cxn>
                  <a:cxn ang="0">
                    <a:pos x="88" y="10"/>
                  </a:cxn>
                  <a:cxn ang="0">
                    <a:pos x="96" y="13"/>
                  </a:cxn>
                  <a:cxn ang="0">
                    <a:pos x="103" y="19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39" y="56"/>
                  </a:cxn>
                  <a:cxn ang="0">
                    <a:pos x="148" y="69"/>
                  </a:cxn>
                  <a:cxn ang="0">
                    <a:pos x="157" y="74"/>
                  </a:cxn>
                  <a:cxn ang="0">
                    <a:pos x="166" y="84"/>
                  </a:cxn>
                  <a:cxn ang="0">
                    <a:pos x="175" y="87"/>
                  </a:cxn>
                  <a:cxn ang="0">
                    <a:pos x="184" y="90"/>
                  </a:cxn>
                  <a:cxn ang="0">
                    <a:pos x="194" y="90"/>
                  </a:cxn>
                  <a:cxn ang="0">
                    <a:pos x="202" y="90"/>
                  </a:cxn>
                  <a:cxn ang="0">
                    <a:pos x="209" y="87"/>
                  </a:cxn>
                  <a:cxn ang="0">
                    <a:pos x="220" y="81"/>
                  </a:cxn>
                  <a:cxn ang="0">
                    <a:pos x="227" y="112"/>
                  </a:cxn>
                </a:cxnLst>
                <a:rect l="0" t="0" r="r" b="b"/>
                <a:pathLst>
                  <a:path w="228" h="116">
                    <a:moveTo>
                      <a:pt x="227" y="112"/>
                    </a:moveTo>
                    <a:lnTo>
                      <a:pt x="220" y="115"/>
                    </a:lnTo>
                    <a:lnTo>
                      <a:pt x="209" y="115"/>
                    </a:lnTo>
                    <a:lnTo>
                      <a:pt x="200" y="115"/>
                    </a:lnTo>
                    <a:lnTo>
                      <a:pt x="187" y="112"/>
                    </a:lnTo>
                    <a:lnTo>
                      <a:pt x="179" y="108"/>
                    </a:lnTo>
                    <a:lnTo>
                      <a:pt x="169" y="105"/>
                    </a:lnTo>
                    <a:lnTo>
                      <a:pt x="164" y="100"/>
                    </a:lnTo>
                    <a:lnTo>
                      <a:pt x="157" y="90"/>
                    </a:lnTo>
                    <a:lnTo>
                      <a:pt x="151" y="84"/>
                    </a:lnTo>
                    <a:lnTo>
                      <a:pt x="148" y="77"/>
                    </a:lnTo>
                    <a:lnTo>
                      <a:pt x="145" y="72"/>
                    </a:lnTo>
                    <a:lnTo>
                      <a:pt x="133" y="56"/>
                    </a:lnTo>
                    <a:lnTo>
                      <a:pt x="118" y="41"/>
                    </a:lnTo>
                    <a:lnTo>
                      <a:pt x="112" y="35"/>
                    </a:lnTo>
                    <a:lnTo>
                      <a:pt x="96" y="31"/>
                    </a:lnTo>
                    <a:lnTo>
                      <a:pt x="84" y="25"/>
                    </a:lnTo>
                    <a:lnTo>
                      <a:pt x="73" y="22"/>
                    </a:lnTo>
                    <a:lnTo>
                      <a:pt x="63" y="19"/>
                    </a:lnTo>
                    <a:lnTo>
                      <a:pt x="51" y="22"/>
                    </a:lnTo>
                    <a:lnTo>
                      <a:pt x="36" y="25"/>
                    </a:lnTo>
                    <a:lnTo>
                      <a:pt x="21" y="31"/>
                    </a:lnTo>
                    <a:lnTo>
                      <a:pt x="15" y="38"/>
                    </a:lnTo>
                    <a:lnTo>
                      <a:pt x="9" y="43"/>
                    </a:lnTo>
                    <a:lnTo>
                      <a:pt x="0" y="13"/>
                    </a:lnTo>
                    <a:lnTo>
                      <a:pt x="6" y="10"/>
                    </a:lnTo>
                    <a:lnTo>
                      <a:pt x="21" y="4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3" y="4"/>
                    </a:lnTo>
                    <a:lnTo>
                      <a:pt x="88" y="10"/>
                    </a:lnTo>
                    <a:lnTo>
                      <a:pt x="96" y="13"/>
                    </a:lnTo>
                    <a:lnTo>
                      <a:pt x="103" y="19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39" y="56"/>
                    </a:lnTo>
                    <a:lnTo>
                      <a:pt x="148" y="69"/>
                    </a:lnTo>
                    <a:lnTo>
                      <a:pt x="157" y="74"/>
                    </a:lnTo>
                    <a:lnTo>
                      <a:pt x="166" y="84"/>
                    </a:lnTo>
                    <a:lnTo>
                      <a:pt x="175" y="87"/>
                    </a:lnTo>
                    <a:lnTo>
                      <a:pt x="184" y="90"/>
                    </a:lnTo>
                    <a:lnTo>
                      <a:pt x="194" y="90"/>
                    </a:lnTo>
                    <a:lnTo>
                      <a:pt x="202" y="90"/>
                    </a:lnTo>
                    <a:lnTo>
                      <a:pt x="209" y="87"/>
                    </a:lnTo>
                    <a:lnTo>
                      <a:pt x="220" y="81"/>
                    </a:lnTo>
                    <a:lnTo>
                      <a:pt x="227" y="11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ltGray">
              <a:xfrm>
                <a:off x="5489" y="3411"/>
                <a:ext cx="228" cy="116"/>
              </a:xfrm>
              <a:custGeom>
                <a:avLst/>
                <a:gdLst/>
                <a:ahLst/>
                <a:cxnLst>
                  <a:cxn ang="0">
                    <a:pos x="227" y="3"/>
                  </a:cxn>
                  <a:cxn ang="0">
                    <a:pos x="220" y="3"/>
                  </a:cxn>
                  <a:cxn ang="0">
                    <a:pos x="209" y="0"/>
                  </a:cxn>
                  <a:cxn ang="0">
                    <a:pos x="200" y="0"/>
                  </a:cxn>
                  <a:cxn ang="0">
                    <a:pos x="190" y="3"/>
                  </a:cxn>
                  <a:cxn ang="0">
                    <a:pos x="179" y="6"/>
                  </a:cxn>
                  <a:cxn ang="0">
                    <a:pos x="169" y="9"/>
                  </a:cxn>
                  <a:cxn ang="0">
                    <a:pos x="164" y="16"/>
                  </a:cxn>
                  <a:cxn ang="0">
                    <a:pos x="157" y="24"/>
                  </a:cxn>
                  <a:cxn ang="0">
                    <a:pos x="151" y="34"/>
                  </a:cxn>
                  <a:cxn ang="0">
                    <a:pos x="148" y="40"/>
                  </a:cxn>
                  <a:cxn ang="0">
                    <a:pos x="145" y="47"/>
                  </a:cxn>
                  <a:cxn ang="0">
                    <a:pos x="133" y="58"/>
                  </a:cxn>
                  <a:cxn ang="0">
                    <a:pos x="118" y="74"/>
                  </a:cxn>
                  <a:cxn ang="0">
                    <a:pos x="112" y="78"/>
                  </a:cxn>
                  <a:cxn ang="0">
                    <a:pos x="96" y="87"/>
                  </a:cxn>
                  <a:cxn ang="0">
                    <a:pos x="84" y="90"/>
                  </a:cxn>
                  <a:cxn ang="0">
                    <a:pos x="73" y="94"/>
                  </a:cxn>
                  <a:cxn ang="0">
                    <a:pos x="63" y="96"/>
                  </a:cxn>
                  <a:cxn ang="0">
                    <a:pos x="51" y="94"/>
                  </a:cxn>
                  <a:cxn ang="0">
                    <a:pos x="36" y="90"/>
                  </a:cxn>
                  <a:cxn ang="0">
                    <a:pos x="21" y="84"/>
                  </a:cxn>
                  <a:cxn ang="0">
                    <a:pos x="15" y="78"/>
                  </a:cxn>
                  <a:cxn ang="0">
                    <a:pos x="9" y="71"/>
                  </a:cxn>
                  <a:cxn ang="0">
                    <a:pos x="0" y="102"/>
                  </a:cxn>
                  <a:cxn ang="0">
                    <a:pos x="6" y="109"/>
                  </a:cxn>
                  <a:cxn ang="0">
                    <a:pos x="18" y="112"/>
                  </a:cxn>
                  <a:cxn ang="0">
                    <a:pos x="33" y="115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9"/>
                  </a:cxn>
                  <a:cxn ang="0">
                    <a:pos x="96" y="102"/>
                  </a:cxn>
                  <a:cxn ang="0">
                    <a:pos x="103" y="96"/>
                  </a:cxn>
                  <a:cxn ang="0">
                    <a:pos x="118" y="84"/>
                  </a:cxn>
                  <a:cxn ang="0">
                    <a:pos x="130" y="71"/>
                  </a:cxn>
                  <a:cxn ang="0">
                    <a:pos x="139" y="58"/>
                  </a:cxn>
                  <a:cxn ang="0">
                    <a:pos x="148" y="47"/>
                  </a:cxn>
                  <a:cxn ang="0">
                    <a:pos x="157" y="40"/>
                  </a:cxn>
                  <a:cxn ang="0">
                    <a:pos x="166" y="34"/>
                  </a:cxn>
                  <a:cxn ang="0">
                    <a:pos x="175" y="27"/>
                  </a:cxn>
                  <a:cxn ang="0">
                    <a:pos x="184" y="24"/>
                  </a:cxn>
                  <a:cxn ang="0">
                    <a:pos x="194" y="24"/>
                  </a:cxn>
                  <a:cxn ang="0">
                    <a:pos x="202" y="24"/>
                  </a:cxn>
                  <a:cxn ang="0">
                    <a:pos x="209" y="27"/>
                  </a:cxn>
                  <a:cxn ang="0">
                    <a:pos x="220" y="34"/>
                  </a:cxn>
                  <a:cxn ang="0">
                    <a:pos x="227" y="3"/>
                  </a:cxn>
                </a:cxnLst>
                <a:rect l="0" t="0" r="r" b="b"/>
                <a:pathLst>
                  <a:path w="228" h="116">
                    <a:moveTo>
                      <a:pt x="227" y="3"/>
                    </a:moveTo>
                    <a:lnTo>
                      <a:pt x="220" y="3"/>
                    </a:lnTo>
                    <a:lnTo>
                      <a:pt x="209" y="0"/>
                    </a:lnTo>
                    <a:lnTo>
                      <a:pt x="200" y="0"/>
                    </a:lnTo>
                    <a:lnTo>
                      <a:pt x="190" y="3"/>
                    </a:lnTo>
                    <a:lnTo>
                      <a:pt x="179" y="6"/>
                    </a:lnTo>
                    <a:lnTo>
                      <a:pt x="169" y="9"/>
                    </a:lnTo>
                    <a:lnTo>
                      <a:pt x="164" y="16"/>
                    </a:lnTo>
                    <a:lnTo>
                      <a:pt x="157" y="24"/>
                    </a:lnTo>
                    <a:lnTo>
                      <a:pt x="151" y="34"/>
                    </a:lnTo>
                    <a:lnTo>
                      <a:pt x="148" y="40"/>
                    </a:lnTo>
                    <a:lnTo>
                      <a:pt x="145" y="47"/>
                    </a:lnTo>
                    <a:lnTo>
                      <a:pt x="133" y="58"/>
                    </a:lnTo>
                    <a:lnTo>
                      <a:pt x="118" y="74"/>
                    </a:lnTo>
                    <a:lnTo>
                      <a:pt x="112" y="78"/>
                    </a:lnTo>
                    <a:lnTo>
                      <a:pt x="96" y="87"/>
                    </a:lnTo>
                    <a:lnTo>
                      <a:pt x="84" y="90"/>
                    </a:lnTo>
                    <a:lnTo>
                      <a:pt x="73" y="94"/>
                    </a:lnTo>
                    <a:lnTo>
                      <a:pt x="63" y="96"/>
                    </a:lnTo>
                    <a:lnTo>
                      <a:pt x="51" y="94"/>
                    </a:lnTo>
                    <a:lnTo>
                      <a:pt x="3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9" y="71"/>
                    </a:lnTo>
                    <a:lnTo>
                      <a:pt x="0" y="102"/>
                    </a:lnTo>
                    <a:lnTo>
                      <a:pt x="6" y="109"/>
                    </a:lnTo>
                    <a:lnTo>
                      <a:pt x="18" y="112"/>
                    </a:lnTo>
                    <a:lnTo>
                      <a:pt x="33" y="115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9"/>
                    </a:lnTo>
                    <a:lnTo>
                      <a:pt x="96" y="102"/>
                    </a:lnTo>
                    <a:lnTo>
                      <a:pt x="103" y="96"/>
                    </a:lnTo>
                    <a:lnTo>
                      <a:pt x="118" y="84"/>
                    </a:lnTo>
                    <a:lnTo>
                      <a:pt x="130" y="71"/>
                    </a:lnTo>
                    <a:lnTo>
                      <a:pt x="139" y="58"/>
                    </a:lnTo>
                    <a:lnTo>
                      <a:pt x="148" y="47"/>
                    </a:lnTo>
                    <a:lnTo>
                      <a:pt x="157" y="40"/>
                    </a:lnTo>
                    <a:lnTo>
                      <a:pt x="166" y="34"/>
                    </a:lnTo>
                    <a:lnTo>
                      <a:pt x="175" y="27"/>
                    </a:lnTo>
                    <a:lnTo>
                      <a:pt x="184" y="24"/>
                    </a:lnTo>
                    <a:lnTo>
                      <a:pt x="194" y="24"/>
                    </a:lnTo>
                    <a:lnTo>
                      <a:pt x="202" y="24"/>
                    </a:lnTo>
                    <a:lnTo>
                      <a:pt x="209" y="27"/>
                    </a:lnTo>
                    <a:lnTo>
                      <a:pt x="220" y="34"/>
                    </a:lnTo>
                    <a:lnTo>
                      <a:pt x="227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ltGray">
              <a:xfrm>
                <a:off x="5442" y="2855"/>
                <a:ext cx="66" cy="6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39"/>
                  </a:cxn>
                  <a:cxn ang="0">
                    <a:pos x="41" y="60"/>
                  </a:cxn>
                  <a:cxn ang="0">
                    <a:pos x="65" y="20"/>
                  </a:cxn>
                  <a:cxn ang="0">
                    <a:pos x="21" y="0"/>
                  </a:cxn>
                </a:cxnLst>
                <a:rect l="0" t="0" r="r" b="b"/>
                <a:pathLst>
                  <a:path w="66" h="61">
                    <a:moveTo>
                      <a:pt x="21" y="0"/>
                    </a:moveTo>
                    <a:lnTo>
                      <a:pt x="0" y="39"/>
                    </a:lnTo>
                    <a:lnTo>
                      <a:pt x="41" y="60"/>
                    </a:lnTo>
                    <a:lnTo>
                      <a:pt x="65" y="2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ltGray">
              <a:xfrm>
                <a:off x="3764" y="4046"/>
                <a:ext cx="61" cy="6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44"/>
                  </a:cxn>
                  <a:cxn ang="0">
                    <a:pos x="40" y="64"/>
                  </a:cxn>
                  <a:cxn ang="0">
                    <a:pos x="60" y="20"/>
                  </a:cxn>
                  <a:cxn ang="0">
                    <a:pos x="20" y="0"/>
                  </a:cxn>
                </a:cxnLst>
                <a:rect l="0" t="0" r="r" b="b"/>
                <a:pathLst>
                  <a:path w="61" h="65">
                    <a:moveTo>
                      <a:pt x="20" y="0"/>
                    </a:moveTo>
                    <a:lnTo>
                      <a:pt x="0" y="44"/>
                    </a:lnTo>
                    <a:lnTo>
                      <a:pt x="40" y="64"/>
                    </a:lnTo>
                    <a:lnTo>
                      <a:pt x="60" y="2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ltGray">
              <a:xfrm>
                <a:off x="500" y="541"/>
                <a:ext cx="57" cy="6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4"/>
                  </a:cxn>
                  <a:cxn ang="0">
                    <a:pos x="38" y="64"/>
                  </a:cxn>
                  <a:cxn ang="0">
                    <a:pos x="56" y="23"/>
                  </a:cxn>
                  <a:cxn ang="0">
                    <a:pos x="18" y="0"/>
                  </a:cxn>
                </a:cxnLst>
                <a:rect l="0" t="0" r="r" b="b"/>
                <a:pathLst>
                  <a:path w="57" h="65">
                    <a:moveTo>
                      <a:pt x="18" y="0"/>
                    </a:moveTo>
                    <a:lnTo>
                      <a:pt x="0" y="44"/>
                    </a:lnTo>
                    <a:lnTo>
                      <a:pt x="38" y="64"/>
                    </a:lnTo>
                    <a:lnTo>
                      <a:pt x="56" y="23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ltGray">
              <a:xfrm>
                <a:off x="2644" y="186"/>
                <a:ext cx="57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6" y="49"/>
                  </a:cxn>
                  <a:cxn ang="0">
                    <a:pos x="16" y="0"/>
                  </a:cxn>
                </a:cxnLst>
                <a:rect l="0" t="0" r="r" b="b"/>
                <a:pathLst>
                  <a:path w="57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6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ltGray">
              <a:xfrm>
                <a:off x="5673" y="2034"/>
                <a:ext cx="58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7" y="49"/>
                  </a:cxn>
                  <a:cxn ang="0">
                    <a:pos x="16" y="0"/>
                  </a:cxn>
                </a:cxnLst>
                <a:rect l="0" t="0" r="r" b="b"/>
                <a:pathLst>
                  <a:path w="58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7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ltGray">
              <a:xfrm>
                <a:off x="3478" y="3974"/>
                <a:ext cx="59" cy="10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3"/>
                  </a:cxn>
                  <a:cxn ang="0">
                    <a:pos x="58" y="50"/>
                  </a:cxn>
                  <a:cxn ang="0">
                    <a:pos x="16" y="0"/>
                  </a:cxn>
                </a:cxnLst>
                <a:rect l="0" t="0" r="r" b="b"/>
                <a:pathLst>
                  <a:path w="59" h="104">
                    <a:moveTo>
                      <a:pt x="16" y="0"/>
                    </a:moveTo>
                    <a:lnTo>
                      <a:pt x="0" y="103"/>
                    </a:lnTo>
                    <a:lnTo>
                      <a:pt x="58" y="5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ltGray">
              <a:xfrm>
                <a:off x="426" y="4149"/>
                <a:ext cx="56" cy="10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01"/>
                  </a:cxn>
                  <a:cxn ang="0">
                    <a:pos x="55" y="49"/>
                  </a:cxn>
                  <a:cxn ang="0">
                    <a:pos x="14" y="0"/>
                  </a:cxn>
                </a:cxnLst>
                <a:rect l="0" t="0" r="r" b="b"/>
                <a:pathLst>
                  <a:path w="56" h="102">
                    <a:moveTo>
                      <a:pt x="14" y="0"/>
                    </a:moveTo>
                    <a:lnTo>
                      <a:pt x="0" y="101"/>
                    </a:lnTo>
                    <a:lnTo>
                      <a:pt x="55" y="49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ltGray">
              <a:xfrm>
                <a:off x="1604" y="4043"/>
                <a:ext cx="57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6" y="51"/>
                  </a:cxn>
                  <a:cxn ang="0">
                    <a:pos x="16" y="101"/>
                  </a:cxn>
                </a:cxnLst>
                <a:rect l="0" t="0" r="r" b="b"/>
                <a:pathLst>
                  <a:path w="57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6" y="51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ltGray">
              <a:xfrm>
                <a:off x="5453" y="1573"/>
                <a:ext cx="46" cy="88"/>
              </a:xfrm>
              <a:custGeom>
                <a:avLst/>
                <a:gdLst/>
                <a:ahLst/>
                <a:cxnLst>
                  <a:cxn ang="0">
                    <a:pos x="27" y="87"/>
                  </a:cxn>
                  <a:cxn ang="0">
                    <a:pos x="45" y="46"/>
                  </a:cxn>
                  <a:cxn ang="0">
                    <a:pos x="18" y="0"/>
                  </a:cxn>
                  <a:cxn ang="0">
                    <a:pos x="0" y="49"/>
                  </a:cxn>
                  <a:cxn ang="0">
                    <a:pos x="27" y="87"/>
                  </a:cxn>
                </a:cxnLst>
                <a:rect l="0" t="0" r="r" b="b"/>
                <a:pathLst>
                  <a:path w="46" h="88">
                    <a:moveTo>
                      <a:pt x="27" y="87"/>
                    </a:moveTo>
                    <a:lnTo>
                      <a:pt x="45" y="46"/>
                    </a:lnTo>
                    <a:lnTo>
                      <a:pt x="18" y="0"/>
                    </a:lnTo>
                    <a:lnTo>
                      <a:pt x="0" y="49"/>
                    </a:lnTo>
                    <a:lnTo>
                      <a:pt x="27" y="8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ltGray">
              <a:xfrm>
                <a:off x="5571" y="3729"/>
                <a:ext cx="47" cy="85"/>
              </a:xfrm>
              <a:custGeom>
                <a:avLst/>
                <a:gdLst/>
                <a:ahLst/>
                <a:cxnLst>
                  <a:cxn ang="0">
                    <a:pos x="19" y="84"/>
                  </a:cxn>
                  <a:cxn ang="0">
                    <a:pos x="0" y="45"/>
                  </a:cxn>
                  <a:cxn ang="0">
                    <a:pos x="27" y="0"/>
                  </a:cxn>
                  <a:cxn ang="0">
                    <a:pos x="46" y="45"/>
                  </a:cxn>
                  <a:cxn ang="0">
                    <a:pos x="19" y="84"/>
                  </a:cxn>
                </a:cxnLst>
                <a:rect l="0" t="0" r="r" b="b"/>
                <a:pathLst>
                  <a:path w="47" h="85">
                    <a:moveTo>
                      <a:pt x="19" y="84"/>
                    </a:moveTo>
                    <a:lnTo>
                      <a:pt x="0" y="45"/>
                    </a:lnTo>
                    <a:lnTo>
                      <a:pt x="27" y="0"/>
                    </a:lnTo>
                    <a:lnTo>
                      <a:pt x="46" y="45"/>
                    </a:lnTo>
                    <a:lnTo>
                      <a:pt x="19" y="8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ltGray">
              <a:xfrm>
                <a:off x="4854" y="237"/>
                <a:ext cx="159" cy="72"/>
              </a:xfrm>
              <a:custGeom>
                <a:avLst/>
                <a:gdLst/>
                <a:ahLst/>
                <a:cxnLst>
                  <a:cxn ang="0">
                    <a:pos x="152" y="27"/>
                  </a:cxn>
                  <a:cxn ang="0">
                    <a:pos x="143" y="24"/>
                  </a:cxn>
                  <a:cxn ang="0">
                    <a:pos x="130" y="24"/>
                  </a:cxn>
                  <a:cxn ang="0">
                    <a:pos x="122" y="27"/>
                  </a:cxn>
                  <a:cxn ang="0">
                    <a:pos x="115" y="36"/>
                  </a:cxn>
                  <a:cxn ang="0">
                    <a:pos x="109" y="44"/>
                  </a:cxn>
                  <a:cxn ang="0">
                    <a:pos x="97" y="59"/>
                  </a:cxn>
                  <a:cxn ang="0">
                    <a:pos x="89" y="68"/>
                  </a:cxn>
                  <a:cxn ang="0">
                    <a:pos x="73" y="71"/>
                  </a:cxn>
                  <a:cxn ang="0">
                    <a:pos x="61" y="68"/>
                  </a:cxn>
                  <a:cxn ang="0">
                    <a:pos x="51" y="62"/>
                  </a:cxn>
                  <a:cxn ang="0">
                    <a:pos x="39" y="56"/>
                  </a:cxn>
                  <a:cxn ang="0">
                    <a:pos x="28" y="53"/>
                  </a:cxn>
                  <a:cxn ang="0">
                    <a:pos x="15" y="53"/>
                  </a:cxn>
                  <a:cxn ang="0">
                    <a:pos x="6" y="56"/>
                  </a:cxn>
                  <a:cxn ang="0">
                    <a:pos x="3" y="51"/>
                  </a:cxn>
                  <a:cxn ang="0">
                    <a:pos x="9" y="47"/>
                  </a:cxn>
                  <a:cxn ang="0">
                    <a:pos x="21" y="44"/>
                  </a:cxn>
                  <a:cxn ang="0">
                    <a:pos x="30" y="44"/>
                  </a:cxn>
                  <a:cxn ang="0">
                    <a:pos x="43" y="53"/>
                  </a:cxn>
                  <a:cxn ang="0">
                    <a:pos x="54" y="56"/>
                  </a:cxn>
                  <a:cxn ang="0">
                    <a:pos x="67" y="59"/>
                  </a:cxn>
                  <a:cxn ang="0">
                    <a:pos x="79" y="59"/>
                  </a:cxn>
                  <a:cxn ang="0">
                    <a:pos x="89" y="56"/>
                  </a:cxn>
                  <a:cxn ang="0">
                    <a:pos x="97" y="51"/>
                  </a:cxn>
                  <a:cxn ang="0">
                    <a:pos x="107" y="39"/>
                  </a:cxn>
                  <a:cxn ang="0">
                    <a:pos x="115" y="21"/>
                  </a:cxn>
                  <a:cxn ang="0">
                    <a:pos x="122" y="6"/>
                  </a:cxn>
                  <a:cxn ang="0">
                    <a:pos x="130" y="0"/>
                  </a:cxn>
                  <a:cxn ang="0">
                    <a:pos x="137" y="0"/>
                  </a:cxn>
                  <a:cxn ang="0">
                    <a:pos x="146" y="3"/>
                  </a:cxn>
                  <a:cxn ang="0">
                    <a:pos x="158" y="30"/>
                  </a:cxn>
                </a:cxnLst>
                <a:rect l="0" t="0" r="r" b="b"/>
                <a:pathLst>
                  <a:path w="159" h="72">
                    <a:moveTo>
                      <a:pt x="158" y="30"/>
                    </a:moveTo>
                    <a:lnTo>
                      <a:pt x="152" y="27"/>
                    </a:lnTo>
                    <a:lnTo>
                      <a:pt x="146" y="24"/>
                    </a:lnTo>
                    <a:lnTo>
                      <a:pt x="143" y="24"/>
                    </a:lnTo>
                    <a:lnTo>
                      <a:pt x="137" y="24"/>
                    </a:lnTo>
                    <a:lnTo>
                      <a:pt x="130" y="24"/>
                    </a:lnTo>
                    <a:lnTo>
                      <a:pt x="125" y="27"/>
                    </a:lnTo>
                    <a:lnTo>
                      <a:pt x="122" y="27"/>
                    </a:lnTo>
                    <a:lnTo>
                      <a:pt x="119" y="30"/>
                    </a:lnTo>
                    <a:lnTo>
                      <a:pt x="115" y="36"/>
                    </a:lnTo>
                    <a:lnTo>
                      <a:pt x="109" y="41"/>
                    </a:lnTo>
                    <a:lnTo>
                      <a:pt x="109" y="44"/>
                    </a:lnTo>
                    <a:lnTo>
                      <a:pt x="104" y="53"/>
                    </a:lnTo>
                    <a:lnTo>
                      <a:pt x="97" y="59"/>
                    </a:lnTo>
                    <a:lnTo>
                      <a:pt x="94" y="65"/>
                    </a:lnTo>
                    <a:lnTo>
                      <a:pt x="89" y="68"/>
                    </a:lnTo>
                    <a:lnTo>
                      <a:pt x="79" y="71"/>
                    </a:lnTo>
                    <a:lnTo>
                      <a:pt x="73" y="71"/>
                    </a:lnTo>
                    <a:lnTo>
                      <a:pt x="67" y="71"/>
                    </a:lnTo>
                    <a:lnTo>
                      <a:pt x="61" y="68"/>
                    </a:lnTo>
                    <a:lnTo>
                      <a:pt x="54" y="65"/>
                    </a:lnTo>
                    <a:lnTo>
                      <a:pt x="51" y="62"/>
                    </a:lnTo>
                    <a:lnTo>
                      <a:pt x="46" y="59"/>
                    </a:lnTo>
                    <a:lnTo>
                      <a:pt x="39" y="56"/>
                    </a:lnTo>
                    <a:lnTo>
                      <a:pt x="33" y="53"/>
                    </a:lnTo>
                    <a:lnTo>
                      <a:pt x="28" y="53"/>
                    </a:lnTo>
                    <a:lnTo>
                      <a:pt x="21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6" y="56"/>
                    </a:lnTo>
                    <a:lnTo>
                      <a:pt x="0" y="59"/>
                    </a:lnTo>
                    <a:lnTo>
                      <a:pt x="3" y="51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3" y="47"/>
                    </a:lnTo>
                    <a:lnTo>
                      <a:pt x="43" y="53"/>
                    </a:lnTo>
                    <a:lnTo>
                      <a:pt x="49" y="56"/>
                    </a:lnTo>
                    <a:lnTo>
                      <a:pt x="54" y="56"/>
                    </a:lnTo>
                    <a:lnTo>
                      <a:pt x="58" y="59"/>
                    </a:lnTo>
                    <a:lnTo>
                      <a:pt x="67" y="59"/>
                    </a:lnTo>
                    <a:lnTo>
                      <a:pt x="76" y="59"/>
                    </a:lnTo>
                    <a:lnTo>
                      <a:pt x="79" y="59"/>
                    </a:lnTo>
                    <a:lnTo>
                      <a:pt x="85" y="59"/>
                    </a:lnTo>
                    <a:lnTo>
                      <a:pt x="89" y="56"/>
                    </a:lnTo>
                    <a:lnTo>
                      <a:pt x="94" y="53"/>
                    </a:lnTo>
                    <a:lnTo>
                      <a:pt x="97" y="51"/>
                    </a:lnTo>
                    <a:lnTo>
                      <a:pt x="100" y="47"/>
                    </a:lnTo>
                    <a:lnTo>
                      <a:pt x="107" y="39"/>
                    </a:lnTo>
                    <a:lnTo>
                      <a:pt x="109" y="32"/>
                    </a:lnTo>
                    <a:lnTo>
                      <a:pt x="115" y="21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8" y="3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3" y="0"/>
                    </a:lnTo>
                    <a:lnTo>
                      <a:pt x="146" y="3"/>
                    </a:lnTo>
                    <a:lnTo>
                      <a:pt x="152" y="6"/>
                    </a:lnTo>
                    <a:lnTo>
                      <a:pt x="158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ltGray">
              <a:xfrm>
                <a:off x="5357" y="3223"/>
                <a:ext cx="154" cy="73"/>
              </a:xfrm>
              <a:custGeom>
                <a:avLst/>
                <a:gdLst/>
                <a:ahLst/>
                <a:cxnLst>
                  <a:cxn ang="0">
                    <a:pos x="147" y="27"/>
                  </a:cxn>
                  <a:cxn ang="0">
                    <a:pos x="138" y="24"/>
                  </a:cxn>
                  <a:cxn ang="0">
                    <a:pos x="127" y="24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5" y="48"/>
                  </a:cxn>
                  <a:cxn ang="0">
                    <a:pos x="97" y="60"/>
                  </a:cxn>
                  <a:cxn ang="0">
                    <a:pos x="84" y="69"/>
                  </a:cxn>
                  <a:cxn ang="0">
                    <a:pos x="69" y="72"/>
                  </a:cxn>
                  <a:cxn ang="0">
                    <a:pos x="57" y="69"/>
                  </a:cxn>
                  <a:cxn ang="0">
                    <a:pos x="49" y="63"/>
                  </a:cxn>
                  <a:cxn ang="0">
                    <a:pos x="37" y="57"/>
                  </a:cxn>
                  <a:cxn ang="0">
                    <a:pos x="24" y="54"/>
                  </a:cxn>
                  <a:cxn ang="0">
                    <a:pos x="12" y="54"/>
                  </a:cxn>
                  <a:cxn ang="0">
                    <a:pos x="4" y="57"/>
                  </a:cxn>
                  <a:cxn ang="0">
                    <a:pos x="0" y="54"/>
                  </a:cxn>
                  <a:cxn ang="0">
                    <a:pos x="7" y="48"/>
                  </a:cxn>
                  <a:cxn ang="0">
                    <a:pos x="19" y="45"/>
                  </a:cxn>
                  <a:cxn ang="0">
                    <a:pos x="27" y="48"/>
                  </a:cxn>
                  <a:cxn ang="0">
                    <a:pos x="39" y="54"/>
                  </a:cxn>
                  <a:cxn ang="0">
                    <a:pos x="52" y="60"/>
                  </a:cxn>
                  <a:cxn ang="0">
                    <a:pos x="64" y="60"/>
                  </a:cxn>
                  <a:cxn ang="0">
                    <a:pos x="75" y="60"/>
                  </a:cxn>
                  <a:cxn ang="0">
                    <a:pos x="84" y="57"/>
                  </a:cxn>
                  <a:cxn ang="0">
                    <a:pos x="93" y="51"/>
                  </a:cxn>
                  <a:cxn ang="0">
                    <a:pos x="102" y="39"/>
                  </a:cxn>
                  <a:cxn ang="0">
                    <a:pos x="112" y="22"/>
                  </a:cxn>
                  <a:cxn ang="0">
                    <a:pos x="120" y="7"/>
                  </a:cxn>
                  <a:cxn ang="0">
                    <a:pos x="127" y="0"/>
                  </a:cxn>
                  <a:cxn ang="0">
                    <a:pos x="135" y="0"/>
                  </a:cxn>
                  <a:cxn ang="0">
                    <a:pos x="145" y="3"/>
                  </a:cxn>
                  <a:cxn ang="0">
                    <a:pos x="153" y="30"/>
                  </a:cxn>
                </a:cxnLst>
                <a:rect l="0" t="0" r="r" b="b"/>
                <a:pathLst>
                  <a:path w="154" h="73">
                    <a:moveTo>
                      <a:pt x="153" y="30"/>
                    </a:moveTo>
                    <a:lnTo>
                      <a:pt x="147" y="27"/>
                    </a:lnTo>
                    <a:lnTo>
                      <a:pt x="142" y="24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27" y="24"/>
                    </a:lnTo>
                    <a:lnTo>
                      <a:pt x="123" y="27"/>
                    </a:lnTo>
                    <a:lnTo>
                      <a:pt x="117" y="27"/>
                    </a:lnTo>
                    <a:lnTo>
                      <a:pt x="115" y="30"/>
                    </a:lnTo>
                    <a:lnTo>
                      <a:pt x="112" y="36"/>
                    </a:lnTo>
                    <a:lnTo>
                      <a:pt x="105" y="42"/>
                    </a:lnTo>
                    <a:lnTo>
                      <a:pt x="105" y="48"/>
                    </a:lnTo>
                    <a:lnTo>
                      <a:pt x="99" y="54"/>
                    </a:lnTo>
                    <a:lnTo>
                      <a:pt x="97" y="60"/>
                    </a:lnTo>
                    <a:lnTo>
                      <a:pt x="90" y="66"/>
                    </a:lnTo>
                    <a:lnTo>
                      <a:pt x="84" y="69"/>
                    </a:lnTo>
                    <a:lnTo>
                      <a:pt x="75" y="72"/>
                    </a:lnTo>
                    <a:lnTo>
                      <a:pt x="69" y="72"/>
                    </a:lnTo>
                    <a:lnTo>
                      <a:pt x="64" y="72"/>
                    </a:lnTo>
                    <a:lnTo>
                      <a:pt x="57" y="69"/>
                    </a:lnTo>
                    <a:lnTo>
                      <a:pt x="52" y="66"/>
                    </a:lnTo>
                    <a:lnTo>
                      <a:pt x="49" y="63"/>
                    </a:lnTo>
                    <a:lnTo>
                      <a:pt x="42" y="60"/>
                    </a:lnTo>
                    <a:lnTo>
                      <a:pt x="37" y="57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19" y="51"/>
                    </a:lnTo>
                    <a:lnTo>
                      <a:pt x="12" y="54"/>
                    </a:lnTo>
                    <a:lnTo>
                      <a:pt x="7" y="54"/>
                    </a:lnTo>
                    <a:lnTo>
                      <a:pt x="4" y="57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12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7" y="48"/>
                    </a:lnTo>
                    <a:lnTo>
                      <a:pt x="30" y="48"/>
                    </a:lnTo>
                    <a:lnTo>
                      <a:pt x="39" y="54"/>
                    </a:lnTo>
                    <a:lnTo>
                      <a:pt x="49" y="57"/>
                    </a:lnTo>
                    <a:lnTo>
                      <a:pt x="52" y="60"/>
                    </a:lnTo>
                    <a:lnTo>
                      <a:pt x="57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5" y="60"/>
                    </a:lnTo>
                    <a:lnTo>
                      <a:pt x="82" y="60"/>
                    </a:lnTo>
                    <a:lnTo>
                      <a:pt x="84" y="57"/>
                    </a:lnTo>
                    <a:lnTo>
                      <a:pt x="90" y="54"/>
                    </a:lnTo>
                    <a:lnTo>
                      <a:pt x="93" y="51"/>
                    </a:lnTo>
                    <a:lnTo>
                      <a:pt x="97" y="48"/>
                    </a:lnTo>
                    <a:lnTo>
                      <a:pt x="102" y="39"/>
                    </a:lnTo>
                    <a:lnTo>
                      <a:pt x="108" y="33"/>
                    </a:lnTo>
                    <a:lnTo>
                      <a:pt x="112" y="22"/>
                    </a:lnTo>
                    <a:lnTo>
                      <a:pt x="117" y="12"/>
                    </a:lnTo>
                    <a:lnTo>
                      <a:pt x="120" y="7"/>
                    </a:lnTo>
                    <a:lnTo>
                      <a:pt x="123" y="3"/>
                    </a:lnTo>
                    <a:lnTo>
                      <a:pt x="127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5" y="3"/>
                    </a:lnTo>
                    <a:lnTo>
                      <a:pt x="147" y="7"/>
                    </a:lnTo>
                    <a:lnTo>
                      <a:pt x="153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224" y="1995"/>
                <a:ext cx="157" cy="74"/>
              </a:xfrm>
              <a:custGeom>
                <a:avLst/>
                <a:gdLst/>
                <a:ahLst/>
                <a:cxnLst>
                  <a:cxn ang="0">
                    <a:pos x="149" y="27"/>
                  </a:cxn>
                  <a:cxn ang="0">
                    <a:pos x="141" y="25"/>
                  </a:cxn>
                  <a:cxn ang="0">
                    <a:pos x="129" y="25"/>
                  </a:cxn>
                  <a:cxn ang="0">
                    <a:pos x="120" y="27"/>
                  </a:cxn>
                  <a:cxn ang="0">
                    <a:pos x="114" y="36"/>
                  </a:cxn>
                  <a:cxn ang="0">
                    <a:pos x="105" y="48"/>
                  </a:cxn>
                  <a:cxn ang="0">
                    <a:pos x="99" y="61"/>
                  </a:cxn>
                  <a:cxn ang="0">
                    <a:pos x="84" y="70"/>
                  </a:cxn>
                  <a:cxn ang="0">
                    <a:pos x="72" y="73"/>
                  </a:cxn>
                  <a:cxn ang="0">
                    <a:pos x="60" y="70"/>
                  </a:cxn>
                  <a:cxn ang="0">
                    <a:pos x="51" y="64"/>
                  </a:cxn>
                  <a:cxn ang="0">
                    <a:pos x="39" y="58"/>
                  </a:cxn>
                  <a:cxn ang="0">
                    <a:pos x="27" y="51"/>
                  </a:cxn>
                  <a:cxn ang="0">
                    <a:pos x="15" y="51"/>
                  </a:cxn>
                  <a:cxn ang="0">
                    <a:pos x="7" y="58"/>
                  </a:cxn>
                  <a:cxn ang="0">
                    <a:pos x="3" y="51"/>
                  </a:cxn>
                  <a:cxn ang="0">
                    <a:pos x="9" y="48"/>
                  </a:cxn>
                  <a:cxn ang="0">
                    <a:pos x="21" y="46"/>
                  </a:cxn>
                  <a:cxn ang="0">
                    <a:pos x="30" y="46"/>
                  </a:cxn>
                  <a:cxn ang="0">
                    <a:pos x="42" y="51"/>
                  </a:cxn>
                  <a:cxn ang="0">
                    <a:pos x="54" y="58"/>
                  </a:cxn>
                  <a:cxn ang="0">
                    <a:pos x="66" y="61"/>
                  </a:cxn>
                  <a:cxn ang="0">
                    <a:pos x="78" y="61"/>
                  </a:cxn>
                  <a:cxn ang="0">
                    <a:pos x="87" y="58"/>
                  </a:cxn>
                  <a:cxn ang="0">
                    <a:pos x="96" y="51"/>
                  </a:cxn>
                  <a:cxn ang="0">
                    <a:pos x="105" y="40"/>
                  </a:cxn>
                  <a:cxn ang="0">
                    <a:pos x="114" y="21"/>
                  </a:cxn>
                  <a:cxn ang="0">
                    <a:pos x="120" y="6"/>
                  </a:cxn>
                  <a:cxn ang="0">
                    <a:pos x="129" y="0"/>
                  </a:cxn>
                  <a:cxn ang="0">
                    <a:pos x="135" y="0"/>
                  </a:cxn>
                  <a:cxn ang="0">
                    <a:pos x="144" y="3"/>
                  </a:cxn>
                  <a:cxn ang="0">
                    <a:pos x="156" y="30"/>
                  </a:cxn>
                </a:cxnLst>
                <a:rect l="0" t="0" r="r" b="b"/>
                <a:pathLst>
                  <a:path w="157" h="74">
                    <a:moveTo>
                      <a:pt x="156" y="30"/>
                    </a:moveTo>
                    <a:lnTo>
                      <a:pt x="149" y="27"/>
                    </a:lnTo>
                    <a:lnTo>
                      <a:pt x="144" y="25"/>
                    </a:lnTo>
                    <a:lnTo>
                      <a:pt x="141" y="25"/>
                    </a:lnTo>
                    <a:lnTo>
                      <a:pt x="135" y="25"/>
                    </a:lnTo>
                    <a:lnTo>
                      <a:pt x="129" y="25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17" y="30"/>
                    </a:lnTo>
                    <a:lnTo>
                      <a:pt x="114" y="36"/>
                    </a:lnTo>
                    <a:lnTo>
                      <a:pt x="107" y="43"/>
                    </a:lnTo>
                    <a:lnTo>
                      <a:pt x="105" y="48"/>
                    </a:lnTo>
                    <a:lnTo>
                      <a:pt x="102" y="55"/>
                    </a:lnTo>
                    <a:lnTo>
                      <a:pt x="99" y="61"/>
                    </a:lnTo>
                    <a:lnTo>
                      <a:pt x="92" y="66"/>
                    </a:lnTo>
                    <a:lnTo>
                      <a:pt x="84" y="70"/>
                    </a:lnTo>
                    <a:lnTo>
                      <a:pt x="78" y="73"/>
                    </a:lnTo>
                    <a:lnTo>
                      <a:pt x="72" y="73"/>
                    </a:lnTo>
                    <a:lnTo>
                      <a:pt x="66" y="73"/>
                    </a:lnTo>
                    <a:lnTo>
                      <a:pt x="60" y="70"/>
                    </a:lnTo>
                    <a:lnTo>
                      <a:pt x="54" y="66"/>
                    </a:lnTo>
                    <a:lnTo>
                      <a:pt x="51" y="64"/>
                    </a:lnTo>
                    <a:lnTo>
                      <a:pt x="45" y="61"/>
                    </a:lnTo>
                    <a:lnTo>
                      <a:pt x="39" y="58"/>
                    </a:lnTo>
                    <a:lnTo>
                      <a:pt x="33" y="55"/>
                    </a:lnTo>
                    <a:lnTo>
                      <a:pt x="27" y="51"/>
                    </a:lnTo>
                    <a:lnTo>
                      <a:pt x="21" y="51"/>
                    </a:lnTo>
                    <a:lnTo>
                      <a:pt x="15" y="51"/>
                    </a:lnTo>
                    <a:lnTo>
                      <a:pt x="9" y="55"/>
                    </a:lnTo>
                    <a:lnTo>
                      <a:pt x="7" y="58"/>
                    </a:lnTo>
                    <a:lnTo>
                      <a:pt x="0" y="58"/>
                    </a:lnTo>
                    <a:lnTo>
                      <a:pt x="3" y="51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5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3" y="48"/>
                    </a:lnTo>
                    <a:lnTo>
                      <a:pt x="42" y="51"/>
                    </a:lnTo>
                    <a:lnTo>
                      <a:pt x="51" y="58"/>
                    </a:lnTo>
                    <a:lnTo>
                      <a:pt x="54" y="58"/>
                    </a:lnTo>
                    <a:lnTo>
                      <a:pt x="57" y="61"/>
                    </a:lnTo>
                    <a:lnTo>
                      <a:pt x="66" y="61"/>
                    </a:lnTo>
                    <a:lnTo>
                      <a:pt x="72" y="61"/>
                    </a:lnTo>
                    <a:lnTo>
                      <a:pt x="78" y="61"/>
                    </a:lnTo>
                    <a:lnTo>
                      <a:pt x="84" y="58"/>
                    </a:lnTo>
                    <a:lnTo>
                      <a:pt x="87" y="58"/>
                    </a:lnTo>
                    <a:lnTo>
                      <a:pt x="92" y="55"/>
                    </a:lnTo>
                    <a:lnTo>
                      <a:pt x="96" y="51"/>
                    </a:lnTo>
                    <a:lnTo>
                      <a:pt x="99" y="48"/>
                    </a:lnTo>
                    <a:lnTo>
                      <a:pt x="105" y="40"/>
                    </a:lnTo>
                    <a:lnTo>
                      <a:pt x="107" y="30"/>
                    </a:lnTo>
                    <a:lnTo>
                      <a:pt x="114" y="21"/>
                    </a:lnTo>
                    <a:lnTo>
                      <a:pt x="117" y="12"/>
                    </a:lnTo>
                    <a:lnTo>
                      <a:pt x="120" y="6"/>
                    </a:lnTo>
                    <a:lnTo>
                      <a:pt x="126" y="3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1" y="0"/>
                    </a:lnTo>
                    <a:lnTo>
                      <a:pt x="144" y="3"/>
                    </a:lnTo>
                    <a:lnTo>
                      <a:pt x="149" y="6"/>
                    </a:lnTo>
                    <a:lnTo>
                      <a:pt x="156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ltGray">
              <a:xfrm>
                <a:off x="3594" y="91"/>
                <a:ext cx="158" cy="75"/>
              </a:xfrm>
              <a:custGeom>
                <a:avLst/>
                <a:gdLst/>
                <a:ahLst/>
                <a:cxnLst>
                  <a:cxn ang="0">
                    <a:pos x="4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9" y="48"/>
                  </a:cxn>
                  <a:cxn ang="0">
                    <a:pos x="57" y="63"/>
                  </a:cxn>
                  <a:cxn ang="0">
                    <a:pos x="70" y="71"/>
                  </a:cxn>
                  <a:cxn ang="0">
                    <a:pos x="85" y="74"/>
                  </a:cxn>
                  <a:cxn ang="0">
                    <a:pos x="97" y="71"/>
                  </a:cxn>
                  <a:cxn ang="0">
                    <a:pos x="105" y="63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6"/>
                  </a:cxn>
                  <a:cxn ang="0">
                    <a:pos x="154" y="54"/>
                  </a:cxn>
                  <a:cxn ang="0">
                    <a:pos x="145" y="48"/>
                  </a:cxn>
                  <a:cxn ang="0">
                    <a:pos x="135" y="48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59"/>
                  </a:cxn>
                  <a:cxn ang="0">
                    <a:pos x="87" y="59"/>
                  </a:cxn>
                  <a:cxn ang="0">
                    <a:pos x="79" y="59"/>
                  </a:cxn>
                  <a:cxn ang="0">
                    <a:pos x="70" y="56"/>
                  </a:cxn>
                  <a:cxn ang="0">
                    <a:pos x="60" y="54"/>
                  </a:cxn>
                  <a:cxn ang="0">
                    <a:pos x="52" y="42"/>
                  </a:cxn>
                  <a:cxn ang="0">
                    <a:pos x="42" y="24"/>
                  </a:cxn>
                  <a:cxn ang="0">
                    <a:pos x="34" y="9"/>
                  </a:cxn>
                  <a:cxn ang="0">
                    <a:pos x="27" y="4"/>
                  </a:cxn>
                  <a:cxn ang="0">
                    <a:pos x="19" y="0"/>
                  </a:cxn>
                  <a:cxn ang="0">
                    <a:pos x="9" y="6"/>
                  </a:cxn>
                  <a:cxn ang="0">
                    <a:pos x="0" y="33"/>
                  </a:cxn>
                </a:cxnLst>
                <a:rect l="0" t="0" r="r" b="b"/>
                <a:pathLst>
                  <a:path w="158" h="75">
                    <a:moveTo>
                      <a:pt x="0" y="33"/>
                    </a:moveTo>
                    <a:lnTo>
                      <a:pt x="4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2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37" y="33"/>
                    </a:lnTo>
                    <a:lnTo>
                      <a:pt x="42" y="36"/>
                    </a:lnTo>
                    <a:lnTo>
                      <a:pt x="45" y="42"/>
                    </a:lnTo>
                    <a:lnTo>
                      <a:pt x="49" y="48"/>
                    </a:lnTo>
                    <a:lnTo>
                      <a:pt x="52" y="54"/>
                    </a:lnTo>
                    <a:lnTo>
                      <a:pt x="57" y="63"/>
                    </a:lnTo>
                    <a:lnTo>
                      <a:pt x="64" y="66"/>
                    </a:lnTo>
                    <a:lnTo>
                      <a:pt x="70" y="71"/>
                    </a:lnTo>
                    <a:lnTo>
                      <a:pt x="75" y="74"/>
                    </a:lnTo>
                    <a:lnTo>
                      <a:pt x="85" y="74"/>
                    </a:lnTo>
                    <a:lnTo>
                      <a:pt x="90" y="74"/>
                    </a:lnTo>
                    <a:lnTo>
                      <a:pt x="97" y="71"/>
                    </a:lnTo>
                    <a:lnTo>
                      <a:pt x="102" y="68"/>
                    </a:lnTo>
                    <a:lnTo>
                      <a:pt x="105" y="63"/>
                    </a:lnTo>
                    <a:lnTo>
                      <a:pt x="112" y="59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3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0" y="51"/>
                    </a:lnTo>
                    <a:lnTo>
                      <a:pt x="145" y="48"/>
                    </a:lnTo>
                    <a:lnTo>
                      <a:pt x="142" y="48"/>
                    </a:lnTo>
                    <a:lnTo>
                      <a:pt x="135" y="48"/>
                    </a:lnTo>
                    <a:lnTo>
                      <a:pt x="133" y="48"/>
                    </a:lnTo>
                    <a:lnTo>
                      <a:pt x="127" y="48"/>
                    </a:lnTo>
                    <a:lnTo>
                      <a:pt x="124" y="51"/>
                    </a:lnTo>
                    <a:lnTo>
                      <a:pt x="115" y="54"/>
                    </a:lnTo>
                    <a:lnTo>
                      <a:pt x="105" y="59"/>
                    </a:lnTo>
                    <a:lnTo>
                      <a:pt x="102" y="59"/>
                    </a:lnTo>
                    <a:lnTo>
                      <a:pt x="97" y="59"/>
                    </a:lnTo>
                    <a:lnTo>
                      <a:pt x="87" y="59"/>
                    </a:lnTo>
                    <a:lnTo>
                      <a:pt x="82" y="63"/>
                    </a:lnTo>
                    <a:lnTo>
                      <a:pt x="79" y="59"/>
                    </a:lnTo>
                    <a:lnTo>
                      <a:pt x="72" y="59"/>
                    </a:lnTo>
                    <a:lnTo>
                      <a:pt x="70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57" y="48"/>
                    </a:lnTo>
                    <a:lnTo>
                      <a:pt x="52" y="42"/>
                    </a:lnTo>
                    <a:lnTo>
                      <a:pt x="45" y="33"/>
                    </a:lnTo>
                    <a:lnTo>
                      <a:pt x="42" y="24"/>
                    </a:lnTo>
                    <a:lnTo>
                      <a:pt x="37" y="12"/>
                    </a:lnTo>
                    <a:lnTo>
                      <a:pt x="34" y="9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0" y="3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ltGray">
              <a:xfrm>
                <a:off x="148" y="3372"/>
                <a:ext cx="160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8" y="24"/>
                  </a:cxn>
                  <a:cxn ang="0">
                    <a:pos x="37" y="30"/>
                  </a:cxn>
                  <a:cxn ang="0">
                    <a:pos x="43" y="36"/>
                  </a:cxn>
                  <a:cxn ang="0">
                    <a:pos x="50" y="49"/>
                  </a:cxn>
                  <a:cxn ang="0">
                    <a:pos x="58" y="60"/>
                  </a:cxn>
                  <a:cxn ang="0">
                    <a:pos x="70" y="69"/>
                  </a:cxn>
                  <a:cxn ang="0">
                    <a:pos x="86" y="72"/>
                  </a:cxn>
                  <a:cxn ang="0">
                    <a:pos x="98" y="72"/>
                  </a:cxn>
                  <a:cxn ang="0">
                    <a:pos x="107" y="64"/>
                  </a:cxn>
                  <a:cxn ang="0">
                    <a:pos x="119" y="57"/>
                  </a:cxn>
                  <a:cxn ang="0">
                    <a:pos x="131" y="54"/>
                  </a:cxn>
                  <a:cxn ang="0">
                    <a:pos x="144" y="54"/>
                  </a:cxn>
                  <a:cxn ang="0">
                    <a:pos x="152" y="57"/>
                  </a:cxn>
                  <a:cxn ang="0">
                    <a:pos x="156" y="54"/>
                  </a:cxn>
                  <a:cxn ang="0">
                    <a:pos x="147" y="49"/>
                  </a:cxn>
                  <a:cxn ang="0">
                    <a:pos x="137" y="45"/>
                  </a:cxn>
                  <a:cxn ang="0">
                    <a:pos x="129" y="49"/>
                  </a:cxn>
                  <a:cxn ang="0">
                    <a:pos x="116" y="54"/>
                  </a:cxn>
                  <a:cxn ang="0">
                    <a:pos x="104" y="60"/>
                  </a:cxn>
                  <a:cxn ang="0">
                    <a:pos x="89" y="60"/>
                  </a:cxn>
                  <a:cxn ang="0">
                    <a:pos x="80" y="60"/>
                  </a:cxn>
                  <a:cxn ang="0">
                    <a:pos x="70" y="57"/>
                  </a:cxn>
                  <a:cxn ang="0">
                    <a:pos x="61" y="51"/>
                  </a:cxn>
                  <a:cxn ang="0">
                    <a:pos x="52" y="39"/>
                  </a:cxn>
                  <a:cxn ang="0">
                    <a:pos x="43" y="24"/>
                  </a:cxn>
                  <a:cxn ang="0">
                    <a:pos x="34" y="7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0" y="4"/>
                  </a:cxn>
                  <a:cxn ang="0">
                    <a:pos x="0" y="30"/>
                  </a:cxn>
                </a:cxnLst>
                <a:rect l="0" t="0" r="r" b="b"/>
                <a:pathLst>
                  <a:path w="160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50" y="49"/>
                    </a:lnTo>
                    <a:lnTo>
                      <a:pt x="55" y="54"/>
                    </a:lnTo>
                    <a:lnTo>
                      <a:pt x="58" y="60"/>
                    </a:lnTo>
                    <a:lnTo>
                      <a:pt x="65" y="66"/>
                    </a:lnTo>
                    <a:lnTo>
                      <a:pt x="70" y="69"/>
                    </a:lnTo>
                    <a:lnTo>
                      <a:pt x="80" y="72"/>
                    </a:lnTo>
                    <a:lnTo>
                      <a:pt x="86" y="72"/>
                    </a:lnTo>
                    <a:lnTo>
                      <a:pt x="91" y="72"/>
                    </a:lnTo>
                    <a:lnTo>
                      <a:pt x="98" y="72"/>
                    </a:lnTo>
                    <a:lnTo>
                      <a:pt x="104" y="66"/>
                    </a:lnTo>
                    <a:lnTo>
                      <a:pt x="107" y="64"/>
                    </a:lnTo>
                    <a:lnTo>
                      <a:pt x="113" y="60"/>
                    </a:lnTo>
                    <a:lnTo>
                      <a:pt x="119" y="57"/>
                    </a:lnTo>
                    <a:lnTo>
                      <a:pt x="126" y="54"/>
                    </a:lnTo>
                    <a:lnTo>
                      <a:pt x="131" y="54"/>
                    </a:lnTo>
                    <a:lnTo>
                      <a:pt x="137" y="54"/>
                    </a:lnTo>
                    <a:lnTo>
                      <a:pt x="144" y="54"/>
                    </a:lnTo>
                    <a:lnTo>
                      <a:pt x="149" y="54"/>
                    </a:lnTo>
                    <a:lnTo>
                      <a:pt x="152" y="57"/>
                    </a:lnTo>
                    <a:lnTo>
                      <a:pt x="159" y="60"/>
                    </a:lnTo>
                    <a:lnTo>
                      <a:pt x="156" y="54"/>
                    </a:lnTo>
                    <a:lnTo>
                      <a:pt x="152" y="51"/>
                    </a:lnTo>
                    <a:lnTo>
                      <a:pt x="147" y="49"/>
                    </a:lnTo>
                    <a:lnTo>
                      <a:pt x="144" y="45"/>
                    </a:lnTo>
                    <a:lnTo>
                      <a:pt x="137" y="45"/>
                    </a:lnTo>
                    <a:lnTo>
                      <a:pt x="134" y="45"/>
                    </a:lnTo>
                    <a:lnTo>
                      <a:pt x="129" y="49"/>
                    </a:lnTo>
                    <a:lnTo>
                      <a:pt x="126" y="49"/>
                    </a:lnTo>
                    <a:lnTo>
                      <a:pt x="116" y="54"/>
                    </a:lnTo>
                    <a:lnTo>
                      <a:pt x="107" y="57"/>
                    </a:lnTo>
                    <a:lnTo>
                      <a:pt x="104" y="60"/>
                    </a:lnTo>
                    <a:lnTo>
                      <a:pt x="98" y="60"/>
                    </a:lnTo>
                    <a:lnTo>
                      <a:pt x="89" y="60"/>
                    </a:lnTo>
                    <a:lnTo>
                      <a:pt x="83" y="60"/>
                    </a:lnTo>
                    <a:lnTo>
                      <a:pt x="80" y="60"/>
                    </a:lnTo>
                    <a:lnTo>
                      <a:pt x="73" y="60"/>
                    </a:lnTo>
                    <a:lnTo>
                      <a:pt x="70" y="57"/>
                    </a:lnTo>
                    <a:lnTo>
                      <a:pt x="65" y="54"/>
                    </a:lnTo>
                    <a:lnTo>
                      <a:pt x="61" y="51"/>
                    </a:lnTo>
                    <a:lnTo>
                      <a:pt x="58" y="49"/>
                    </a:lnTo>
                    <a:lnTo>
                      <a:pt x="52" y="39"/>
                    </a:lnTo>
                    <a:lnTo>
                      <a:pt x="46" y="34"/>
                    </a:lnTo>
                    <a:lnTo>
                      <a:pt x="43" y="24"/>
                    </a:lnTo>
                    <a:lnTo>
                      <a:pt x="37" y="12"/>
                    </a:lnTo>
                    <a:lnTo>
                      <a:pt x="34" y="7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ltGray">
              <a:xfrm>
                <a:off x="4006" y="3905"/>
                <a:ext cx="158" cy="75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6" y="30"/>
                  </a:cxn>
                  <a:cxn ang="0">
                    <a:pos x="43" y="35"/>
                  </a:cxn>
                  <a:cxn ang="0">
                    <a:pos x="48" y="47"/>
                  </a:cxn>
                  <a:cxn ang="0">
                    <a:pos x="58" y="62"/>
                  </a:cxn>
                  <a:cxn ang="0">
                    <a:pos x="69" y="71"/>
                  </a:cxn>
                  <a:cxn ang="0">
                    <a:pos x="84" y="74"/>
                  </a:cxn>
                  <a:cxn ang="0">
                    <a:pos x="96" y="71"/>
                  </a:cxn>
                  <a:cxn ang="0">
                    <a:pos x="106" y="62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1" y="56"/>
                  </a:cxn>
                  <a:cxn ang="0">
                    <a:pos x="154" y="54"/>
                  </a:cxn>
                  <a:cxn ang="0">
                    <a:pos x="145" y="47"/>
                  </a:cxn>
                  <a:cxn ang="0">
                    <a:pos x="136" y="47"/>
                  </a:cxn>
                  <a:cxn ang="0">
                    <a:pos x="127" y="47"/>
                  </a:cxn>
                  <a:cxn ang="0">
                    <a:pos x="114" y="54"/>
                  </a:cxn>
                  <a:cxn ang="0">
                    <a:pos x="103" y="59"/>
                  </a:cxn>
                  <a:cxn ang="0">
                    <a:pos x="91" y="62"/>
                  </a:cxn>
                  <a:cxn ang="0">
                    <a:pos x="79" y="62"/>
                  </a:cxn>
                  <a:cxn ang="0">
                    <a:pos x="69" y="56"/>
                  </a:cxn>
                  <a:cxn ang="0">
                    <a:pos x="61" y="54"/>
                  </a:cxn>
                  <a:cxn ang="0">
                    <a:pos x="51" y="42"/>
                  </a:cxn>
                  <a:cxn ang="0">
                    <a:pos x="43" y="24"/>
                  </a:cxn>
                  <a:cxn ang="0">
                    <a:pos x="36" y="9"/>
                  </a:cxn>
                  <a:cxn ang="0">
                    <a:pos x="27" y="3"/>
                  </a:cxn>
                  <a:cxn ang="0">
                    <a:pos x="18" y="0"/>
                  </a:cxn>
                  <a:cxn ang="0">
                    <a:pos x="9" y="3"/>
                  </a:cxn>
                  <a:cxn ang="0">
                    <a:pos x="0" y="32"/>
                  </a:cxn>
                </a:cxnLst>
                <a:rect l="0" t="0" r="r" b="b"/>
                <a:pathLst>
                  <a:path w="158" h="75">
                    <a:moveTo>
                      <a:pt x="0" y="32"/>
                    </a:moveTo>
                    <a:lnTo>
                      <a:pt x="6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6" y="30"/>
                    </a:lnTo>
                    <a:lnTo>
                      <a:pt x="39" y="32"/>
                    </a:lnTo>
                    <a:lnTo>
                      <a:pt x="43" y="35"/>
                    </a:lnTo>
                    <a:lnTo>
                      <a:pt x="48" y="44"/>
                    </a:lnTo>
                    <a:lnTo>
                      <a:pt x="48" y="47"/>
                    </a:lnTo>
                    <a:lnTo>
                      <a:pt x="54" y="54"/>
                    </a:lnTo>
                    <a:lnTo>
                      <a:pt x="58" y="62"/>
                    </a:lnTo>
                    <a:lnTo>
                      <a:pt x="63" y="65"/>
                    </a:lnTo>
                    <a:lnTo>
                      <a:pt x="69" y="71"/>
                    </a:lnTo>
                    <a:lnTo>
                      <a:pt x="76" y="74"/>
                    </a:lnTo>
                    <a:lnTo>
                      <a:pt x="84" y="74"/>
                    </a:lnTo>
                    <a:lnTo>
                      <a:pt x="91" y="74"/>
                    </a:lnTo>
                    <a:lnTo>
                      <a:pt x="96" y="71"/>
                    </a:lnTo>
                    <a:lnTo>
                      <a:pt x="103" y="68"/>
                    </a:lnTo>
                    <a:lnTo>
                      <a:pt x="106" y="62"/>
                    </a:lnTo>
                    <a:lnTo>
                      <a:pt x="112" y="62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6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1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1" y="50"/>
                    </a:lnTo>
                    <a:lnTo>
                      <a:pt x="145" y="47"/>
                    </a:lnTo>
                    <a:lnTo>
                      <a:pt x="142" y="47"/>
                    </a:lnTo>
                    <a:lnTo>
                      <a:pt x="136" y="47"/>
                    </a:lnTo>
                    <a:lnTo>
                      <a:pt x="133" y="47"/>
                    </a:lnTo>
                    <a:lnTo>
                      <a:pt x="127" y="47"/>
                    </a:lnTo>
                    <a:lnTo>
                      <a:pt x="124" y="47"/>
                    </a:lnTo>
                    <a:lnTo>
                      <a:pt x="114" y="54"/>
                    </a:lnTo>
                    <a:lnTo>
                      <a:pt x="106" y="59"/>
                    </a:lnTo>
                    <a:lnTo>
                      <a:pt x="103" y="59"/>
                    </a:lnTo>
                    <a:lnTo>
                      <a:pt x="96" y="59"/>
                    </a:lnTo>
                    <a:lnTo>
                      <a:pt x="91" y="62"/>
                    </a:lnTo>
                    <a:lnTo>
                      <a:pt x="81" y="62"/>
                    </a:lnTo>
                    <a:lnTo>
                      <a:pt x="79" y="62"/>
                    </a:lnTo>
                    <a:lnTo>
                      <a:pt x="73" y="59"/>
                    </a:lnTo>
                    <a:lnTo>
                      <a:pt x="69" y="56"/>
                    </a:lnTo>
                    <a:lnTo>
                      <a:pt x="63" y="56"/>
                    </a:lnTo>
                    <a:lnTo>
                      <a:pt x="61" y="54"/>
                    </a:lnTo>
                    <a:lnTo>
                      <a:pt x="58" y="47"/>
                    </a:lnTo>
                    <a:lnTo>
                      <a:pt x="51" y="42"/>
                    </a:lnTo>
                    <a:lnTo>
                      <a:pt x="45" y="32"/>
                    </a:lnTo>
                    <a:lnTo>
                      <a:pt x="43" y="24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6" y="9"/>
                    </a:lnTo>
                    <a:lnTo>
                      <a:pt x="0" y="3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ltGray">
              <a:xfrm>
                <a:off x="954" y="220"/>
                <a:ext cx="158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8" y="48"/>
                  </a:cxn>
                  <a:cxn ang="0">
                    <a:pos x="60" y="63"/>
                  </a:cxn>
                  <a:cxn ang="0">
                    <a:pos x="72" y="69"/>
                  </a:cxn>
                  <a:cxn ang="0">
                    <a:pos x="85" y="72"/>
                  </a:cxn>
                  <a:cxn ang="0">
                    <a:pos x="97" y="72"/>
                  </a:cxn>
                  <a:cxn ang="0">
                    <a:pos x="105" y="63"/>
                  </a:cxn>
                  <a:cxn ang="0">
                    <a:pos x="118" y="57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7"/>
                  </a:cxn>
                  <a:cxn ang="0">
                    <a:pos x="153" y="54"/>
                  </a:cxn>
                  <a:cxn ang="0">
                    <a:pos x="148" y="48"/>
                  </a:cxn>
                  <a:cxn ang="0">
                    <a:pos x="138" y="45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60"/>
                  </a:cxn>
                  <a:cxn ang="0">
                    <a:pos x="90" y="60"/>
                  </a:cxn>
                  <a:cxn ang="0">
                    <a:pos x="78" y="60"/>
                  </a:cxn>
                  <a:cxn ang="0">
                    <a:pos x="70" y="57"/>
                  </a:cxn>
                  <a:cxn ang="0">
                    <a:pos x="60" y="51"/>
                  </a:cxn>
                  <a:cxn ang="0">
                    <a:pos x="52" y="39"/>
                  </a:cxn>
                  <a:cxn ang="0">
                    <a:pos x="42" y="24"/>
                  </a:cxn>
                  <a:cxn ang="0">
                    <a:pos x="37" y="7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12" y="3"/>
                  </a:cxn>
                  <a:cxn ang="0">
                    <a:pos x="0" y="30"/>
                  </a:cxn>
                </a:cxnLst>
                <a:rect l="0" t="0" r="r" b="b"/>
                <a:pathLst>
                  <a:path w="158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55" y="54"/>
                    </a:lnTo>
                    <a:lnTo>
                      <a:pt x="60" y="63"/>
                    </a:lnTo>
                    <a:lnTo>
                      <a:pt x="67" y="66"/>
                    </a:lnTo>
                    <a:lnTo>
                      <a:pt x="72" y="69"/>
                    </a:lnTo>
                    <a:lnTo>
                      <a:pt x="78" y="72"/>
                    </a:lnTo>
                    <a:lnTo>
                      <a:pt x="85" y="72"/>
                    </a:lnTo>
                    <a:lnTo>
                      <a:pt x="90" y="72"/>
                    </a:lnTo>
                    <a:lnTo>
                      <a:pt x="97" y="72"/>
                    </a:lnTo>
                    <a:lnTo>
                      <a:pt x="102" y="66"/>
                    </a:lnTo>
                    <a:lnTo>
                      <a:pt x="105" y="63"/>
                    </a:lnTo>
                    <a:lnTo>
                      <a:pt x="112" y="60"/>
                    </a:lnTo>
                    <a:lnTo>
                      <a:pt x="118" y="57"/>
                    </a:lnTo>
                    <a:lnTo>
                      <a:pt x="123" y="54"/>
                    </a:lnTo>
                    <a:lnTo>
                      <a:pt x="130" y="54"/>
                    </a:lnTo>
                    <a:lnTo>
                      <a:pt x="135" y="54"/>
                    </a:lnTo>
                    <a:lnTo>
                      <a:pt x="142" y="54"/>
                    </a:lnTo>
                    <a:lnTo>
                      <a:pt x="148" y="54"/>
                    </a:lnTo>
                    <a:lnTo>
                      <a:pt x="150" y="57"/>
                    </a:lnTo>
                    <a:lnTo>
                      <a:pt x="157" y="60"/>
                    </a:lnTo>
                    <a:lnTo>
                      <a:pt x="153" y="54"/>
                    </a:lnTo>
                    <a:lnTo>
                      <a:pt x="150" y="51"/>
                    </a:lnTo>
                    <a:lnTo>
                      <a:pt x="148" y="48"/>
                    </a:lnTo>
                    <a:lnTo>
                      <a:pt x="142" y="48"/>
                    </a:lnTo>
                    <a:lnTo>
                      <a:pt x="138" y="45"/>
                    </a:lnTo>
                    <a:lnTo>
                      <a:pt x="133" y="45"/>
                    </a:lnTo>
                    <a:lnTo>
                      <a:pt x="127" y="48"/>
                    </a:lnTo>
                    <a:lnTo>
                      <a:pt x="123" y="48"/>
                    </a:lnTo>
                    <a:lnTo>
                      <a:pt x="115" y="54"/>
                    </a:lnTo>
                    <a:lnTo>
                      <a:pt x="105" y="57"/>
                    </a:lnTo>
                    <a:lnTo>
                      <a:pt x="102" y="60"/>
                    </a:lnTo>
                    <a:lnTo>
                      <a:pt x="100" y="60"/>
                    </a:lnTo>
                    <a:lnTo>
                      <a:pt x="90" y="60"/>
                    </a:lnTo>
                    <a:lnTo>
                      <a:pt x="85" y="60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57"/>
                    </a:lnTo>
                    <a:lnTo>
                      <a:pt x="63" y="54"/>
                    </a:lnTo>
                    <a:lnTo>
                      <a:pt x="60" y="51"/>
                    </a:lnTo>
                    <a:lnTo>
                      <a:pt x="57" y="48"/>
                    </a:lnTo>
                    <a:lnTo>
                      <a:pt x="52" y="39"/>
                    </a:lnTo>
                    <a:lnTo>
                      <a:pt x="48" y="33"/>
                    </a:lnTo>
                    <a:lnTo>
                      <a:pt x="42" y="24"/>
                    </a:lnTo>
                    <a:lnTo>
                      <a:pt x="39" y="12"/>
                    </a:lnTo>
                    <a:lnTo>
                      <a:pt x="37" y="7"/>
                    </a:lnTo>
                    <a:lnTo>
                      <a:pt x="30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97" y="136"/>
                <a:ext cx="156" cy="7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4" y="46"/>
                  </a:cxn>
                  <a:cxn ang="0">
                    <a:pos x="9" y="48"/>
                  </a:cxn>
                  <a:cxn ang="0">
                    <a:pos x="15" y="48"/>
                  </a:cxn>
                  <a:cxn ang="0">
                    <a:pos x="22" y="48"/>
                  </a:cxn>
                  <a:cxn ang="0">
                    <a:pos x="27" y="48"/>
                  </a:cxn>
                  <a:cxn ang="0">
                    <a:pos x="30" y="46"/>
                  </a:cxn>
                  <a:cxn ang="0">
                    <a:pos x="37" y="43"/>
                  </a:cxn>
                  <a:cxn ang="0">
                    <a:pos x="43" y="37"/>
                  </a:cxn>
                  <a:cxn ang="0">
                    <a:pos x="45" y="30"/>
                  </a:cxn>
                  <a:cxn ang="0">
                    <a:pos x="49" y="25"/>
                  </a:cxn>
                  <a:cxn ang="0">
                    <a:pos x="52" y="18"/>
                  </a:cxn>
                  <a:cxn ang="0">
                    <a:pos x="58" y="12"/>
                  </a:cxn>
                  <a:cxn ang="0">
                    <a:pos x="64" y="7"/>
                  </a:cxn>
                  <a:cxn ang="0">
                    <a:pos x="70" y="3"/>
                  </a:cxn>
                  <a:cxn ang="0">
                    <a:pos x="76" y="0"/>
                  </a:cxn>
                  <a:cxn ang="0">
                    <a:pos x="85" y="0"/>
                  </a:cxn>
                  <a:cxn ang="0">
                    <a:pos x="91" y="0"/>
                  </a:cxn>
                  <a:cxn ang="0">
                    <a:pos x="95" y="0"/>
                  </a:cxn>
                  <a:cxn ang="0">
                    <a:pos x="100" y="7"/>
                  </a:cxn>
                  <a:cxn ang="0">
                    <a:pos x="106" y="9"/>
                  </a:cxn>
                  <a:cxn ang="0">
                    <a:pos x="110" y="12"/>
                  </a:cxn>
                  <a:cxn ang="0">
                    <a:pos x="118" y="15"/>
                  </a:cxn>
                  <a:cxn ang="0">
                    <a:pos x="125" y="18"/>
                  </a:cxn>
                  <a:cxn ang="0">
                    <a:pos x="130" y="18"/>
                  </a:cxn>
                  <a:cxn ang="0">
                    <a:pos x="136" y="18"/>
                  </a:cxn>
                  <a:cxn ang="0">
                    <a:pos x="140" y="18"/>
                  </a:cxn>
                  <a:cxn ang="0">
                    <a:pos x="146" y="18"/>
                  </a:cxn>
                  <a:cxn ang="0">
                    <a:pos x="151" y="15"/>
                  </a:cxn>
                  <a:cxn ang="0">
                    <a:pos x="155" y="12"/>
                  </a:cxn>
                  <a:cxn ang="0">
                    <a:pos x="155" y="18"/>
                  </a:cxn>
                  <a:cxn ang="0">
                    <a:pos x="151" y="22"/>
                  </a:cxn>
                  <a:cxn ang="0">
                    <a:pos x="146" y="25"/>
                  </a:cxn>
                  <a:cxn ang="0">
                    <a:pos x="143" y="27"/>
                  </a:cxn>
                  <a:cxn ang="0">
                    <a:pos x="136" y="27"/>
                  </a:cxn>
                  <a:cxn ang="0">
                    <a:pos x="133" y="27"/>
                  </a:cxn>
                  <a:cxn ang="0">
                    <a:pos x="128" y="27"/>
                  </a:cxn>
                  <a:cxn ang="0">
                    <a:pos x="121" y="25"/>
                  </a:cxn>
                  <a:cxn ang="0">
                    <a:pos x="115" y="18"/>
                  </a:cxn>
                  <a:cxn ang="0">
                    <a:pos x="106" y="15"/>
                  </a:cxn>
                  <a:cxn ang="0">
                    <a:pos x="103" y="12"/>
                  </a:cxn>
                  <a:cxn ang="0">
                    <a:pos x="97" y="12"/>
                  </a:cxn>
                  <a:cxn ang="0">
                    <a:pos x="88" y="12"/>
                  </a:cxn>
                  <a:cxn ang="0">
                    <a:pos x="82" y="12"/>
                  </a:cxn>
                  <a:cxn ang="0">
                    <a:pos x="79" y="12"/>
                  </a:cxn>
                  <a:cxn ang="0">
                    <a:pos x="73" y="12"/>
                  </a:cxn>
                  <a:cxn ang="0">
                    <a:pos x="67" y="15"/>
                  </a:cxn>
                  <a:cxn ang="0">
                    <a:pos x="64" y="18"/>
                  </a:cxn>
                  <a:cxn ang="0">
                    <a:pos x="58" y="22"/>
                  </a:cxn>
                  <a:cxn ang="0">
                    <a:pos x="55" y="25"/>
                  </a:cxn>
                  <a:cxn ang="0">
                    <a:pos x="52" y="33"/>
                  </a:cxn>
                  <a:cxn ang="0">
                    <a:pos x="45" y="43"/>
                  </a:cxn>
                  <a:cxn ang="0">
                    <a:pos x="43" y="48"/>
                  </a:cxn>
                  <a:cxn ang="0">
                    <a:pos x="37" y="61"/>
                  </a:cxn>
                  <a:cxn ang="0">
                    <a:pos x="34" y="67"/>
                  </a:cxn>
                  <a:cxn ang="0">
                    <a:pos x="30" y="70"/>
                  </a:cxn>
                  <a:cxn ang="0">
                    <a:pos x="27" y="73"/>
                  </a:cxn>
                  <a:cxn ang="0">
                    <a:pos x="22" y="73"/>
                  </a:cxn>
                  <a:cxn ang="0">
                    <a:pos x="19" y="73"/>
                  </a:cxn>
                  <a:cxn ang="0">
                    <a:pos x="15" y="73"/>
                  </a:cxn>
                  <a:cxn ang="0">
                    <a:pos x="9" y="70"/>
                  </a:cxn>
                  <a:cxn ang="0">
                    <a:pos x="7" y="67"/>
                  </a:cxn>
                  <a:cxn ang="0">
                    <a:pos x="0" y="43"/>
                  </a:cxn>
                </a:cxnLst>
                <a:rect l="0" t="0" r="r" b="b"/>
                <a:pathLst>
                  <a:path w="156" h="74">
                    <a:moveTo>
                      <a:pt x="0" y="43"/>
                    </a:moveTo>
                    <a:lnTo>
                      <a:pt x="4" y="46"/>
                    </a:lnTo>
                    <a:lnTo>
                      <a:pt x="9" y="48"/>
                    </a:lnTo>
                    <a:lnTo>
                      <a:pt x="15" y="48"/>
                    </a:lnTo>
                    <a:lnTo>
                      <a:pt x="22" y="48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7" y="43"/>
                    </a:lnTo>
                    <a:lnTo>
                      <a:pt x="43" y="37"/>
                    </a:lnTo>
                    <a:lnTo>
                      <a:pt x="45" y="30"/>
                    </a:lnTo>
                    <a:lnTo>
                      <a:pt x="49" y="25"/>
                    </a:lnTo>
                    <a:lnTo>
                      <a:pt x="52" y="18"/>
                    </a:lnTo>
                    <a:lnTo>
                      <a:pt x="58" y="12"/>
                    </a:lnTo>
                    <a:lnTo>
                      <a:pt x="64" y="7"/>
                    </a:lnTo>
                    <a:lnTo>
                      <a:pt x="70" y="3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0" y="7"/>
                    </a:lnTo>
                    <a:lnTo>
                      <a:pt x="106" y="9"/>
                    </a:lnTo>
                    <a:lnTo>
                      <a:pt x="110" y="12"/>
                    </a:lnTo>
                    <a:lnTo>
                      <a:pt x="118" y="15"/>
                    </a:lnTo>
                    <a:lnTo>
                      <a:pt x="125" y="18"/>
                    </a:lnTo>
                    <a:lnTo>
                      <a:pt x="130" y="18"/>
                    </a:lnTo>
                    <a:lnTo>
                      <a:pt x="136" y="18"/>
                    </a:lnTo>
                    <a:lnTo>
                      <a:pt x="140" y="18"/>
                    </a:lnTo>
                    <a:lnTo>
                      <a:pt x="146" y="18"/>
                    </a:lnTo>
                    <a:lnTo>
                      <a:pt x="151" y="15"/>
                    </a:lnTo>
                    <a:lnTo>
                      <a:pt x="155" y="12"/>
                    </a:lnTo>
                    <a:lnTo>
                      <a:pt x="155" y="18"/>
                    </a:lnTo>
                    <a:lnTo>
                      <a:pt x="151" y="22"/>
                    </a:lnTo>
                    <a:lnTo>
                      <a:pt x="146" y="25"/>
                    </a:lnTo>
                    <a:lnTo>
                      <a:pt x="143" y="27"/>
                    </a:lnTo>
                    <a:lnTo>
                      <a:pt x="136" y="27"/>
                    </a:lnTo>
                    <a:lnTo>
                      <a:pt x="133" y="27"/>
                    </a:lnTo>
                    <a:lnTo>
                      <a:pt x="128" y="27"/>
                    </a:lnTo>
                    <a:lnTo>
                      <a:pt x="121" y="25"/>
                    </a:lnTo>
                    <a:lnTo>
                      <a:pt x="115" y="18"/>
                    </a:lnTo>
                    <a:lnTo>
                      <a:pt x="106" y="15"/>
                    </a:lnTo>
                    <a:lnTo>
                      <a:pt x="103" y="12"/>
                    </a:lnTo>
                    <a:lnTo>
                      <a:pt x="97" y="12"/>
                    </a:lnTo>
                    <a:lnTo>
                      <a:pt x="88" y="12"/>
                    </a:lnTo>
                    <a:lnTo>
                      <a:pt x="82" y="12"/>
                    </a:lnTo>
                    <a:lnTo>
                      <a:pt x="79" y="12"/>
                    </a:lnTo>
                    <a:lnTo>
                      <a:pt x="73" y="12"/>
                    </a:lnTo>
                    <a:lnTo>
                      <a:pt x="67" y="15"/>
                    </a:lnTo>
                    <a:lnTo>
                      <a:pt x="64" y="18"/>
                    </a:lnTo>
                    <a:lnTo>
                      <a:pt x="58" y="22"/>
                    </a:lnTo>
                    <a:lnTo>
                      <a:pt x="55" y="25"/>
                    </a:lnTo>
                    <a:lnTo>
                      <a:pt x="52" y="33"/>
                    </a:lnTo>
                    <a:lnTo>
                      <a:pt x="45" y="43"/>
                    </a:lnTo>
                    <a:lnTo>
                      <a:pt x="43" y="48"/>
                    </a:lnTo>
                    <a:lnTo>
                      <a:pt x="37" y="61"/>
                    </a:lnTo>
                    <a:lnTo>
                      <a:pt x="34" y="67"/>
                    </a:lnTo>
                    <a:lnTo>
                      <a:pt x="30" y="70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5" y="73"/>
                    </a:lnTo>
                    <a:lnTo>
                      <a:pt x="9" y="70"/>
                    </a:lnTo>
                    <a:lnTo>
                      <a:pt x="7" y="67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157" y="510"/>
                <a:ext cx="153" cy="75"/>
              </a:xfrm>
              <a:custGeom>
                <a:avLst/>
                <a:gdLst/>
                <a:ahLst/>
                <a:cxnLst>
                  <a:cxn ang="0">
                    <a:pos x="3" y="46"/>
                  </a:cxn>
                  <a:cxn ang="0">
                    <a:pos x="15" y="49"/>
                  </a:cxn>
                  <a:cxn ang="0">
                    <a:pos x="23" y="49"/>
                  </a:cxn>
                  <a:cxn ang="0">
                    <a:pos x="33" y="46"/>
                  </a:cxn>
                  <a:cxn ang="0">
                    <a:pos x="42" y="37"/>
                  </a:cxn>
                  <a:cxn ang="0">
                    <a:pos x="48" y="28"/>
                  </a:cxn>
                  <a:cxn ang="0">
                    <a:pos x="57" y="12"/>
                  </a:cxn>
                  <a:cxn ang="0">
                    <a:pos x="68" y="3"/>
                  </a:cxn>
                  <a:cxn ang="0">
                    <a:pos x="83" y="0"/>
                  </a:cxn>
                  <a:cxn ang="0">
                    <a:pos x="92" y="3"/>
                  </a:cxn>
                  <a:cxn ang="0">
                    <a:pos x="104" y="10"/>
                  </a:cxn>
                  <a:cxn ang="0">
                    <a:pos x="113" y="15"/>
                  </a:cxn>
                  <a:cxn ang="0">
                    <a:pos x="125" y="22"/>
                  </a:cxn>
                  <a:cxn ang="0">
                    <a:pos x="137" y="22"/>
                  </a:cxn>
                  <a:cxn ang="0">
                    <a:pos x="149" y="15"/>
                  </a:cxn>
                  <a:cxn ang="0">
                    <a:pos x="152" y="22"/>
                  </a:cxn>
                  <a:cxn ang="0">
                    <a:pos x="143" y="25"/>
                  </a:cxn>
                  <a:cxn ang="0">
                    <a:pos x="134" y="28"/>
                  </a:cxn>
                  <a:cxn ang="0">
                    <a:pos x="122" y="28"/>
                  </a:cxn>
                  <a:cxn ang="0">
                    <a:pos x="113" y="22"/>
                  </a:cxn>
                  <a:cxn ang="0">
                    <a:pos x="102" y="15"/>
                  </a:cxn>
                  <a:cxn ang="0">
                    <a:pos x="87" y="12"/>
                  </a:cxn>
                  <a:cxn ang="0">
                    <a:pos x="75" y="12"/>
                  </a:cxn>
                  <a:cxn ang="0">
                    <a:pos x="65" y="15"/>
                  </a:cxn>
                  <a:cxn ang="0">
                    <a:pos x="57" y="22"/>
                  </a:cxn>
                  <a:cxn ang="0">
                    <a:pos x="50" y="34"/>
                  </a:cxn>
                  <a:cxn ang="0">
                    <a:pos x="42" y="53"/>
                  </a:cxn>
                  <a:cxn ang="0">
                    <a:pos x="33" y="68"/>
                  </a:cxn>
                  <a:cxn ang="0">
                    <a:pos x="23" y="74"/>
                  </a:cxn>
                  <a:cxn ang="0">
                    <a:pos x="18" y="74"/>
                  </a:cxn>
                  <a:cxn ang="0">
                    <a:pos x="8" y="71"/>
                  </a:cxn>
                  <a:cxn ang="0">
                    <a:pos x="0" y="43"/>
                  </a:cxn>
                </a:cxnLst>
                <a:rect l="0" t="0" r="r" b="b"/>
                <a:pathLst>
                  <a:path w="153" h="75">
                    <a:moveTo>
                      <a:pt x="0" y="43"/>
                    </a:moveTo>
                    <a:lnTo>
                      <a:pt x="3" y="46"/>
                    </a:lnTo>
                    <a:lnTo>
                      <a:pt x="8" y="49"/>
                    </a:lnTo>
                    <a:lnTo>
                      <a:pt x="15" y="49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30" y="49"/>
                    </a:lnTo>
                    <a:lnTo>
                      <a:pt x="33" y="46"/>
                    </a:lnTo>
                    <a:lnTo>
                      <a:pt x="35" y="43"/>
                    </a:lnTo>
                    <a:lnTo>
                      <a:pt x="42" y="37"/>
                    </a:lnTo>
                    <a:lnTo>
                      <a:pt x="45" y="31"/>
                    </a:lnTo>
                    <a:lnTo>
                      <a:pt x="48" y="28"/>
                    </a:lnTo>
                    <a:lnTo>
                      <a:pt x="50" y="18"/>
                    </a:lnTo>
                    <a:lnTo>
                      <a:pt x="57" y="12"/>
                    </a:lnTo>
                    <a:lnTo>
                      <a:pt x="62" y="10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3"/>
                    </a:lnTo>
                    <a:lnTo>
                      <a:pt x="98" y="7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13" y="15"/>
                    </a:lnTo>
                    <a:lnTo>
                      <a:pt x="119" y="18"/>
                    </a:lnTo>
                    <a:lnTo>
                      <a:pt x="125" y="22"/>
                    </a:lnTo>
                    <a:lnTo>
                      <a:pt x="131" y="22"/>
                    </a:lnTo>
                    <a:lnTo>
                      <a:pt x="137" y="22"/>
                    </a:lnTo>
                    <a:lnTo>
                      <a:pt x="143" y="18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2" y="22"/>
                    </a:lnTo>
                    <a:lnTo>
                      <a:pt x="149" y="25"/>
                    </a:lnTo>
                    <a:lnTo>
                      <a:pt x="143" y="25"/>
                    </a:lnTo>
                    <a:lnTo>
                      <a:pt x="137" y="28"/>
                    </a:lnTo>
                    <a:lnTo>
                      <a:pt x="134" y="28"/>
                    </a:lnTo>
                    <a:lnTo>
                      <a:pt x="131" y="28"/>
                    </a:lnTo>
                    <a:lnTo>
                      <a:pt x="122" y="28"/>
                    </a:lnTo>
                    <a:lnTo>
                      <a:pt x="119" y="25"/>
                    </a:lnTo>
                    <a:lnTo>
                      <a:pt x="113" y="22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95" y="15"/>
                    </a:lnTo>
                    <a:lnTo>
                      <a:pt x="87" y="12"/>
                    </a:lnTo>
                    <a:lnTo>
                      <a:pt x="80" y="12"/>
                    </a:lnTo>
                    <a:lnTo>
                      <a:pt x="75" y="12"/>
                    </a:lnTo>
                    <a:lnTo>
                      <a:pt x="72" y="15"/>
                    </a:lnTo>
                    <a:lnTo>
                      <a:pt x="65" y="15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50" y="34"/>
                    </a:lnTo>
                    <a:lnTo>
                      <a:pt x="45" y="43"/>
                    </a:lnTo>
                    <a:lnTo>
                      <a:pt x="42" y="53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0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8" y="71"/>
                    </a:lnTo>
                    <a:lnTo>
                      <a:pt x="3" y="68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ltGray">
              <a:xfrm>
                <a:off x="5581" y="1847"/>
                <a:ext cx="154" cy="72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15" y="48"/>
                  </a:cxn>
                  <a:cxn ang="0">
                    <a:pos x="26" y="48"/>
                  </a:cxn>
                  <a:cxn ang="0">
                    <a:pos x="33" y="41"/>
                  </a:cxn>
                  <a:cxn ang="0">
                    <a:pos x="41" y="36"/>
                  </a:cxn>
                  <a:cxn ang="0">
                    <a:pos x="48" y="24"/>
                  </a:cxn>
                  <a:cxn ang="0">
                    <a:pos x="56" y="12"/>
                  </a:cxn>
                  <a:cxn ang="0">
                    <a:pos x="69" y="4"/>
                  </a:cxn>
                  <a:cxn ang="0">
                    <a:pos x="84" y="0"/>
                  </a:cxn>
                  <a:cxn ang="0">
                    <a:pos x="93" y="4"/>
                  </a:cxn>
                  <a:cxn ang="0">
                    <a:pos x="105" y="9"/>
                  </a:cxn>
                  <a:cxn ang="0">
                    <a:pos x="116" y="15"/>
                  </a:cxn>
                  <a:cxn ang="0">
                    <a:pos x="126" y="18"/>
                  </a:cxn>
                  <a:cxn ang="0">
                    <a:pos x="138" y="18"/>
                  </a:cxn>
                  <a:cxn ang="0">
                    <a:pos x="150" y="15"/>
                  </a:cxn>
                  <a:cxn ang="0">
                    <a:pos x="153" y="18"/>
                  </a:cxn>
                  <a:cxn ang="0">
                    <a:pos x="144" y="24"/>
                  </a:cxn>
                  <a:cxn ang="0">
                    <a:pos x="135" y="27"/>
                  </a:cxn>
                  <a:cxn ang="0">
                    <a:pos x="126" y="24"/>
                  </a:cxn>
                  <a:cxn ang="0">
                    <a:pos x="114" y="18"/>
                  </a:cxn>
                  <a:cxn ang="0">
                    <a:pos x="101" y="12"/>
                  </a:cxn>
                  <a:cxn ang="0">
                    <a:pos x="86" y="12"/>
                  </a:cxn>
                  <a:cxn ang="0">
                    <a:pos x="78" y="12"/>
                  </a:cxn>
                  <a:cxn ang="0">
                    <a:pos x="66" y="15"/>
                  </a:cxn>
                  <a:cxn ang="0">
                    <a:pos x="56" y="21"/>
                  </a:cxn>
                  <a:cxn ang="0">
                    <a:pos x="51" y="33"/>
                  </a:cxn>
                  <a:cxn ang="0">
                    <a:pos x="41" y="51"/>
                  </a:cxn>
                  <a:cxn ang="0">
                    <a:pos x="33" y="65"/>
                  </a:cxn>
                  <a:cxn ang="0">
                    <a:pos x="26" y="71"/>
                  </a:cxn>
                  <a:cxn ang="0">
                    <a:pos x="18" y="71"/>
                  </a:cxn>
                  <a:cxn ang="0">
                    <a:pos x="8" y="68"/>
                  </a:cxn>
                  <a:cxn ang="0">
                    <a:pos x="0" y="41"/>
                  </a:cxn>
                </a:cxnLst>
                <a:rect l="0" t="0" r="r" b="b"/>
                <a:pathLst>
                  <a:path w="154" h="72">
                    <a:moveTo>
                      <a:pt x="0" y="41"/>
                    </a:moveTo>
                    <a:lnTo>
                      <a:pt x="3" y="44"/>
                    </a:lnTo>
                    <a:lnTo>
                      <a:pt x="8" y="48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6" y="48"/>
                    </a:lnTo>
                    <a:lnTo>
                      <a:pt x="30" y="44"/>
                    </a:lnTo>
                    <a:lnTo>
                      <a:pt x="33" y="41"/>
                    </a:lnTo>
                    <a:lnTo>
                      <a:pt x="36" y="41"/>
                    </a:lnTo>
                    <a:lnTo>
                      <a:pt x="41" y="36"/>
                    </a:lnTo>
                    <a:lnTo>
                      <a:pt x="45" y="30"/>
                    </a:lnTo>
                    <a:lnTo>
                      <a:pt x="48" y="24"/>
                    </a:lnTo>
                    <a:lnTo>
                      <a:pt x="51" y="18"/>
                    </a:lnTo>
                    <a:lnTo>
                      <a:pt x="56" y="12"/>
                    </a:lnTo>
                    <a:lnTo>
                      <a:pt x="63" y="6"/>
                    </a:lnTo>
                    <a:lnTo>
                      <a:pt x="69" y="4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3" y="4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08" y="12"/>
                    </a:lnTo>
                    <a:lnTo>
                      <a:pt x="116" y="15"/>
                    </a:lnTo>
                    <a:lnTo>
                      <a:pt x="123" y="18"/>
                    </a:lnTo>
                    <a:lnTo>
                      <a:pt x="126" y="18"/>
                    </a:lnTo>
                    <a:lnTo>
                      <a:pt x="131" y="21"/>
                    </a:lnTo>
                    <a:lnTo>
                      <a:pt x="138" y="18"/>
                    </a:lnTo>
                    <a:lnTo>
                      <a:pt x="144" y="18"/>
                    </a:lnTo>
                    <a:lnTo>
                      <a:pt x="150" y="15"/>
                    </a:lnTo>
                    <a:lnTo>
                      <a:pt x="153" y="12"/>
                    </a:lnTo>
                    <a:lnTo>
                      <a:pt x="153" y="18"/>
                    </a:lnTo>
                    <a:lnTo>
                      <a:pt x="150" y="21"/>
                    </a:lnTo>
                    <a:lnTo>
                      <a:pt x="144" y="24"/>
                    </a:lnTo>
                    <a:lnTo>
                      <a:pt x="141" y="27"/>
                    </a:lnTo>
                    <a:lnTo>
                      <a:pt x="135" y="27"/>
                    </a:lnTo>
                    <a:lnTo>
                      <a:pt x="131" y="27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05" y="15"/>
                    </a:lnTo>
                    <a:lnTo>
                      <a:pt x="101" y="12"/>
                    </a:lnTo>
                    <a:lnTo>
                      <a:pt x="96" y="12"/>
                    </a:lnTo>
                    <a:lnTo>
                      <a:pt x="86" y="12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1" y="12"/>
                    </a:lnTo>
                    <a:lnTo>
                      <a:pt x="66" y="15"/>
                    </a:lnTo>
                    <a:lnTo>
                      <a:pt x="63" y="18"/>
                    </a:lnTo>
                    <a:lnTo>
                      <a:pt x="56" y="21"/>
                    </a:lnTo>
                    <a:lnTo>
                      <a:pt x="54" y="24"/>
                    </a:lnTo>
                    <a:lnTo>
                      <a:pt x="51" y="33"/>
                    </a:lnTo>
                    <a:lnTo>
                      <a:pt x="45" y="39"/>
                    </a:lnTo>
                    <a:lnTo>
                      <a:pt x="41" y="51"/>
                    </a:lnTo>
                    <a:lnTo>
                      <a:pt x="36" y="59"/>
                    </a:lnTo>
                    <a:lnTo>
                      <a:pt x="33" y="65"/>
                    </a:lnTo>
                    <a:lnTo>
                      <a:pt x="30" y="68"/>
                    </a:lnTo>
                    <a:lnTo>
                      <a:pt x="26" y="71"/>
                    </a:lnTo>
                    <a:lnTo>
                      <a:pt x="21" y="71"/>
                    </a:lnTo>
                    <a:lnTo>
                      <a:pt x="18" y="71"/>
                    </a:lnTo>
                    <a:lnTo>
                      <a:pt x="15" y="71"/>
                    </a:lnTo>
                    <a:lnTo>
                      <a:pt x="8" y="68"/>
                    </a:lnTo>
                    <a:lnTo>
                      <a:pt x="6" y="65"/>
                    </a:lnTo>
                    <a:lnTo>
                      <a:pt x="0" y="4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ltGray">
              <a:xfrm>
                <a:off x="4436" y="4096"/>
                <a:ext cx="57" cy="6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5"/>
                  </a:cxn>
                  <a:cxn ang="0">
                    <a:pos x="56" y="41"/>
                  </a:cxn>
                  <a:cxn ang="0">
                    <a:pos x="31" y="0"/>
                  </a:cxn>
                </a:cxnLst>
                <a:rect l="0" t="0" r="r" b="b"/>
                <a:pathLst>
                  <a:path w="57" h="66">
                    <a:moveTo>
                      <a:pt x="31" y="0"/>
                    </a:moveTo>
                    <a:lnTo>
                      <a:pt x="0" y="17"/>
                    </a:lnTo>
                    <a:lnTo>
                      <a:pt x="17" y="65"/>
                    </a:lnTo>
                    <a:lnTo>
                      <a:pt x="56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ltGray">
              <a:xfrm>
                <a:off x="107" y="2501"/>
                <a:ext cx="55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4" y="40"/>
                  </a:cxn>
                  <a:cxn ang="0">
                    <a:pos x="30" y="0"/>
                  </a:cxn>
                </a:cxnLst>
                <a:rect l="0" t="0" r="r" b="b"/>
                <a:pathLst>
                  <a:path w="55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4" y="40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5139" y="1106"/>
                <a:ext cx="56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5" y="41"/>
                  </a:cxn>
                  <a:cxn ang="0">
                    <a:pos x="30" y="0"/>
                  </a:cxn>
                </a:cxnLst>
                <a:rect l="0" t="0" r="r" b="b"/>
                <a:pathLst>
                  <a:path w="56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5" y="41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ltGray">
              <a:xfrm>
                <a:off x="4703" y="54"/>
                <a:ext cx="60" cy="8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5" y="80"/>
                  </a:cxn>
                  <a:cxn ang="0">
                    <a:pos x="59" y="0"/>
                  </a:cxn>
                </a:cxnLst>
                <a:rect l="0" t="0" r="r" b="b"/>
                <a:pathLst>
                  <a:path w="60" h="81">
                    <a:moveTo>
                      <a:pt x="59" y="0"/>
                    </a:moveTo>
                    <a:lnTo>
                      <a:pt x="0" y="30"/>
                    </a:lnTo>
                    <a:lnTo>
                      <a:pt x="45" y="80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ltGray">
              <a:xfrm>
                <a:off x="5601" y="3074"/>
                <a:ext cx="60" cy="8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2" y="79"/>
                  </a:cxn>
                  <a:cxn ang="0">
                    <a:pos x="59" y="0"/>
                  </a:cxn>
                </a:cxnLst>
                <a:rect l="0" t="0" r="r" b="b"/>
                <a:pathLst>
                  <a:path w="60" h="80">
                    <a:moveTo>
                      <a:pt x="59" y="0"/>
                    </a:moveTo>
                    <a:lnTo>
                      <a:pt x="0" y="30"/>
                    </a:lnTo>
                    <a:lnTo>
                      <a:pt x="42" y="79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ltGray">
              <a:xfrm>
                <a:off x="2788" y="4005"/>
                <a:ext cx="59" cy="83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1"/>
                  </a:cxn>
                  <a:cxn ang="0">
                    <a:pos x="42" y="82"/>
                  </a:cxn>
                  <a:cxn ang="0">
                    <a:pos x="58" y="0"/>
                  </a:cxn>
                </a:cxnLst>
                <a:rect l="0" t="0" r="r" b="b"/>
                <a:pathLst>
                  <a:path w="59" h="83">
                    <a:moveTo>
                      <a:pt x="58" y="0"/>
                    </a:moveTo>
                    <a:lnTo>
                      <a:pt x="0" y="31"/>
                    </a:lnTo>
                    <a:lnTo>
                      <a:pt x="42" y="82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ltGray">
              <a:xfrm>
                <a:off x="256" y="3041"/>
                <a:ext cx="61" cy="83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0" y="31"/>
                  </a:cxn>
                  <a:cxn ang="0">
                    <a:pos x="46" y="82"/>
                  </a:cxn>
                  <a:cxn ang="0">
                    <a:pos x="60" y="0"/>
                  </a:cxn>
                </a:cxnLst>
                <a:rect l="0" t="0" r="r" b="b"/>
                <a:pathLst>
                  <a:path w="61" h="83">
                    <a:moveTo>
                      <a:pt x="60" y="0"/>
                    </a:moveTo>
                    <a:lnTo>
                      <a:pt x="0" y="31"/>
                    </a:lnTo>
                    <a:lnTo>
                      <a:pt x="46" y="82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ltGray">
              <a:xfrm>
                <a:off x="4707" y="4074"/>
                <a:ext cx="59" cy="7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0"/>
                  </a:cxn>
                  <a:cxn ang="0">
                    <a:pos x="42" y="77"/>
                  </a:cxn>
                  <a:cxn ang="0">
                    <a:pos x="58" y="0"/>
                  </a:cxn>
                </a:cxnLst>
                <a:rect l="0" t="0" r="r" b="b"/>
                <a:pathLst>
                  <a:path w="59" h="78">
                    <a:moveTo>
                      <a:pt x="58" y="0"/>
                    </a:moveTo>
                    <a:lnTo>
                      <a:pt x="0" y="30"/>
                    </a:lnTo>
                    <a:lnTo>
                      <a:pt x="42" y="77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ltGray">
              <a:xfrm>
                <a:off x="234" y="3987"/>
                <a:ext cx="61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0"/>
                  </a:cxn>
                  <a:cxn ang="0">
                    <a:pos x="0" y="0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60" y="31"/>
                    </a:lnTo>
                    <a:lnTo>
                      <a:pt x="18" y="8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ltGray">
              <a:xfrm>
                <a:off x="2285" y="99"/>
                <a:ext cx="61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1"/>
                  </a:cxn>
                  <a:cxn ang="0">
                    <a:pos x="0" y="0"/>
                  </a:cxn>
                </a:cxnLst>
                <a:rect l="0" t="0" r="r" b="b"/>
                <a:pathLst>
                  <a:path w="61" h="82">
                    <a:moveTo>
                      <a:pt x="0" y="0"/>
                    </a:moveTo>
                    <a:lnTo>
                      <a:pt x="60" y="31"/>
                    </a:lnTo>
                    <a:lnTo>
                      <a:pt x="18" y="8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ltGray">
              <a:xfrm>
                <a:off x="1629" y="103"/>
                <a:ext cx="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ltGray">
              <a:xfrm>
                <a:off x="5563" y="129"/>
                <a:ext cx="52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ltGray">
              <a:xfrm>
                <a:off x="5039" y="4013"/>
                <a:ext cx="53" cy="57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ltGray">
              <a:xfrm>
                <a:off x="5651" y="782"/>
                <a:ext cx="41" cy="43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ltGray">
              <a:xfrm>
                <a:off x="648" y="202"/>
                <a:ext cx="52" cy="5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177" y="1414"/>
                <a:ext cx="229" cy="116"/>
              </a:xfrm>
              <a:custGeom>
                <a:avLst/>
                <a:gdLst/>
                <a:ahLst/>
                <a:cxnLst>
                  <a:cxn ang="0">
                    <a:pos x="228" y="4"/>
                  </a:cxn>
                  <a:cxn ang="0">
                    <a:pos x="222" y="0"/>
                  </a:cxn>
                  <a:cxn ang="0">
                    <a:pos x="210" y="0"/>
                  </a:cxn>
                  <a:cxn ang="0">
                    <a:pos x="200" y="0"/>
                  </a:cxn>
                  <a:cxn ang="0">
                    <a:pos x="192" y="0"/>
                  </a:cxn>
                  <a:cxn ang="0">
                    <a:pos x="180" y="4"/>
                  </a:cxn>
                  <a:cxn ang="0">
                    <a:pos x="170" y="10"/>
                  </a:cxn>
                  <a:cxn ang="0">
                    <a:pos x="164" y="13"/>
                  </a:cxn>
                  <a:cxn ang="0">
                    <a:pos x="159" y="22"/>
                  </a:cxn>
                  <a:cxn ang="0">
                    <a:pos x="152" y="31"/>
                  </a:cxn>
                  <a:cxn ang="0">
                    <a:pos x="149" y="38"/>
                  </a:cxn>
                  <a:cxn ang="0">
                    <a:pos x="146" y="43"/>
                  </a:cxn>
                  <a:cxn ang="0">
                    <a:pos x="134" y="59"/>
                  </a:cxn>
                  <a:cxn ang="0">
                    <a:pos x="122" y="72"/>
                  </a:cxn>
                  <a:cxn ang="0">
                    <a:pos x="113" y="77"/>
                  </a:cxn>
                  <a:cxn ang="0">
                    <a:pos x="98" y="84"/>
                  </a:cxn>
                  <a:cxn ang="0">
                    <a:pos x="86" y="90"/>
                  </a:cxn>
                  <a:cxn ang="0">
                    <a:pos x="73" y="93"/>
                  </a:cxn>
                  <a:cxn ang="0">
                    <a:pos x="64" y="93"/>
                  </a:cxn>
                  <a:cxn ang="0">
                    <a:pos x="52" y="93"/>
                  </a:cxn>
                  <a:cxn ang="0">
                    <a:pos x="37" y="90"/>
                  </a:cxn>
                  <a:cxn ang="0">
                    <a:pos x="25" y="84"/>
                  </a:cxn>
                  <a:cxn ang="0">
                    <a:pos x="15" y="74"/>
                  </a:cxn>
                  <a:cxn ang="0">
                    <a:pos x="10" y="69"/>
                  </a:cxn>
                  <a:cxn ang="0">
                    <a:pos x="0" y="100"/>
                  </a:cxn>
                  <a:cxn ang="0">
                    <a:pos x="7" y="105"/>
                  </a:cxn>
                  <a:cxn ang="0">
                    <a:pos x="22" y="112"/>
                  </a:cxn>
                  <a:cxn ang="0">
                    <a:pos x="33" y="112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5"/>
                  </a:cxn>
                  <a:cxn ang="0">
                    <a:pos x="98" y="100"/>
                  </a:cxn>
                  <a:cxn ang="0">
                    <a:pos x="104" y="97"/>
                  </a:cxn>
                  <a:cxn ang="0">
                    <a:pos x="119" y="84"/>
                  </a:cxn>
                  <a:cxn ang="0">
                    <a:pos x="131" y="72"/>
                  </a:cxn>
                  <a:cxn ang="0">
                    <a:pos x="140" y="56"/>
                  </a:cxn>
                  <a:cxn ang="0">
                    <a:pos x="149" y="43"/>
                  </a:cxn>
                  <a:cxn ang="0">
                    <a:pos x="159" y="41"/>
                  </a:cxn>
                  <a:cxn ang="0">
                    <a:pos x="167" y="31"/>
                  </a:cxn>
                  <a:cxn ang="0">
                    <a:pos x="177" y="28"/>
                  </a:cxn>
                  <a:cxn ang="0">
                    <a:pos x="185" y="25"/>
                  </a:cxn>
                  <a:cxn ang="0">
                    <a:pos x="198" y="25"/>
                  </a:cxn>
                  <a:cxn ang="0">
                    <a:pos x="204" y="25"/>
                  </a:cxn>
                  <a:cxn ang="0">
                    <a:pos x="210" y="28"/>
                  </a:cxn>
                  <a:cxn ang="0">
                    <a:pos x="222" y="35"/>
                  </a:cxn>
                  <a:cxn ang="0">
                    <a:pos x="228" y="4"/>
                  </a:cxn>
                </a:cxnLst>
                <a:rect l="0" t="0" r="r" b="b"/>
                <a:pathLst>
                  <a:path w="229" h="116">
                    <a:moveTo>
                      <a:pt x="228" y="4"/>
                    </a:moveTo>
                    <a:lnTo>
                      <a:pt x="222" y="0"/>
                    </a:lnTo>
                    <a:lnTo>
                      <a:pt x="210" y="0"/>
                    </a:lnTo>
                    <a:lnTo>
                      <a:pt x="200" y="0"/>
                    </a:lnTo>
                    <a:lnTo>
                      <a:pt x="192" y="0"/>
                    </a:lnTo>
                    <a:lnTo>
                      <a:pt x="180" y="4"/>
                    </a:lnTo>
                    <a:lnTo>
                      <a:pt x="170" y="10"/>
                    </a:lnTo>
                    <a:lnTo>
                      <a:pt x="164" y="13"/>
                    </a:lnTo>
                    <a:lnTo>
                      <a:pt x="159" y="22"/>
                    </a:lnTo>
                    <a:lnTo>
                      <a:pt x="152" y="31"/>
                    </a:lnTo>
                    <a:lnTo>
                      <a:pt x="149" y="38"/>
                    </a:lnTo>
                    <a:lnTo>
                      <a:pt x="146" y="43"/>
                    </a:lnTo>
                    <a:lnTo>
                      <a:pt x="134" y="59"/>
                    </a:lnTo>
                    <a:lnTo>
                      <a:pt x="122" y="72"/>
                    </a:lnTo>
                    <a:lnTo>
                      <a:pt x="113" y="77"/>
                    </a:lnTo>
                    <a:lnTo>
                      <a:pt x="98" y="84"/>
                    </a:lnTo>
                    <a:lnTo>
                      <a:pt x="86" y="90"/>
                    </a:lnTo>
                    <a:lnTo>
                      <a:pt x="73" y="93"/>
                    </a:lnTo>
                    <a:lnTo>
                      <a:pt x="64" y="93"/>
                    </a:lnTo>
                    <a:lnTo>
                      <a:pt x="52" y="93"/>
                    </a:lnTo>
                    <a:lnTo>
                      <a:pt x="37" y="90"/>
                    </a:lnTo>
                    <a:lnTo>
                      <a:pt x="25" y="84"/>
                    </a:lnTo>
                    <a:lnTo>
                      <a:pt x="15" y="74"/>
                    </a:lnTo>
                    <a:lnTo>
                      <a:pt x="10" y="69"/>
                    </a:lnTo>
                    <a:lnTo>
                      <a:pt x="0" y="100"/>
                    </a:lnTo>
                    <a:lnTo>
                      <a:pt x="7" y="105"/>
                    </a:lnTo>
                    <a:lnTo>
                      <a:pt x="22" y="112"/>
                    </a:lnTo>
                    <a:lnTo>
                      <a:pt x="33" y="112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5"/>
                    </a:lnTo>
                    <a:lnTo>
                      <a:pt x="98" y="100"/>
                    </a:lnTo>
                    <a:lnTo>
                      <a:pt x="104" y="97"/>
                    </a:lnTo>
                    <a:lnTo>
                      <a:pt x="119" y="84"/>
                    </a:lnTo>
                    <a:lnTo>
                      <a:pt x="131" y="72"/>
                    </a:lnTo>
                    <a:lnTo>
                      <a:pt x="140" y="56"/>
                    </a:lnTo>
                    <a:lnTo>
                      <a:pt x="149" y="43"/>
                    </a:lnTo>
                    <a:lnTo>
                      <a:pt x="159" y="41"/>
                    </a:lnTo>
                    <a:lnTo>
                      <a:pt x="167" y="31"/>
                    </a:lnTo>
                    <a:lnTo>
                      <a:pt x="177" y="28"/>
                    </a:lnTo>
                    <a:lnTo>
                      <a:pt x="185" y="25"/>
                    </a:lnTo>
                    <a:lnTo>
                      <a:pt x="198" y="25"/>
                    </a:lnTo>
                    <a:lnTo>
                      <a:pt x="204" y="25"/>
                    </a:lnTo>
                    <a:lnTo>
                      <a:pt x="210" y="28"/>
                    </a:lnTo>
                    <a:lnTo>
                      <a:pt x="222" y="35"/>
                    </a:lnTo>
                    <a:lnTo>
                      <a:pt x="228" y="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2288" y="4156"/>
                <a:ext cx="231" cy="115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6" y="114"/>
                  </a:cxn>
                  <a:cxn ang="0">
                    <a:pos x="18" y="114"/>
                  </a:cxn>
                  <a:cxn ang="0">
                    <a:pos x="27" y="114"/>
                  </a:cxn>
                  <a:cxn ang="0">
                    <a:pos x="39" y="111"/>
                  </a:cxn>
                  <a:cxn ang="0">
                    <a:pos x="48" y="108"/>
                  </a:cxn>
                  <a:cxn ang="0">
                    <a:pos x="58" y="104"/>
                  </a:cxn>
                  <a:cxn ang="0">
                    <a:pos x="63" y="101"/>
                  </a:cxn>
                  <a:cxn ang="0">
                    <a:pos x="73" y="93"/>
                  </a:cxn>
                  <a:cxn ang="0">
                    <a:pos x="76" y="83"/>
                  </a:cxn>
                  <a:cxn ang="0">
                    <a:pos x="81" y="77"/>
                  </a:cxn>
                  <a:cxn ang="0">
                    <a:pos x="84" y="71"/>
                  </a:cxn>
                  <a:cxn ang="0">
                    <a:pos x="94" y="55"/>
                  </a:cxn>
                  <a:cxn ang="0">
                    <a:pos x="109" y="40"/>
                  </a:cxn>
                  <a:cxn ang="0">
                    <a:pos x="115" y="37"/>
                  </a:cxn>
                  <a:cxn ang="0">
                    <a:pos x="130" y="31"/>
                  </a:cxn>
                  <a:cxn ang="0">
                    <a:pos x="142" y="24"/>
                  </a:cxn>
                  <a:cxn ang="0">
                    <a:pos x="154" y="21"/>
                  </a:cxn>
                  <a:cxn ang="0">
                    <a:pos x="164" y="18"/>
                  </a:cxn>
                  <a:cxn ang="0">
                    <a:pos x="175" y="21"/>
                  </a:cxn>
                  <a:cxn ang="0">
                    <a:pos x="190" y="24"/>
                  </a:cxn>
                  <a:cxn ang="0">
                    <a:pos x="205" y="31"/>
                  </a:cxn>
                  <a:cxn ang="0">
                    <a:pos x="215" y="37"/>
                  </a:cxn>
                  <a:cxn ang="0">
                    <a:pos x="218" y="43"/>
                  </a:cxn>
                  <a:cxn ang="0">
                    <a:pos x="230" y="12"/>
                  </a:cxn>
                  <a:cxn ang="0">
                    <a:pos x="221" y="9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79" y="0"/>
                  </a:cxn>
                  <a:cxn ang="0">
                    <a:pos x="167" y="0"/>
                  </a:cxn>
                  <a:cxn ang="0">
                    <a:pos x="154" y="3"/>
                  </a:cxn>
                  <a:cxn ang="0">
                    <a:pos x="139" y="9"/>
                  </a:cxn>
                  <a:cxn ang="0">
                    <a:pos x="130" y="12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3"/>
                  </a:cxn>
                  <a:cxn ang="0">
                    <a:pos x="88" y="55"/>
                  </a:cxn>
                  <a:cxn ang="0">
                    <a:pos x="79" y="68"/>
                  </a:cxn>
                  <a:cxn ang="0">
                    <a:pos x="73" y="73"/>
                  </a:cxn>
                  <a:cxn ang="0">
                    <a:pos x="61" y="83"/>
                  </a:cxn>
                  <a:cxn ang="0">
                    <a:pos x="51" y="86"/>
                  </a:cxn>
                  <a:cxn ang="0">
                    <a:pos x="43" y="89"/>
                  </a:cxn>
                  <a:cxn ang="0">
                    <a:pos x="33" y="89"/>
                  </a:cxn>
                  <a:cxn ang="0">
                    <a:pos x="24" y="89"/>
                  </a:cxn>
                  <a:cxn ang="0">
                    <a:pos x="18" y="86"/>
                  </a:cxn>
                  <a:cxn ang="0">
                    <a:pos x="6" y="80"/>
                  </a:cxn>
                  <a:cxn ang="0">
                    <a:pos x="0" y="111"/>
                  </a:cxn>
                </a:cxnLst>
                <a:rect l="0" t="0" r="r" b="b"/>
                <a:pathLst>
                  <a:path w="231" h="115">
                    <a:moveTo>
                      <a:pt x="0" y="111"/>
                    </a:moveTo>
                    <a:lnTo>
                      <a:pt x="6" y="114"/>
                    </a:lnTo>
                    <a:lnTo>
                      <a:pt x="18" y="114"/>
                    </a:lnTo>
                    <a:lnTo>
                      <a:pt x="27" y="114"/>
                    </a:lnTo>
                    <a:lnTo>
                      <a:pt x="39" y="111"/>
                    </a:lnTo>
                    <a:lnTo>
                      <a:pt x="48" y="108"/>
                    </a:lnTo>
                    <a:lnTo>
                      <a:pt x="58" y="104"/>
                    </a:lnTo>
                    <a:lnTo>
                      <a:pt x="63" y="101"/>
                    </a:lnTo>
                    <a:lnTo>
                      <a:pt x="73" y="93"/>
                    </a:lnTo>
                    <a:lnTo>
                      <a:pt x="76" y="83"/>
                    </a:lnTo>
                    <a:lnTo>
                      <a:pt x="81" y="77"/>
                    </a:lnTo>
                    <a:lnTo>
                      <a:pt x="84" y="71"/>
                    </a:lnTo>
                    <a:lnTo>
                      <a:pt x="94" y="55"/>
                    </a:lnTo>
                    <a:lnTo>
                      <a:pt x="109" y="40"/>
                    </a:lnTo>
                    <a:lnTo>
                      <a:pt x="115" y="37"/>
                    </a:lnTo>
                    <a:lnTo>
                      <a:pt x="130" y="31"/>
                    </a:lnTo>
                    <a:lnTo>
                      <a:pt x="142" y="24"/>
                    </a:lnTo>
                    <a:lnTo>
                      <a:pt x="154" y="21"/>
                    </a:lnTo>
                    <a:lnTo>
                      <a:pt x="164" y="18"/>
                    </a:lnTo>
                    <a:lnTo>
                      <a:pt x="175" y="21"/>
                    </a:lnTo>
                    <a:lnTo>
                      <a:pt x="190" y="24"/>
                    </a:lnTo>
                    <a:lnTo>
                      <a:pt x="205" y="31"/>
                    </a:lnTo>
                    <a:lnTo>
                      <a:pt x="215" y="37"/>
                    </a:lnTo>
                    <a:lnTo>
                      <a:pt x="218" y="43"/>
                    </a:lnTo>
                    <a:lnTo>
                      <a:pt x="230" y="12"/>
                    </a:lnTo>
                    <a:lnTo>
                      <a:pt x="221" y="9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7" y="0"/>
                    </a:lnTo>
                    <a:lnTo>
                      <a:pt x="154" y="3"/>
                    </a:lnTo>
                    <a:lnTo>
                      <a:pt x="139" y="9"/>
                    </a:lnTo>
                    <a:lnTo>
                      <a:pt x="130" y="12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3"/>
                    </a:lnTo>
                    <a:lnTo>
                      <a:pt x="88" y="55"/>
                    </a:lnTo>
                    <a:lnTo>
                      <a:pt x="79" y="68"/>
                    </a:lnTo>
                    <a:lnTo>
                      <a:pt x="73" y="73"/>
                    </a:lnTo>
                    <a:lnTo>
                      <a:pt x="61" y="83"/>
                    </a:lnTo>
                    <a:lnTo>
                      <a:pt x="51" y="86"/>
                    </a:lnTo>
                    <a:lnTo>
                      <a:pt x="43" y="89"/>
                    </a:lnTo>
                    <a:lnTo>
                      <a:pt x="33" y="89"/>
                    </a:lnTo>
                    <a:lnTo>
                      <a:pt x="24" y="89"/>
                    </a:lnTo>
                    <a:lnTo>
                      <a:pt x="18" y="86"/>
                    </a:lnTo>
                    <a:lnTo>
                      <a:pt x="6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5310" y="388"/>
                <a:ext cx="234" cy="115"/>
              </a:xfrm>
              <a:custGeom>
                <a:avLst/>
                <a:gdLst/>
                <a:ahLst/>
                <a:cxnLst>
                  <a:cxn ang="0">
                    <a:pos x="233" y="3"/>
                  </a:cxn>
                  <a:cxn ang="0">
                    <a:pos x="223" y="0"/>
                  </a:cxn>
                  <a:cxn ang="0">
                    <a:pos x="214" y="0"/>
                  </a:cxn>
                  <a:cxn ang="0">
                    <a:pos x="202" y="0"/>
                  </a:cxn>
                  <a:cxn ang="0">
                    <a:pos x="193" y="0"/>
                  </a:cxn>
                  <a:cxn ang="0">
                    <a:pos x="183" y="3"/>
                  </a:cxn>
                  <a:cxn ang="0">
                    <a:pos x="172" y="10"/>
                  </a:cxn>
                  <a:cxn ang="0">
                    <a:pos x="168" y="13"/>
                  </a:cxn>
                  <a:cxn ang="0">
                    <a:pos x="159" y="21"/>
                  </a:cxn>
                  <a:cxn ang="0">
                    <a:pos x="153" y="31"/>
                  </a:cxn>
                  <a:cxn ang="0">
                    <a:pos x="150" y="37"/>
                  </a:cxn>
                  <a:cxn ang="0">
                    <a:pos x="147" y="43"/>
                  </a:cxn>
                  <a:cxn ang="0">
                    <a:pos x="138" y="59"/>
                  </a:cxn>
                  <a:cxn ang="0">
                    <a:pos x="122" y="71"/>
                  </a:cxn>
                  <a:cxn ang="0">
                    <a:pos x="114" y="77"/>
                  </a:cxn>
                  <a:cxn ang="0">
                    <a:pos x="101" y="83"/>
                  </a:cxn>
                  <a:cxn ang="0">
                    <a:pos x="86" y="90"/>
                  </a:cxn>
                  <a:cxn ang="0">
                    <a:pos x="76" y="93"/>
                  </a:cxn>
                  <a:cxn ang="0">
                    <a:pos x="65" y="93"/>
                  </a:cxn>
                  <a:cxn ang="0">
                    <a:pos x="55" y="93"/>
                  </a:cxn>
                  <a:cxn ang="0">
                    <a:pos x="40" y="87"/>
                  </a:cxn>
                  <a:cxn ang="0">
                    <a:pos x="25" y="83"/>
                  </a:cxn>
                  <a:cxn ang="0">
                    <a:pos x="15" y="74"/>
                  </a:cxn>
                  <a:cxn ang="0">
                    <a:pos x="10" y="68"/>
                  </a:cxn>
                  <a:cxn ang="0">
                    <a:pos x="0" y="99"/>
                  </a:cxn>
                  <a:cxn ang="0">
                    <a:pos x="10" y="105"/>
                  </a:cxn>
                  <a:cxn ang="0">
                    <a:pos x="22" y="111"/>
                  </a:cxn>
                  <a:cxn ang="0">
                    <a:pos x="34" y="111"/>
                  </a:cxn>
                  <a:cxn ang="0">
                    <a:pos x="50" y="114"/>
                  </a:cxn>
                  <a:cxn ang="0">
                    <a:pos x="61" y="114"/>
                  </a:cxn>
                  <a:cxn ang="0">
                    <a:pos x="74" y="111"/>
                  </a:cxn>
                  <a:cxn ang="0">
                    <a:pos x="89" y="105"/>
                  </a:cxn>
                  <a:cxn ang="0">
                    <a:pos x="101" y="99"/>
                  </a:cxn>
                  <a:cxn ang="0">
                    <a:pos x="107" y="96"/>
                  </a:cxn>
                  <a:cxn ang="0">
                    <a:pos x="119" y="83"/>
                  </a:cxn>
                  <a:cxn ang="0">
                    <a:pos x="132" y="71"/>
                  </a:cxn>
                  <a:cxn ang="0">
                    <a:pos x="144" y="56"/>
                  </a:cxn>
                  <a:cxn ang="0">
                    <a:pos x="153" y="46"/>
                  </a:cxn>
                  <a:cxn ang="0">
                    <a:pos x="159" y="37"/>
                  </a:cxn>
                  <a:cxn ang="0">
                    <a:pos x="172" y="31"/>
                  </a:cxn>
                  <a:cxn ang="0">
                    <a:pos x="180" y="25"/>
                  </a:cxn>
                  <a:cxn ang="0">
                    <a:pos x="190" y="21"/>
                  </a:cxn>
                  <a:cxn ang="0">
                    <a:pos x="199" y="21"/>
                  </a:cxn>
                  <a:cxn ang="0">
                    <a:pos x="208" y="25"/>
                  </a:cxn>
                  <a:cxn ang="0">
                    <a:pos x="214" y="25"/>
                  </a:cxn>
                  <a:cxn ang="0">
                    <a:pos x="226" y="34"/>
                  </a:cxn>
                  <a:cxn ang="0">
                    <a:pos x="233" y="3"/>
                  </a:cxn>
                </a:cxnLst>
                <a:rect l="0" t="0" r="r" b="b"/>
                <a:pathLst>
                  <a:path w="234" h="115">
                    <a:moveTo>
                      <a:pt x="233" y="3"/>
                    </a:moveTo>
                    <a:lnTo>
                      <a:pt x="223" y="0"/>
                    </a:lnTo>
                    <a:lnTo>
                      <a:pt x="214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3"/>
                    </a:lnTo>
                    <a:lnTo>
                      <a:pt x="172" y="10"/>
                    </a:lnTo>
                    <a:lnTo>
                      <a:pt x="168" y="13"/>
                    </a:lnTo>
                    <a:lnTo>
                      <a:pt x="159" y="21"/>
                    </a:lnTo>
                    <a:lnTo>
                      <a:pt x="153" y="31"/>
                    </a:lnTo>
                    <a:lnTo>
                      <a:pt x="150" y="37"/>
                    </a:lnTo>
                    <a:lnTo>
                      <a:pt x="147" y="43"/>
                    </a:lnTo>
                    <a:lnTo>
                      <a:pt x="138" y="59"/>
                    </a:lnTo>
                    <a:lnTo>
                      <a:pt x="122" y="71"/>
                    </a:lnTo>
                    <a:lnTo>
                      <a:pt x="114" y="77"/>
                    </a:lnTo>
                    <a:lnTo>
                      <a:pt x="101" y="83"/>
                    </a:lnTo>
                    <a:lnTo>
                      <a:pt x="86" y="90"/>
                    </a:lnTo>
                    <a:lnTo>
                      <a:pt x="76" y="93"/>
                    </a:lnTo>
                    <a:lnTo>
                      <a:pt x="65" y="93"/>
                    </a:lnTo>
                    <a:lnTo>
                      <a:pt x="55" y="93"/>
                    </a:lnTo>
                    <a:lnTo>
                      <a:pt x="40" y="87"/>
                    </a:lnTo>
                    <a:lnTo>
                      <a:pt x="25" y="83"/>
                    </a:lnTo>
                    <a:lnTo>
                      <a:pt x="15" y="74"/>
                    </a:lnTo>
                    <a:lnTo>
                      <a:pt x="10" y="68"/>
                    </a:lnTo>
                    <a:lnTo>
                      <a:pt x="0" y="99"/>
                    </a:lnTo>
                    <a:lnTo>
                      <a:pt x="10" y="105"/>
                    </a:lnTo>
                    <a:lnTo>
                      <a:pt x="22" y="111"/>
                    </a:lnTo>
                    <a:lnTo>
                      <a:pt x="34" y="111"/>
                    </a:lnTo>
                    <a:lnTo>
                      <a:pt x="50" y="114"/>
                    </a:lnTo>
                    <a:lnTo>
                      <a:pt x="61" y="114"/>
                    </a:lnTo>
                    <a:lnTo>
                      <a:pt x="74" y="111"/>
                    </a:lnTo>
                    <a:lnTo>
                      <a:pt x="89" y="105"/>
                    </a:lnTo>
                    <a:lnTo>
                      <a:pt x="101" y="99"/>
                    </a:lnTo>
                    <a:lnTo>
                      <a:pt x="107" y="96"/>
                    </a:lnTo>
                    <a:lnTo>
                      <a:pt x="119" y="83"/>
                    </a:lnTo>
                    <a:lnTo>
                      <a:pt x="132" y="71"/>
                    </a:lnTo>
                    <a:lnTo>
                      <a:pt x="144" y="56"/>
                    </a:lnTo>
                    <a:lnTo>
                      <a:pt x="153" y="46"/>
                    </a:lnTo>
                    <a:lnTo>
                      <a:pt x="159" y="37"/>
                    </a:lnTo>
                    <a:lnTo>
                      <a:pt x="172" y="31"/>
                    </a:lnTo>
                    <a:lnTo>
                      <a:pt x="180" y="25"/>
                    </a:lnTo>
                    <a:lnTo>
                      <a:pt x="190" y="21"/>
                    </a:lnTo>
                    <a:lnTo>
                      <a:pt x="199" y="21"/>
                    </a:lnTo>
                    <a:lnTo>
                      <a:pt x="208" y="25"/>
                    </a:lnTo>
                    <a:lnTo>
                      <a:pt x="214" y="25"/>
                    </a:lnTo>
                    <a:lnTo>
                      <a:pt x="226" y="34"/>
                    </a:lnTo>
                    <a:lnTo>
                      <a:pt x="233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3135" y="4006"/>
                <a:ext cx="102" cy="30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47" y="13"/>
                  </a:cxn>
                  <a:cxn ang="0">
                    <a:pos x="44" y="16"/>
                  </a:cxn>
                  <a:cxn ang="0">
                    <a:pos x="44" y="23"/>
                  </a:cxn>
                  <a:cxn ang="0">
                    <a:pos x="39" y="39"/>
                  </a:cxn>
                  <a:cxn ang="0">
                    <a:pos x="30" y="61"/>
                  </a:cxn>
                  <a:cxn ang="0">
                    <a:pos x="27" y="78"/>
                  </a:cxn>
                  <a:cxn ang="0">
                    <a:pos x="20" y="94"/>
                  </a:cxn>
                  <a:cxn ang="0">
                    <a:pos x="20" y="107"/>
                  </a:cxn>
                  <a:cxn ang="0">
                    <a:pos x="20" y="120"/>
                  </a:cxn>
                  <a:cxn ang="0">
                    <a:pos x="24" y="129"/>
                  </a:cxn>
                  <a:cxn ang="0">
                    <a:pos x="27" y="136"/>
                  </a:cxn>
                  <a:cxn ang="0">
                    <a:pos x="35" y="148"/>
                  </a:cxn>
                  <a:cxn ang="0">
                    <a:pos x="47" y="161"/>
                  </a:cxn>
                  <a:cxn ang="0">
                    <a:pos x="57" y="174"/>
                  </a:cxn>
                  <a:cxn ang="0">
                    <a:pos x="77" y="196"/>
                  </a:cxn>
                  <a:cxn ang="0">
                    <a:pos x="89" y="216"/>
                  </a:cxn>
                  <a:cxn ang="0">
                    <a:pos x="95" y="225"/>
                  </a:cxn>
                  <a:cxn ang="0">
                    <a:pos x="98" y="236"/>
                  </a:cxn>
                  <a:cxn ang="0">
                    <a:pos x="101" y="252"/>
                  </a:cxn>
                  <a:cxn ang="0">
                    <a:pos x="101" y="265"/>
                  </a:cxn>
                  <a:cxn ang="0">
                    <a:pos x="101" y="274"/>
                  </a:cxn>
                  <a:cxn ang="0">
                    <a:pos x="95" y="293"/>
                  </a:cxn>
                  <a:cxn ang="0">
                    <a:pos x="92" y="306"/>
                  </a:cxn>
                  <a:cxn ang="0">
                    <a:pos x="69" y="287"/>
                  </a:cxn>
                  <a:cxn ang="0">
                    <a:pos x="74" y="274"/>
                  </a:cxn>
                  <a:cxn ang="0">
                    <a:pos x="77" y="261"/>
                  </a:cxn>
                  <a:cxn ang="0">
                    <a:pos x="80" y="249"/>
                  </a:cxn>
                  <a:cxn ang="0">
                    <a:pos x="83" y="236"/>
                  </a:cxn>
                  <a:cxn ang="0">
                    <a:pos x="80" y="222"/>
                  </a:cxn>
                  <a:cxn ang="0">
                    <a:pos x="77" y="209"/>
                  </a:cxn>
                  <a:cxn ang="0">
                    <a:pos x="71" y="196"/>
                  </a:cxn>
                  <a:cxn ang="0">
                    <a:pos x="65" y="190"/>
                  </a:cxn>
                  <a:cxn ang="0">
                    <a:pos x="54" y="180"/>
                  </a:cxn>
                  <a:cxn ang="0">
                    <a:pos x="42" y="168"/>
                  </a:cxn>
                  <a:cxn ang="0">
                    <a:pos x="30" y="155"/>
                  </a:cxn>
                  <a:cxn ang="0">
                    <a:pos x="20" y="142"/>
                  </a:cxn>
                  <a:cxn ang="0">
                    <a:pos x="12" y="123"/>
                  </a:cxn>
                  <a:cxn ang="0">
                    <a:pos x="3" y="110"/>
                  </a:cxn>
                  <a:cxn ang="0">
                    <a:pos x="0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0" y="48"/>
                  </a:cxn>
                  <a:cxn ang="0">
                    <a:pos x="3" y="32"/>
                  </a:cxn>
                  <a:cxn ang="0">
                    <a:pos x="6" y="19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0" y="3"/>
                  </a:cxn>
                </a:cxnLst>
                <a:rect l="0" t="0" r="r" b="b"/>
                <a:pathLst>
                  <a:path w="102" h="307">
                    <a:moveTo>
                      <a:pt x="50" y="3"/>
                    </a:moveTo>
                    <a:lnTo>
                      <a:pt x="47" y="13"/>
                    </a:lnTo>
                    <a:lnTo>
                      <a:pt x="44" y="16"/>
                    </a:lnTo>
                    <a:lnTo>
                      <a:pt x="44" y="23"/>
                    </a:lnTo>
                    <a:lnTo>
                      <a:pt x="39" y="39"/>
                    </a:lnTo>
                    <a:lnTo>
                      <a:pt x="30" y="61"/>
                    </a:lnTo>
                    <a:lnTo>
                      <a:pt x="27" y="78"/>
                    </a:lnTo>
                    <a:lnTo>
                      <a:pt x="20" y="94"/>
                    </a:lnTo>
                    <a:lnTo>
                      <a:pt x="20" y="107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7" y="136"/>
                    </a:lnTo>
                    <a:lnTo>
                      <a:pt x="35" y="148"/>
                    </a:lnTo>
                    <a:lnTo>
                      <a:pt x="47" y="161"/>
                    </a:lnTo>
                    <a:lnTo>
                      <a:pt x="57" y="174"/>
                    </a:lnTo>
                    <a:lnTo>
                      <a:pt x="77" y="196"/>
                    </a:lnTo>
                    <a:lnTo>
                      <a:pt x="89" y="216"/>
                    </a:lnTo>
                    <a:lnTo>
                      <a:pt x="95" y="225"/>
                    </a:lnTo>
                    <a:lnTo>
                      <a:pt x="98" y="236"/>
                    </a:lnTo>
                    <a:lnTo>
                      <a:pt x="101" y="252"/>
                    </a:lnTo>
                    <a:lnTo>
                      <a:pt x="101" y="265"/>
                    </a:lnTo>
                    <a:lnTo>
                      <a:pt x="101" y="274"/>
                    </a:lnTo>
                    <a:lnTo>
                      <a:pt x="95" y="293"/>
                    </a:lnTo>
                    <a:lnTo>
                      <a:pt x="92" y="306"/>
                    </a:lnTo>
                    <a:lnTo>
                      <a:pt x="69" y="287"/>
                    </a:lnTo>
                    <a:lnTo>
                      <a:pt x="74" y="274"/>
                    </a:lnTo>
                    <a:lnTo>
                      <a:pt x="77" y="261"/>
                    </a:lnTo>
                    <a:lnTo>
                      <a:pt x="80" y="249"/>
                    </a:lnTo>
                    <a:lnTo>
                      <a:pt x="83" y="236"/>
                    </a:lnTo>
                    <a:lnTo>
                      <a:pt x="80" y="222"/>
                    </a:lnTo>
                    <a:lnTo>
                      <a:pt x="77" y="209"/>
                    </a:lnTo>
                    <a:lnTo>
                      <a:pt x="71" y="196"/>
                    </a:lnTo>
                    <a:lnTo>
                      <a:pt x="65" y="190"/>
                    </a:lnTo>
                    <a:lnTo>
                      <a:pt x="54" y="180"/>
                    </a:lnTo>
                    <a:lnTo>
                      <a:pt x="42" y="168"/>
                    </a:lnTo>
                    <a:lnTo>
                      <a:pt x="30" y="155"/>
                    </a:lnTo>
                    <a:lnTo>
                      <a:pt x="20" y="142"/>
                    </a:lnTo>
                    <a:lnTo>
                      <a:pt x="12" y="123"/>
                    </a:lnTo>
                    <a:lnTo>
                      <a:pt x="3" y="110"/>
                    </a:lnTo>
                    <a:lnTo>
                      <a:pt x="0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0" y="48"/>
                    </a:lnTo>
                    <a:lnTo>
                      <a:pt x="3" y="32"/>
                    </a:lnTo>
                    <a:lnTo>
                      <a:pt x="6" y="19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0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5643" y="2518"/>
                <a:ext cx="102" cy="312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47" y="16"/>
                  </a:cxn>
                  <a:cxn ang="0">
                    <a:pos x="44" y="19"/>
                  </a:cxn>
                  <a:cxn ang="0">
                    <a:pos x="44" y="26"/>
                  </a:cxn>
                  <a:cxn ang="0">
                    <a:pos x="39" y="43"/>
                  </a:cxn>
                  <a:cxn ang="0">
                    <a:pos x="30" y="65"/>
                  </a:cxn>
                  <a:cxn ang="0">
                    <a:pos x="24" y="81"/>
                  </a:cxn>
                  <a:cxn ang="0">
                    <a:pos x="21" y="97"/>
                  </a:cxn>
                  <a:cxn ang="0">
                    <a:pos x="21" y="110"/>
                  </a:cxn>
                  <a:cxn ang="0">
                    <a:pos x="21" y="120"/>
                  </a:cxn>
                  <a:cxn ang="0">
                    <a:pos x="24" y="133"/>
                  </a:cxn>
                  <a:cxn ang="0">
                    <a:pos x="27" y="140"/>
                  </a:cxn>
                  <a:cxn ang="0">
                    <a:pos x="36" y="152"/>
                  </a:cxn>
                  <a:cxn ang="0">
                    <a:pos x="44" y="165"/>
                  </a:cxn>
                  <a:cxn ang="0">
                    <a:pos x="57" y="178"/>
                  </a:cxn>
                  <a:cxn ang="0">
                    <a:pos x="77" y="201"/>
                  </a:cxn>
                  <a:cxn ang="0">
                    <a:pos x="89" y="221"/>
                  </a:cxn>
                  <a:cxn ang="0">
                    <a:pos x="95" y="230"/>
                  </a:cxn>
                  <a:cxn ang="0">
                    <a:pos x="98" y="240"/>
                  </a:cxn>
                  <a:cxn ang="0">
                    <a:pos x="101" y="256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5" y="298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4" y="279"/>
                  </a:cxn>
                  <a:cxn ang="0">
                    <a:pos x="77" y="265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4" y="211"/>
                  </a:cxn>
                  <a:cxn ang="0">
                    <a:pos x="71" y="201"/>
                  </a:cxn>
                  <a:cxn ang="0">
                    <a:pos x="66" y="195"/>
                  </a:cxn>
                  <a:cxn ang="0">
                    <a:pos x="54" y="184"/>
                  </a:cxn>
                  <a:cxn ang="0">
                    <a:pos x="39" y="168"/>
                  </a:cxn>
                  <a:cxn ang="0">
                    <a:pos x="27" y="156"/>
                  </a:cxn>
                  <a:cxn ang="0">
                    <a:pos x="21" y="146"/>
                  </a:cxn>
                  <a:cxn ang="0">
                    <a:pos x="12" y="127"/>
                  </a:cxn>
                  <a:cxn ang="0">
                    <a:pos x="3" y="113"/>
                  </a:cxn>
                  <a:cxn ang="0">
                    <a:pos x="0" y="103"/>
                  </a:cxn>
                  <a:cxn ang="0">
                    <a:pos x="0" y="84"/>
                  </a:cxn>
                  <a:cxn ang="0">
                    <a:pos x="0" y="65"/>
                  </a:cxn>
                  <a:cxn ang="0">
                    <a:pos x="0" y="52"/>
                  </a:cxn>
                  <a:cxn ang="0">
                    <a:pos x="3" y="35"/>
                  </a:cxn>
                  <a:cxn ang="0">
                    <a:pos x="6" y="22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1" y="6"/>
                  </a:cxn>
                </a:cxnLst>
                <a:rect l="0" t="0" r="r" b="b"/>
                <a:pathLst>
                  <a:path w="102" h="312">
                    <a:moveTo>
                      <a:pt x="51" y="6"/>
                    </a:moveTo>
                    <a:lnTo>
                      <a:pt x="47" y="16"/>
                    </a:lnTo>
                    <a:lnTo>
                      <a:pt x="44" y="19"/>
                    </a:lnTo>
                    <a:lnTo>
                      <a:pt x="44" y="26"/>
                    </a:lnTo>
                    <a:lnTo>
                      <a:pt x="39" y="43"/>
                    </a:lnTo>
                    <a:lnTo>
                      <a:pt x="30" y="65"/>
                    </a:lnTo>
                    <a:lnTo>
                      <a:pt x="24" y="81"/>
                    </a:lnTo>
                    <a:lnTo>
                      <a:pt x="21" y="97"/>
                    </a:lnTo>
                    <a:lnTo>
                      <a:pt x="21" y="110"/>
                    </a:lnTo>
                    <a:lnTo>
                      <a:pt x="21" y="120"/>
                    </a:lnTo>
                    <a:lnTo>
                      <a:pt x="24" y="133"/>
                    </a:lnTo>
                    <a:lnTo>
                      <a:pt x="27" y="140"/>
                    </a:lnTo>
                    <a:lnTo>
                      <a:pt x="36" y="152"/>
                    </a:lnTo>
                    <a:lnTo>
                      <a:pt x="44" y="165"/>
                    </a:lnTo>
                    <a:lnTo>
                      <a:pt x="57" y="178"/>
                    </a:lnTo>
                    <a:lnTo>
                      <a:pt x="77" y="201"/>
                    </a:lnTo>
                    <a:lnTo>
                      <a:pt x="89" y="221"/>
                    </a:lnTo>
                    <a:lnTo>
                      <a:pt x="95" y="230"/>
                    </a:lnTo>
                    <a:lnTo>
                      <a:pt x="98" y="240"/>
                    </a:lnTo>
                    <a:lnTo>
                      <a:pt x="101" y="256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5" y="298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4" y="279"/>
                    </a:lnTo>
                    <a:lnTo>
                      <a:pt x="77" y="265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4" y="211"/>
                    </a:lnTo>
                    <a:lnTo>
                      <a:pt x="71" y="201"/>
                    </a:lnTo>
                    <a:lnTo>
                      <a:pt x="66" y="195"/>
                    </a:lnTo>
                    <a:lnTo>
                      <a:pt x="54" y="184"/>
                    </a:lnTo>
                    <a:lnTo>
                      <a:pt x="39" y="168"/>
                    </a:lnTo>
                    <a:lnTo>
                      <a:pt x="27" y="156"/>
                    </a:lnTo>
                    <a:lnTo>
                      <a:pt x="21" y="146"/>
                    </a:lnTo>
                    <a:lnTo>
                      <a:pt x="12" y="127"/>
                    </a:lnTo>
                    <a:lnTo>
                      <a:pt x="3" y="113"/>
                    </a:lnTo>
                    <a:lnTo>
                      <a:pt x="0" y="103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6" y="22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1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5449" y="3971"/>
                <a:ext cx="103" cy="313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46" y="16"/>
                  </a:cxn>
                  <a:cxn ang="0">
                    <a:pos x="44" y="26"/>
                  </a:cxn>
                  <a:cxn ang="0">
                    <a:pos x="37" y="43"/>
                  </a:cxn>
                  <a:cxn ang="0">
                    <a:pos x="29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3" y="134"/>
                  </a:cxn>
                  <a:cxn ang="0">
                    <a:pos x="29" y="140"/>
                  </a:cxn>
                  <a:cxn ang="0">
                    <a:pos x="37" y="153"/>
                  </a:cxn>
                  <a:cxn ang="0">
                    <a:pos x="46" y="166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90" y="218"/>
                  </a:cxn>
                  <a:cxn ang="0">
                    <a:pos x="96" y="231"/>
                  </a:cxn>
                  <a:cxn ang="0">
                    <a:pos x="98" y="240"/>
                  </a:cxn>
                  <a:cxn ang="0">
                    <a:pos x="98" y="256"/>
                  </a:cxn>
                  <a:cxn ang="0">
                    <a:pos x="102" y="266"/>
                  </a:cxn>
                  <a:cxn ang="0">
                    <a:pos x="98" y="280"/>
                  </a:cxn>
                  <a:cxn ang="0">
                    <a:pos x="96" y="299"/>
                  </a:cxn>
                  <a:cxn ang="0">
                    <a:pos x="90" y="312"/>
                  </a:cxn>
                  <a:cxn ang="0">
                    <a:pos x="69" y="292"/>
                  </a:cxn>
                  <a:cxn ang="0">
                    <a:pos x="76" y="280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6" y="211"/>
                  </a:cxn>
                  <a:cxn ang="0">
                    <a:pos x="73" y="202"/>
                  </a:cxn>
                  <a:cxn ang="0">
                    <a:pos x="64" y="194"/>
                  </a:cxn>
                  <a:cxn ang="0">
                    <a:pos x="55" y="185"/>
                  </a:cxn>
                  <a:cxn ang="0">
                    <a:pos x="40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1" y="127"/>
                  </a:cxn>
                  <a:cxn ang="0">
                    <a:pos x="5" y="110"/>
                  </a:cxn>
                  <a:cxn ang="0">
                    <a:pos x="3" y="104"/>
                  </a:cxn>
                  <a:cxn ang="0">
                    <a:pos x="0" y="85"/>
                  </a:cxn>
                  <a:cxn ang="0">
                    <a:pos x="0" y="65"/>
                  </a:cxn>
                  <a:cxn ang="0">
                    <a:pos x="3" y="49"/>
                  </a:cxn>
                  <a:cxn ang="0">
                    <a:pos x="3" y="36"/>
                  </a:cxn>
                  <a:cxn ang="0">
                    <a:pos x="5" y="23"/>
                  </a:cxn>
                  <a:cxn ang="0">
                    <a:pos x="8" y="10"/>
                  </a:cxn>
                  <a:cxn ang="0">
                    <a:pos x="11" y="0"/>
                  </a:cxn>
                  <a:cxn ang="0">
                    <a:pos x="52" y="7"/>
                  </a:cxn>
                </a:cxnLst>
                <a:rect l="0" t="0" r="r" b="b"/>
                <a:pathLst>
                  <a:path w="103" h="313">
                    <a:moveTo>
                      <a:pt x="52" y="7"/>
                    </a:moveTo>
                    <a:lnTo>
                      <a:pt x="46" y="16"/>
                    </a:lnTo>
                    <a:lnTo>
                      <a:pt x="44" y="26"/>
                    </a:lnTo>
                    <a:lnTo>
                      <a:pt x="37" y="43"/>
                    </a:lnTo>
                    <a:lnTo>
                      <a:pt x="29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3" y="134"/>
                    </a:lnTo>
                    <a:lnTo>
                      <a:pt x="29" y="140"/>
                    </a:lnTo>
                    <a:lnTo>
                      <a:pt x="37" y="153"/>
                    </a:lnTo>
                    <a:lnTo>
                      <a:pt x="46" y="166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90" y="218"/>
                    </a:lnTo>
                    <a:lnTo>
                      <a:pt x="96" y="231"/>
                    </a:lnTo>
                    <a:lnTo>
                      <a:pt x="98" y="240"/>
                    </a:lnTo>
                    <a:lnTo>
                      <a:pt x="98" y="256"/>
                    </a:lnTo>
                    <a:lnTo>
                      <a:pt x="102" y="266"/>
                    </a:lnTo>
                    <a:lnTo>
                      <a:pt x="98" y="280"/>
                    </a:lnTo>
                    <a:lnTo>
                      <a:pt x="96" y="299"/>
                    </a:lnTo>
                    <a:lnTo>
                      <a:pt x="90" y="312"/>
                    </a:lnTo>
                    <a:lnTo>
                      <a:pt x="69" y="292"/>
                    </a:lnTo>
                    <a:lnTo>
                      <a:pt x="76" y="280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6" y="211"/>
                    </a:lnTo>
                    <a:lnTo>
                      <a:pt x="73" y="202"/>
                    </a:lnTo>
                    <a:lnTo>
                      <a:pt x="64" y="194"/>
                    </a:lnTo>
                    <a:lnTo>
                      <a:pt x="55" y="185"/>
                    </a:lnTo>
                    <a:lnTo>
                      <a:pt x="40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1" y="127"/>
                    </a:lnTo>
                    <a:lnTo>
                      <a:pt x="5" y="110"/>
                    </a:lnTo>
                    <a:lnTo>
                      <a:pt x="3" y="104"/>
                    </a:lnTo>
                    <a:lnTo>
                      <a:pt x="0" y="85"/>
                    </a:lnTo>
                    <a:lnTo>
                      <a:pt x="0" y="65"/>
                    </a:lnTo>
                    <a:lnTo>
                      <a:pt x="3" y="49"/>
                    </a:lnTo>
                    <a:lnTo>
                      <a:pt x="3" y="36"/>
                    </a:lnTo>
                    <a:lnTo>
                      <a:pt x="5" y="23"/>
                    </a:lnTo>
                    <a:lnTo>
                      <a:pt x="8" y="10"/>
                    </a:lnTo>
                    <a:lnTo>
                      <a:pt x="11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1045" y="3906"/>
                <a:ext cx="104" cy="309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51" y="16"/>
                  </a:cxn>
                  <a:cxn ang="0">
                    <a:pos x="47" y="16"/>
                  </a:cxn>
                  <a:cxn ang="0">
                    <a:pos x="44" y="22"/>
                  </a:cxn>
                  <a:cxn ang="0">
                    <a:pos x="39" y="42"/>
                  </a:cxn>
                  <a:cxn ang="0">
                    <a:pos x="29" y="65"/>
                  </a:cxn>
                  <a:cxn ang="0">
                    <a:pos x="27" y="77"/>
                  </a:cxn>
                  <a:cxn ang="0">
                    <a:pos x="24" y="97"/>
                  </a:cxn>
                  <a:cxn ang="0">
                    <a:pos x="24" y="106"/>
                  </a:cxn>
                  <a:cxn ang="0">
                    <a:pos x="24" y="120"/>
                  </a:cxn>
                  <a:cxn ang="0">
                    <a:pos x="27" y="130"/>
                  </a:cxn>
                  <a:cxn ang="0">
                    <a:pos x="29" y="139"/>
                  </a:cxn>
                  <a:cxn ang="0">
                    <a:pos x="39" y="149"/>
                  </a:cxn>
                  <a:cxn ang="0">
                    <a:pos x="47" y="162"/>
                  </a:cxn>
                  <a:cxn ang="0">
                    <a:pos x="59" y="178"/>
                  </a:cxn>
                  <a:cxn ang="0">
                    <a:pos x="80" y="201"/>
                  </a:cxn>
                  <a:cxn ang="0">
                    <a:pos x="91" y="217"/>
                  </a:cxn>
                  <a:cxn ang="0">
                    <a:pos x="97" y="227"/>
                  </a:cxn>
                  <a:cxn ang="0">
                    <a:pos x="100" y="239"/>
                  </a:cxn>
                  <a:cxn ang="0">
                    <a:pos x="103" y="252"/>
                  </a:cxn>
                  <a:cxn ang="0">
                    <a:pos x="103" y="265"/>
                  </a:cxn>
                  <a:cxn ang="0">
                    <a:pos x="100" y="279"/>
                  </a:cxn>
                  <a:cxn ang="0">
                    <a:pos x="97" y="295"/>
                  </a:cxn>
                  <a:cxn ang="0">
                    <a:pos x="91" y="308"/>
                  </a:cxn>
                  <a:cxn ang="0">
                    <a:pos x="71" y="288"/>
                  </a:cxn>
                  <a:cxn ang="0">
                    <a:pos x="76" y="279"/>
                  </a:cxn>
                  <a:cxn ang="0">
                    <a:pos x="80" y="262"/>
                  </a:cxn>
                  <a:cxn ang="0">
                    <a:pos x="83" y="252"/>
                  </a:cxn>
                  <a:cxn ang="0">
                    <a:pos x="83" y="236"/>
                  </a:cxn>
                  <a:cxn ang="0">
                    <a:pos x="83" y="227"/>
                  </a:cxn>
                  <a:cxn ang="0">
                    <a:pos x="76" y="211"/>
                  </a:cxn>
                  <a:cxn ang="0">
                    <a:pos x="74" y="201"/>
                  </a:cxn>
                  <a:cxn ang="0">
                    <a:pos x="68" y="190"/>
                  </a:cxn>
                  <a:cxn ang="0">
                    <a:pos x="56" y="181"/>
                  </a:cxn>
                  <a:cxn ang="0">
                    <a:pos x="41" y="168"/>
                  </a:cxn>
                  <a:cxn ang="0">
                    <a:pos x="29" y="155"/>
                  </a:cxn>
                  <a:cxn ang="0">
                    <a:pos x="24" y="146"/>
                  </a:cxn>
                  <a:cxn ang="0">
                    <a:pos x="12" y="126"/>
                  </a:cxn>
                  <a:cxn ang="0">
                    <a:pos x="6" y="109"/>
                  </a:cxn>
                  <a:cxn ang="0">
                    <a:pos x="3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2"/>
                  </a:cxn>
                  <a:cxn ang="0">
                    <a:pos x="9" y="9"/>
                  </a:cxn>
                  <a:cxn ang="0">
                    <a:pos x="15" y="0"/>
                  </a:cxn>
                  <a:cxn ang="0">
                    <a:pos x="53" y="6"/>
                  </a:cxn>
                </a:cxnLst>
                <a:rect l="0" t="0" r="r" b="b"/>
                <a:pathLst>
                  <a:path w="104" h="309">
                    <a:moveTo>
                      <a:pt x="53" y="6"/>
                    </a:moveTo>
                    <a:lnTo>
                      <a:pt x="51" y="16"/>
                    </a:lnTo>
                    <a:lnTo>
                      <a:pt x="47" y="16"/>
                    </a:lnTo>
                    <a:lnTo>
                      <a:pt x="44" y="22"/>
                    </a:lnTo>
                    <a:lnTo>
                      <a:pt x="39" y="42"/>
                    </a:lnTo>
                    <a:lnTo>
                      <a:pt x="29" y="65"/>
                    </a:lnTo>
                    <a:lnTo>
                      <a:pt x="27" y="77"/>
                    </a:lnTo>
                    <a:lnTo>
                      <a:pt x="24" y="97"/>
                    </a:lnTo>
                    <a:lnTo>
                      <a:pt x="24" y="106"/>
                    </a:lnTo>
                    <a:lnTo>
                      <a:pt x="24" y="120"/>
                    </a:lnTo>
                    <a:lnTo>
                      <a:pt x="27" y="130"/>
                    </a:lnTo>
                    <a:lnTo>
                      <a:pt x="29" y="139"/>
                    </a:lnTo>
                    <a:lnTo>
                      <a:pt x="39" y="149"/>
                    </a:lnTo>
                    <a:lnTo>
                      <a:pt x="47" y="162"/>
                    </a:lnTo>
                    <a:lnTo>
                      <a:pt x="59" y="178"/>
                    </a:lnTo>
                    <a:lnTo>
                      <a:pt x="80" y="201"/>
                    </a:lnTo>
                    <a:lnTo>
                      <a:pt x="91" y="217"/>
                    </a:lnTo>
                    <a:lnTo>
                      <a:pt x="97" y="227"/>
                    </a:lnTo>
                    <a:lnTo>
                      <a:pt x="100" y="239"/>
                    </a:lnTo>
                    <a:lnTo>
                      <a:pt x="103" y="252"/>
                    </a:lnTo>
                    <a:lnTo>
                      <a:pt x="103" y="265"/>
                    </a:lnTo>
                    <a:lnTo>
                      <a:pt x="100" y="279"/>
                    </a:lnTo>
                    <a:lnTo>
                      <a:pt x="97" y="295"/>
                    </a:lnTo>
                    <a:lnTo>
                      <a:pt x="91" y="308"/>
                    </a:lnTo>
                    <a:lnTo>
                      <a:pt x="71" y="288"/>
                    </a:lnTo>
                    <a:lnTo>
                      <a:pt x="76" y="279"/>
                    </a:lnTo>
                    <a:lnTo>
                      <a:pt x="80" y="262"/>
                    </a:lnTo>
                    <a:lnTo>
                      <a:pt x="83" y="252"/>
                    </a:lnTo>
                    <a:lnTo>
                      <a:pt x="83" y="236"/>
                    </a:lnTo>
                    <a:lnTo>
                      <a:pt x="83" y="227"/>
                    </a:lnTo>
                    <a:lnTo>
                      <a:pt x="76" y="211"/>
                    </a:lnTo>
                    <a:lnTo>
                      <a:pt x="74" y="201"/>
                    </a:lnTo>
                    <a:lnTo>
                      <a:pt x="68" y="190"/>
                    </a:lnTo>
                    <a:lnTo>
                      <a:pt x="56" y="181"/>
                    </a:lnTo>
                    <a:lnTo>
                      <a:pt x="41" y="168"/>
                    </a:lnTo>
                    <a:lnTo>
                      <a:pt x="29" y="155"/>
                    </a:lnTo>
                    <a:lnTo>
                      <a:pt x="24" y="146"/>
                    </a:lnTo>
                    <a:lnTo>
                      <a:pt x="12" y="126"/>
                    </a:lnTo>
                    <a:lnTo>
                      <a:pt x="6" y="109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2"/>
                    </a:lnTo>
                    <a:lnTo>
                      <a:pt x="9" y="9"/>
                    </a:lnTo>
                    <a:lnTo>
                      <a:pt x="15" y="0"/>
                    </a:lnTo>
                    <a:lnTo>
                      <a:pt x="53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3307" y="0"/>
                <a:ext cx="102" cy="312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50" y="16"/>
                  </a:cxn>
                  <a:cxn ang="0">
                    <a:pos x="46" y="16"/>
                  </a:cxn>
                  <a:cxn ang="0">
                    <a:pos x="46" y="26"/>
                  </a:cxn>
                  <a:cxn ang="0">
                    <a:pos x="38" y="43"/>
                  </a:cxn>
                  <a:cxn ang="0">
                    <a:pos x="32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6" y="130"/>
                  </a:cxn>
                  <a:cxn ang="0">
                    <a:pos x="29" y="140"/>
                  </a:cxn>
                  <a:cxn ang="0">
                    <a:pos x="38" y="153"/>
                  </a:cxn>
                  <a:cxn ang="0">
                    <a:pos x="46" y="162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89" y="218"/>
                  </a:cxn>
                  <a:cxn ang="0">
                    <a:pos x="96" y="227"/>
                  </a:cxn>
                  <a:cxn ang="0">
                    <a:pos x="98" y="240"/>
                  </a:cxn>
                  <a:cxn ang="0">
                    <a:pos x="101" y="253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6" y="295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5" y="279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37"/>
                  </a:cxn>
                  <a:cxn ang="0">
                    <a:pos x="81" y="227"/>
                  </a:cxn>
                  <a:cxn ang="0">
                    <a:pos x="75" y="211"/>
                  </a:cxn>
                  <a:cxn ang="0">
                    <a:pos x="72" y="202"/>
                  </a:cxn>
                  <a:cxn ang="0">
                    <a:pos x="67" y="191"/>
                  </a:cxn>
                  <a:cxn ang="0">
                    <a:pos x="55" y="181"/>
                  </a:cxn>
                  <a:cxn ang="0">
                    <a:pos x="41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4" y="127"/>
                  </a:cxn>
                  <a:cxn ang="0">
                    <a:pos x="6" y="110"/>
                  </a:cxn>
                  <a:cxn ang="0">
                    <a:pos x="3" y="104"/>
                  </a:cxn>
                  <a:cxn ang="0">
                    <a:pos x="0" y="84"/>
                  </a:cxn>
                  <a:cxn ang="0">
                    <a:pos x="0" y="62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3"/>
                  </a:cxn>
                  <a:cxn ang="0">
                    <a:pos x="9" y="10"/>
                  </a:cxn>
                  <a:cxn ang="0">
                    <a:pos x="14" y="0"/>
                  </a:cxn>
                  <a:cxn ang="0">
                    <a:pos x="52" y="7"/>
                  </a:cxn>
                </a:cxnLst>
                <a:rect l="0" t="0" r="r" b="b"/>
                <a:pathLst>
                  <a:path w="102" h="312">
                    <a:moveTo>
                      <a:pt x="52" y="7"/>
                    </a:moveTo>
                    <a:lnTo>
                      <a:pt x="50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38" y="43"/>
                    </a:lnTo>
                    <a:lnTo>
                      <a:pt x="32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6" y="130"/>
                    </a:lnTo>
                    <a:lnTo>
                      <a:pt x="29" y="140"/>
                    </a:lnTo>
                    <a:lnTo>
                      <a:pt x="38" y="153"/>
                    </a:lnTo>
                    <a:lnTo>
                      <a:pt x="46" y="162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89" y="218"/>
                    </a:lnTo>
                    <a:lnTo>
                      <a:pt x="96" y="227"/>
                    </a:lnTo>
                    <a:lnTo>
                      <a:pt x="98" y="240"/>
                    </a:lnTo>
                    <a:lnTo>
                      <a:pt x="101" y="253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6" y="295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5" y="279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37"/>
                    </a:lnTo>
                    <a:lnTo>
                      <a:pt x="81" y="227"/>
                    </a:lnTo>
                    <a:lnTo>
                      <a:pt x="75" y="211"/>
                    </a:lnTo>
                    <a:lnTo>
                      <a:pt x="72" y="202"/>
                    </a:lnTo>
                    <a:lnTo>
                      <a:pt x="67" y="191"/>
                    </a:lnTo>
                    <a:lnTo>
                      <a:pt x="55" y="181"/>
                    </a:lnTo>
                    <a:lnTo>
                      <a:pt x="41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4" y="127"/>
                    </a:lnTo>
                    <a:lnTo>
                      <a:pt x="6" y="110"/>
                    </a:lnTo>
                    <a:lnTo>
                      <a:pt x="3" y="104"/>
                    </a:lnTo>
                    <a:lnTo>
                      <a:pt x="0" y="84"/>
                    </a:lnTo>
                    <a:lnTo>
                      <a:pt x="0" y="62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3"/>
                    </a:lnTo>
                    <a:lnTo>
                      <a:pt x="9" y="10"/>
                    </a:lnTo>
                    <a:lnTo>
                      <a:pt x="14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ltGray">
              <a:xfrm>
                <a:off x="2412" y="3901"/>
                <a:ext cx="58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7" y="52"/>
                  </a:cxn>
                  <a:cxn ang="0">
                    <a:pos x="16" y="101"/>
                  </a:cxn>
                </a:cxnLst>
                <a:rect l="0" t="0" r="r" b="b"/>
                <a:pathLst>
                  <a:path w="58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7" y="52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ltGray">
              <a:xfrm>
                <a:off x="2972" y="63"/>
                <a:ext cx="56" cy="102"/>
              </a:xfrm>
              <a:custGeom>
                <a:avLst/>
                <a:gdLst/>
                <a:ahLst/>
                <a:cxnLst>
                  <a:cxn ang="0">
                    <a:pos x="14" y="101"/>
                  </a:cxn>
                  <a:cxn ang="0">
                    <a:pos x="0" y="0"/>
                  </a:cxn>
                  <a:cxn ang="0">
                    <a:pos x="55" y="51"/>
                  </a:cxn>
                  <a:cxn ang="0">
                    <a:pos x="14" y="101"/>
                  </a:cxn>
                </a:cxnLst>
                <a:rect l="0" t="0" r="r" b="b"/>
                <a:pathLst>
                  <a:path w="56" h="102">
                    <a:moveTo>
                      <a:pt x="14" y="101"/>
                    </a:moveTo>
                    <a:lnTo>
                      <a:pt x="0" y="0"/>
                    </a:lnTo>
                    <a:lnTo>
                      <a:pt x="55" y="51"/>
                    </a:lnTo>
                    <a:lnTo>
                      <a:pt x="14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ltGray">
              <a:xfrm>
                <a:off x="212" y="884"/>
                <a:ext cx="59" cy="101"/>
              </a:xfrm>
              <a:custGeom>
                <a:avLst/>
                <a:gdLst/>
                <a:ahLst/>
                <a:cxnLst>
                  <a:cxn ang="0">
                    <a:pos x="16" y="100"/>
                  </a:cxn>
                  <a:cxn ang="0">
                    <a:pos x="0" y="0"/>
                  </a:cxn>
                  <a:cxn ang="0">
                    <a:pos x="58" y="51"/>
                  </a:cxn>
                  <a:cxn ang="0">
                    <a:pos x="16" y="100"/>
                  </a:cxn>
                </a:cxnLst>
                <a:rect l="0" t="0" r="r" b="b"/>
                <a:pathLst>
                  <a:path w="59" h="101">
                    <a:moveTo>
                      <a:pt x="16" y="100"/>
                    </a:moveTo>
                    <a:lnTo>
                      <a:pt x="0" y="0"/>
                    </a:lnTo>
                    <a:lnTo>
                      <a:pt x="58" y="51"/>
                    </a:lnTo>
                    <a:lnTo>
                      <a:pt x="16" y="10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1452" y="115"/>
                <a:ext cx="53" cy="6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4" y="67"/>
                  </a:cxn>
                  <a:cxn ang="0">
                    <a:pos x="52" y="42"/>
                  </a:cxn>
                  <a:cxn ang="0">
                    <a:pos x="30" y="0"/>
                  </a:cxn>
                </a:cxnLst>
                <a:rect l="0" t="0" r="r" b="b"/>
                <a:pathLst>
                  <a:path w="53" h="68">
                    <a:moveTo>
                      <a:pt x="30" y="0"/>
                    </a:moveTo>
                    <a:lnTo>
                      <a:pt x="0" y="18"/>
                    </a:lnTo>
                    <a:lnTo>
                      <a:pt x="14" y="67"/>
                    </a:lnTo>
                    <a:lnTo>
                      <a:pt x="52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571" y="216"/>
                <a:ext cx="55" cy="6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6" y="65"/>
                  </a:cxn>
                  <a:cxn ang="0">
                    <a:pos x="54" y="42"/>
                  </a:cxn>
                  <a:cxn ang="0">
                    <a:pos x="30" y="0"/>
                  </a:cxn>
                </a:cxnLst>
                <a:rect l="0" t="0" r="r" b="b"/>
                <a:pathLst>
                  <a:path w="55" h="66">
                    <a:moveTo>
                      <a:pt x="30" y="0"/>
                    </a:moveTo>
                    <a:lnTo>
                      <a:pt x="0" y="18"/>
                    </a:lnTo>
                    <a:lnTo>
                      <a:pt x="16" y="65"/>
                    </a:lnTo>
                    <a:lnTo>
                      <a:pt x="54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5490" y="2335"/>
                <a:ext cx="57" cy="6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21"/>
                  </a:cxn>
                  <a:cxn ang="0">
                    <a:pos x="17" y="68"/>
                  </a:cxn>
                  <a:cxn ang="0">
                    <a:pos x="56" y="44"/>
                  </a:cxn>
                  <a:cxn ang="0">
                    <a:pos x="31" y="0"/>
                  </a:cxn>
                </a:cxnLst>
                <a:rect l="0" t="0" r="r" b="b"/>
                <a:pathLst>
                  <a:path w="57" h="69">
                    <a:moveTo>
                      <a:pt x="31" y="0"/>
                    </a:moveTo>
                    <a:lnTo>
                      <a:pt x="0" y="21"/>
                    </a:lnTo>
                    <a:lnTo>
                      <a:pt x="17" y="68"/>
                    </a:lnTo>
                    <a:lnTo>
                      <a:pt x="56" y="44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5631" y="1402"/>
                <a:ext cx="58" cy="6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4"/>
                  </a:cxn>
                  <a:cxn ang="0">
                    <a:pos x="57" y="41"/>
                  </a:cxn>
                  <a:cxn ang="0">
                    <a:pos x="31" y="0"/>
                  </a:cxn>
                </a:cxnLst>
                <a:rect l="0" t="0" r="r" b="b"/>
                <a:pathLst>
                  <a:path w="58" h="65">
                    <a:moveTo>
                      <a:pt x="31" y="0"/>
                    </a:moveTo>
                    <a:lnTo>
                      <a:pt x="0" y="17"/>
                    </a:lnTo>
                    <a:lnTo>
                      <a:pt x="17" y="64"/>
                    </a:lnTo>
                    <a:lnTo>
                      <a:pt x="57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0" y="1366"/>
                <a:ext cx="60" cy="102"/>
              </a:xfrm>
              <a:custGeom>
                <a:avLst/>
                <a:gdLst/>
                <a:ahLst/>
                <a:cxnLst>
                  <a:cxn ang="0">
                    <a:pos x="17" y="101"/>
                  </a:cxn>
                  <a:cxn ang="0">
                    <a:pos x="0" y="0"/>
                  </a:cxn>
                  <a:cxn ang="0">
                    <a:pos x="59" y="52"/>
                  </a:cxn>
                  <a:cxn ang="0">
                    <a:pos x="17" y="101"/>
                  </a:cxn>
                </a:cxnLst>
                <a:rect l="0" t="0" r="r" b="b"/>
                <a:pathLst>
                  <a:path w="60" h="102">
                    <a:moveTo>
                      <a:pt x="17" y="101"/>
                    </a:moveTo>
                    <a:lnTo>
                      <a:pt x="0" y="0"/>
                    </a:lnTo>
                    <a:lnTo>
                      <a:pt x="59" y="52"/>
                    </a:lnTo>
                    <a:lnTo>
                      <a:pt x="17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ltGray">
              <a:xfrm>
                <a:off x="196" y="1205"/>
                <a:ext cx="59" cy="105"/>
              </a:xfrm>
              <a:custGeom>
                <a:avLst/>
                <a:gdLst/>
                <a:ahLst/>
                <a:cxnLst>
                  <a:cxn ang="0">
                    <a:pos x="17" y="104"/>
                  </a:cxn>
                  <a:cxn ang="0">
                    <a:pos x="0" y="0"/>
                  </a:cxn>
                  <a:cxn ang="0">
                    <a:pos x="58" y="54"/>
                  </a:cxn>
                  <a:cxn ang="0">
                    <a:pos x="17" y="104"/>
                  </a:cxn>
                </a:cxnLst>
                <a:rect l="0" t="0" r="r" b="b"/>
                <a:pathLst>
                  <a:path w="59" h="105">
                    <a:moveTo>
                      <a:pt x="17" y="104"/>
                    </a:moveTo>
                    <a:lnTo>
                      <a:pt x="0" y="0"/>
                    </a:lnTo>
                    <a:lnTo>
                      <a:pt x="58" y="54"/>
                    </a:lnTo>
                    <a:lnTo>
                      <a:pt x="17" y="1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94" name="Freeform 70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96" name="Rectangle 7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97" name="Rectangle 7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98" name="Rectangle 7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ru-RU"/>
          </a:p>
        </p:txBody>
      </p:sp>
      <p:sp>
        <p:nvSpPr>
          <p:cNvPr id="1099" name="Rectangle 7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1100" name="Rectangle 7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F2162A8A-CAC7-40A6-9E1F-9A6FB8D6D44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ФОРМИРОВАНИЕ КЛЮЧЕВЫХ КОМПИТЕНЦИЙ   ПРИ ИНТЕГРАЦИИ СПЕЦИАЛЬНЫХ КОРРЕКЦИОННЫХ ЗАНЯТИЙ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Учитель-логопед </a:t>
            </a:r>
            <a:r>
              <a:rPr lang="ru-RU" sz="1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НАУМЕНКО Е.В.</a:t>
            </a:r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Учитель-дефектолог </a:t>
            </a:r>
            <a:r>
              <a:rPr lang="ru-RU" sz="1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ЗАЙЦЕВА М.Г.</a:t>
            </a: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172480" cy="559595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J"/>
            </a:pPr>
            <a:r>
              <a:rPr lang="ru-RU" sz="2400" dirty="0" smtClean="0">
                <a:solidFill>
                  <a:srgbClr val="FFFFFF"/>
                </a:solidFill>
              </a:rPr>
              <a:t>способствуют развитию в большей степени, чем обычные уроки, эстетического восприятия, воображения, внимания, памяти, мышления учащихся (логического, художественно-образного, творческого);</a:t>
            </a:r>
          </a:p>
          <a:p>
            <a:pPr>
              <a:lnSpc>
                <a:spcPct val="90000"/>
              </a:lnSpc>
              <a:buFont typeface="Wingdings" pitchFamily="2" charset="2"/>
              <a:buChar char="J"/>
            </a:pPr>
            <a:endParaRPr lang="ru-RU" sz="2400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J"/>
            </a:pPr>
            <a:r>
              <a:rPr lang="ru-RU" sz="2400" dirty="0" smtClean="0">
                <a:solidFill>
                  <a:srgbClr val="FFFFFF"/>
                </a:solidFill>
              </a:rPr>
              <a:t>обладая большой информативной емкостью, способствуют увеличению темпа выполняемых учебных операций, позволяют вовлечь каждого школьника в активную работу на каждой минуте  урока и способствуют творческому подходу к выполнению учебного задания;</a:t>
            </a:r>
          </a:p>
          <a:p>
            <a:pPr>
              <a:lnSpc>
                <a:spcPct val="90000"/>
              </a:lnSpc>
              <a:buFont typeface="Wingdings" pitchFamily="2" charset="2"/>
              <a:buChar char="J"/>
            </a:pPr>
            <a:endParaRPr lang="ru-RU" sz="2400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J"/>
            </a:pPr>
            <a:r>
              <a:rPr lang="ru-RU" sz="2400" dirty="0" smtClean="0">
                <a:solidFill>
                  <a:srgbClr val="FFFFFF"/>
                </a:solidFill>
              </a:rPr>
              <a:t>формируют в большей степени общеучебные                          умения и навыки и рациональные навыки                           учебного труда;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571480"/>
            <a:ext cx="7772400" cy="5524520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solidFill>
                  <a:srgbClr val="00B0F0"/>
                </a:solidFill>
              </a:rPr>
              <a:t>Для учителя:</a:t>
            </a:r>
          </a:p>
          <a:p>
            <a:pPr>
              <a:buFont typeface="Wingdings" pitchFamily="2" charset="2"/>
              <a:buChar char="@"/>
            </a:pPr>
            <a:r>
              <a:rPr lang="ru-RU" dirty="0" smtClean="0">
                <a:solidFill>
                  <a:srgbClr val="FFFFFF"/>
                </a:solidFill>
              </a:rPr>
              <a:t>   Более эффективное использование    рабочего времени.</a:t>
            </a:r>
          </a:p>
          <a:p>
            <a:pPr>
              <a:buFont typeface="Wingdings" pitchFamily="2" charset="2"/>
              <a:buChar char="@"/>
            </a:pPr>
            <a:r>
              <a:rPr lang="ru-RU" dirty="0" smtClean="0">
                <a:solidFill>
                  <a:srgbClr val="FFFFFF"/>
                </a:solidFill>
              </a:rPr>
              <a:t>   Увеличение времени на отработку практических умений и навыков.</a:t>
            </a:r>
          </a:p>
          <a:p>
            <a:pPr>
              <a:buFont typeface="Wingdings" pitchFamily="2" charset="2"/>
              <a:buChar char="@"/>
            </a:pPr>
            <a:r>
              <a:rPr lang="ru-RU" dirty="0" smtClean="0">
                <a:solidFill>
                  <a:srgbClr val="FFFFFF"/>
                </a:solidFill>
              </a:rPr>
              <a:t>   Использование современных форм обучения.</a:t>
            </a:r>
          </a:p>
          <a:p>
            <a:pPr>
              <a:buFont typeface="Wingdings" pitchFamily="2" charset="2"/>
              <a:buChar char="@"/>
            </a:pPr>
            <a:r>
              <a:rPr lang="ru-RU" dirty="0" smtClean="0">
                <a:solidFill>
                  <a:srgbClr val="FFFFFF"/>
                </a:solidFill>
              </a:rPr>
              <a:t>   Повышение профессионального мастерства учителя.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4769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  <a:latin typeface="+mn-lt"/>
              </a:rPr>
              <a:t>Закономерности интегрированных уроков:</a:t>
            </a: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57298"/>
            <a:ext cx="8134672" cy="5384070"/>
          </a:xfrm>
        </p:spPr>
        <p:txBody>
          <a:bodyPr/>
          <a:lstStyle/>
          <a:p>
            <a:r>
              <a:rPr lang="ru-RU" sz="2400" dirty="0" smtClean="0">
                <a:solidFill>
                  <a:srgbClr val="FFFFFF"/>
                </a:solidFill>
              </a:rPr>
              <a:t>Весь урок подчинён авторскому замыслу.</a:t>
            </a:r>
          </a:p>
          <a:p>
            <a:r>
              <a:rPr lang="ru-RU" sz="2400" dirty="0" smtClean="0">
                <a:solidFill>
                  <a:srgbClr val="FFFFFF"/>
                </a:solidFill>
              </a:rPr>
              <a:t>Урок объединяется основной мыслью (стержень урока).</a:t>
            </a:r>
          </a:p>
          <a:p>
            <a:r>
              <a:rPr lang="ru-RU" sz="2400" dirty="0" smtClean="0">
                <a:solidFill>
                  <a:srgbClr val="FFFFFF"/>
                </a:solidFill>
              </a:rPr>
              <a:t>Урок составляет единое целое, этапы урока- это фрагменты целого.</a:t>
            </a:r>
          </a:p>
          <a:p>
            <a:r>
              <a:rPr lang="ru-RU" sz="2400" dirty="0" smtClean="0">
                <a:solidFill>
                  <a:srgbClr val="FFFFFF"/>
                </a:solidFill>
              </a:rPr>
              <a:t>Этапы и компоненты урока находятся                                         в логико-структурной зависимости.</a:t>
            </a:r>
          </a:p>
          <a:p>
            <a:endParaRPr lang="ru-RU" sz="2400" dirty="0" smtClean="0">
              <a:solidFill>
                <a:srgbClr val="FFFFFF"/>
              </a:solidFill>
            </a:endParaRPr>
          </a:p>
          <a:p>
            <a:r>
              <a:rPr lang="ru-RU" sz="2400" dirty="0" smtClean="0">
                <a:solidFill>
                  <a:srgbClr val="FFFFFF"/>
                </a:solidFill>
              </a:rPr>
              <a:t>Отобранный для урока дидактический материал соответствует замыслу, цепочка сведений организована как «данное» и «новое».</a:t>
            </a:r>
          </a:p>
          <a:p>
            <a:endParaRPr lang="ru-RU" sz="2400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ru-RU" dirty="0" smtClean="0"/>
              <a:t>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206680" cy="554732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Этапы процесса                                  подготовки и проведения         интегрированного урока: </a:t>
            </a:r>
            <a:r>
              <a:rPr lang="ru-RU" sz="3600" dirty="0" smtClean="0">
                <a:solidFill>
                  <a:schemeClr val="accent2"/>
                </a:solidFill>
              </a:rPr>
              <a:t>	</a:t>
            </a:r>
            <a:r>
              <a:rPr lang="ru-RU" dirty="0" smtClean="0">
                <a:solidFill>
                  <a:schemeClr val="accent2"/>
                </a:solidFill>
              </a:rPr>
              <a:t>			     	</a:t>
            </a:r>
          </a:p>
          <a:p>
            <a:r>
              <a:rPr lang="ru-RU" sz="3600" dirty="0" smtClean="0">
                <a:solidFill>
                  <a:srgbClr val="FFFFFF"/>
                </a:solidFill>
              </a:rPr>
              <a:t>Подготовительный</a:t>
            </a:r>
          </a:p>
          <a:p>
            <a:endParaRPr lang="ru-RU" sz="3600" dirty="0" smtClean="0">
              <a:solidFill>
                <a:srgbClr val="FFFFFF"/>
              </a:solidFill>
            </a:endParaRPr>
          </a:p>
          <a:p>
            <a:r>
              <a:rPr lang="ru-RU" sz="3600" dirty="0" smtClean="0">
                <a:solidFill>
                  <a:srgbClr val="FFFFFF"/>
                </a:solidFill>
              </a:rPr>
              <a:t>Исполнительский</a:t>
            </a:r>
          </a:p>
          <a:p>
            <a:endParaRPr lang="ru-RU" sz="3600" dirty="0" smtClean="0">
              <a:solidFill>
                <a:srgbClr val="FFFFFF"/>
              </a:solidFill>
            </a:endParaRPr>
          </a:p>
          <a:p>
            <a:r>
              <a:rPr lang="ru-RU" sz="3600" dirty="0" smtClean="0">
                <a:solidFill>
                  <a:srgbClr val="FFFFFF"/>
                </a:solidFill>
              </a:rPr>
              <a:t>Рефлексивный</a:t>
            </a:r>
            <a:endParaRPr lang="ru-RU" sz="24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rganization Chart 34"/>
          <p:cNvGraphicFramePr>
            <a:graphicFrameLocks/>
          </p:cNvGraphicFramePr>
          <p:nvPr>
            <p:ph idx="1"/>
          </p:nvPr>
        </p:nvGraphicFramePr>
        <p:xfrm>
          <a:off x="571472" y="571480"/>
          <a:ext cx="8058152" cy="5857916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276456" cy="6120680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FFFF00"/>
                </a:solidFill>
              </a:rPr>
              <a:t>Взаимодействие учителей: </a:t>
            </a:r>
            <a:endParaRPr lang="ru-RU" sz="4400" b="1" i="1" dirty="0" smtClean="0">
              <a:solidFill>
                <a:srgbClr val="D60093"/>
              </a:solidFill>
            </a:endParaRPr>
          </a:p>
          <a:p>
            <a:r>
              <a:rPr lang="ru-RU" dirty="0" smtClean="0">
                <a:solidFill>
                  <a:srgbClr val="FFFFFF"/>
                </a:solidFill>
              </a:rPr>
              <a:t>паритетное, с равным долевым участием каждого из них, </a:t>
            </a:r>
          </a:p>
          <a:p>
            <a:r>
              <a:rPr lang="ru-RU" dirty="0" smtClean="0">
                <a:solidFill>
                  <a:srgbClr val="FFFFFF"/>
                </a:solidFill>
              </a:rPr>
              <a:t>один из учителей может выступать ведущим, а другой – ассистентом или консультантом; </a:t>
            </a:r>
          </a:p>
          <a:p>
            <a:r>
              <a:rPr lang="ru-RU" dirty="0" smtClean="0">
                <a:solidFill>
                  <a:srgbClr val="FFFFFF"/>
                </a:solidFill>
              </a:rPr>
              <a:t>весь урок может вести                                          один учитель в                                              присутствии другого                                        как активного                                          наблюдателя и гостя.  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C:\Users\User\Desktop\Интегрир открытое занятие\интегрированный урок фото\DSC003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933056"/>
            <a:ext cx="381642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28604"/>
            <a:ext cx="7772400" cy="92869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  <a:latin typeface="+mn-lt"/>
              </a:rPr>
              <a:t>Выводы о результатах и значении интегрированного обучения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243918" cy="4953016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Интегрированное обучение: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FFFFFF"/>
                </a:solidFill>
              </a:rPr>
              <a:t>способствует развитию научного стиля мышления учащихся;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FFFFFF"/>
                </a:solidFill>
              </a:rPr>
              <a:t>даёт возможность широкого применения учащимися естественно-научного метода познания;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FFFFFF"/>
                </a:solidFill>
              </a:rPr>
              <a:t>формирует комплексный подход к учебным предметам, единый с точки зрения естественных наук взгляд на ту или иную проблему, отражающую объективные связи в окружающем мире;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FFFFFF"/>
                </a:solidFill>
              </a:rPr>
              <a:t>повышает качество знаний учащихся;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FFFFFF"/>
                </a:solidFill>
              </a:rPr>
              <a:t>повышает и развивает интерес учащихся                 к предметам естественно-научного цикла;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714356"/>
            <a:ext cx="7772400" cy="592935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FFFFFF"/>
                </a:solidFill>
              </a:rPr>
              <a:t>формирует у учащихся общие понятия, обобщённые умения и навыки: вычислительные, измерительные, графические, моделирования, наблюдения, экспериментирования,— которые вырабатываются согласованно;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FFFFFF"/>
                </a:solidFill>
              </a:rPr>
              <a:t>формирует убеждение учащихся, что они могут изучать с пониманием более сложные вещи в сравнении с теми, которые предлагаются в учебнике;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FFFFFF"/>
                </a:solidFill>
              </a:rPr>
              <a:t>позволяет использовать авторские программы (созданные на базе интеграции) в дальнейшем учебном процессе;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FFFFFF"/>
                </a:solidFill>
              </a:rPr>
              <a:t>расширяет кругозор учащихся, способствует развитию творческих возможностей учащихся, помогает более глубокому осознанию и усвоению программного материала основного курса на уровне применения знаний, умений, навыков в новых условиях;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FFFFFF"/>
                </a:solidFill>
              </a:rPr>
              <a:t>приобщает школьников к научно-исследовательской деятельности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785794"/>
            <a:ext cx="7772400" cy="5310206"/>
          </a:xfrm>
        </p:spPr>
        <p:txBody>
          <a:bodyPr/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>
                <a:solidFill>
                  <a:srgbClr val="FFC000"/>
                </a:solidFill>
              </a:rPr>
              <a:t>Интегрированное занятие </a:t>
            </a:r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3600" i="1" dirty="0" smtClean="0">
                <a:solidFill>
                  <a:srgbClr val="FFFF00"/>
                </a:solidFill>
              </a:rPr>
              <a:t>«</a:t>
            </a:r>
            <a:r>
              <a:rPr lang="ru-RU" sz="5400" i="1" dirty="0" smtClean="0">
                <a:solidFill>
                  <a:srgbClr val="FFFF00"/>
                </a:solidFill>
              </a:rPr>
              <a:t>Карусель ощущений</a:t>
            </a:r>
            <a:r>
              <a:rPr lang="ru-RU" sz="3600" i="1" dirty="0" smtClean="0">
                <a:solidFill>
                  <a:srgbClr val="FFFF00"/>
                </a:solidFill>
              </a:rPr>
              <a:t>»</a:t>
            </a:r>
            <a:endParaRPr lang="ru-RU" sz="36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59160"/>
          </a:xfrm>
        </p:spPr>
        <p:txBody>
          <a:bodyPr/>
          <a:lstStyle/>
          <a:p>
            <a:r>
              <a:rPr lang="ru-RU" sz="4000" dirty="0" smtClean="0">
                <a:latin typeface="+mn-lt"/>
              </a:rPr>
              <a:t>Съешь конфетку - улыбнись,</a:t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съешь лимончик - покривись.</a:t>
            </a:r>
            <a:endParaRPr lang="ru-RU" sz="4000" dirty="0">
              <a:latin typeface="+mn-lt"/>
            </a:endParaRPr>
          </a:p>
        </p:txBody>
      </p:sp>
      <p:pic>
        <p:nvPicPr>
          <p:cNvPr id="5" name="Содержимое 4" descr="C:\Users\User\Desktop\Интегрир открытое занятие\интегрированный урок фото\DSC0028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684076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9001156" cy="4810140"/>
          </a:xfrm>
        </p:spPr>
        <p:txBody>
          <a:bodyPr/>
          <a:lstStyle/>
          <a:p>
            <a:pPr algn="ctr">
              <a:buNone/>
            </a:pPr>
            <a:r>
              <a:rPr lang="ru-RU" sz="4800" i="1" dirty="0" smtClean="0">
                <a:solidFill>
                  <a:srgbClr val="FFFF00"/>
                </a:solidFill>
              </a:rPr>
              <a:t>«Всё  что  находится                                           во  взаимной  связи,                                  должно  преподаваться                                      в  такой  же  связи»  </a:t>
            </a:r>
            <a:endParaRPr lang="ru-RU" sz="4000" i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4000" i="1" dirty="0" smtClean="0">
                <a:solidFill>
                  <a:srgbClr val="FFFF00"/>
                </a:solidFill>
              </a:rPr>
              <a:t>                                 </a:t>
            </a:r>
            <a:r>
              <a:rPr lang="ru-RU" sz="2800" dirty="0" smtClean="0"/>
              <a:t>Ян Амос Каменский</a:t>
            </a:r>
          </a:p>
          <a:p>
            <a:pPr algn="ctr">
              <a:buNone/>
            </a:pPr>
            <a:r>
              <a:rPr lang="ru-RU" sz="2800" dirty="0" smtClean="0"/>
              <a:t>                                                «Великая дидактика»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224136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Дифференциация и индивидуализация:                                работаем в парах</a:t>
            </a:r>
            <a:endParaRPr lang="ru-RU" dirty="0">
              <a:latin typeface="+mn-lt"/>
            </a:endParaRPr>
          </a:p>
        </p:txBody>
      </p:sp>
      <p:pic>
        <p:nvPicPr>
          <p:cNvPr id="4" name="Содержимое 3" descr="C:\Users\User\Desktop\Интегрир открытое занятие\интегрированный урок фото\DSC0029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43116"/>
            <a:ext cx="698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52128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Работаем самостоятельно: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модель, пиктограммы, перфокарты</a:t>
            </a:r>
            <a:endParaRPr lang="ru-RU" dirty="0">
              <a:latin typeface="+mn-lt"/>
            </a:endParaRPr>
          </a:p>
        </p:txBody>
      </p:sp>
      <p:pic>
        <p:nvPicPr>
          <p:cNvPr id="4" name="Содержимое 3" descr="C:\Users\User\Desktop\Интегрир открытое занятие\интегрированный урок фото\DSC003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457200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Интегрир открытое занятие\интегрированный урок фото\DSC003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083" y="2648322"/>
            <a:ext cx="4772917" cy="4209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57232"/>
            <a:ext cx="7772400" cy="928694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Все движения разминки повторяем без запинки.</a:t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4" name="Содержимое 3" descr="C:\Users\User\Desktop\Интегрир открытое занятие\интегрированный урок фото\DSC003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640871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08012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Еле, еле, еле, еле                  завертелись карусели.</a:t>
            </a:r>
            <a:endParaRPr lang="ru-RU" dirty="0">
              <a:latin typeface="+mn-lt"/>
            </a:endParaRPr>
          </a:p>
        </p:txBody>
      </p:sp>
      <p:pic>
        <p:nvPicPr>
          <p:cNvPr id="4" name="Содержимое 3" descr="C:\Users\User\Desktop\Интегрир открытое занятие\интегрированный урок фото\DSC003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56792"/>
            <a:ext cx="7429552" cy="501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Качели вверх, качели вниз, крепче, ты дружок, держись.</a:t>
            </a:r>
            <a:endParaRPr lang="ru-RU" dirty="0">
              <a:latin typeface="+mn-lt"/>
            </a:endParaRPr>
          </a:p>
        </p:txBody>
      </p:sp>
      <p:pic>
        <p:nvPicPr>
          <p:cNvPr id="4" name="Содержимое 3" descr="C:\Users\User\Desktop\Интегрир открытое занятие\интегрированный урок фото\DSC003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6743102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008112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Современная инновационная деятельность педагога</a:t>
            </a:r>
            <a:endParaRPr lang="ru-RU" dirty="0">
              <a:latin typeface="+mn-lt"/>
            </a:endParaRPr>
          </a:p>
        </p:txBody>
      </p:sp>
      <p:pic>
        <p:nvPicPr>
          <p:cNvPr id="4" name="Содержимое 3" descr="C:\Users\User\Desktop\Интегрир открытое занятие\интегрированный урок фото\DSC003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691276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4971256"/>
          </a:xfrm>
        </p:spPr>
        <p:txBody>
          <a:bodyPr/>
          <a:lstStyle/>
          <a:p>
            <a:pPr algn="ctr">
              <a:buNone/>
            </a:pPr>
            <a:r>
              <a:rPr lang="ru-RU" sz="4800" i="1" dirty="0" smtClean="0">
                <a:solidFill>
                  <a:srgbClr val="FFFF00"/>
                </a:solidFill>
              </a:rPr>
              <a:t>«Многие дела труднее замыслить, чем исполнить».     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                                    </a:t>
            </a:r>
          </a:p>
          <a:p>
            <a:pPr>
              <a:buNone/>
            </a:pPr>
            <a:r>
              <a:rPr lang="ru-RU" i="1" dirty="0" smtClean="0"/>
              <a:t>                                                          </a:t>
            </a:r>
            <a:r>
              <a:rPr lang="ru-RU" sz="2400" dirty="0" smtClean="0"/>
              <a:t>С.Джонсон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714356"/>
            <a:ext cx="7772400" cy="5643602"/>
          </a:xfrm>
        </p:spPr>
        <p:txBody>
          <a:bodyPr/>
          <a:lstStyle/>
          <a:p>
            <a:pPr algn="r">
              <a:buNone/>
            </a:pPr>
            <a:r>
              <a:rPr lang="ru-RU" sz="4400" b="1" dirty="0" smtClean="0">
                <a:solidFill>
                  <a:schemeClr val="accent2"/>
                </a:solidFill>
              </a:rPr>
              <a:t>    </a:t>
            </a:r>
            <a:r>
              <a:rPr lang="ru-RU" sz="4400" b="1" dirty="0" smtClean="0">
                <a:solidFill>
                  <a:srgbClr val="FFFF00"/>
                </a:solidFill>
              </a:rPr>
              <a:t>Интеграция - </a:t>
            </a:r>
            <a:r>
              <a:rPr lang="ru-RU" sz="4400" b="1" dirty="0" smtClean="0">
                <a:solidFill>
                  <a:srgbClr val="FFFFFF"/>
                </a:solidFill>
              </a:rPr>
              <a:t>это глубокое взаимопроникновение, слияние, насколько это возможно, в одном учебном материале обобщённых знаний в той или иной области.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14290"/>
            <a:ext cx="8101042" cy="635798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Концепция интегрированного обучения </a:t>
            </a:r>
            <a:r>
              <a:rPr lang="ru-RU" sz="2400" dirty="0" smtClean="0">
                <a:solidFill>
                  <a:srgbClr val="FFFF00"/>
                </a:solidFill>
              </a:rPr>
              <a:t>Необходимость обращения к интегрированному обучению вызвана рядом объективных причин: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B050"/>
                </a:solidFill>
              </a:rPr>
              <a:t>Снижение интереса учащихся к предметам естественно-научного цикла.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B0F0"/>
                </a:solidFill>
              </a:rPr>
              <a:t>Недостаточная продуманность и разработанность действующих программ и учебников для школ.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Специфика предметов естественно-научного цикла на современном этапе.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FFFF00"/>
                </a:solidFill>
              </a:rPr>
              <a:t>Несогласованность, разобщённость этапов формирования у  учащихся общих понятий.</a:t>
            </a:r>
          </a:p>
          <a:p>
            <a:pPr algn="r">
              <a:lnSpc>
                <a:spcPct val="90000"/>
              </a:lnSpc>
            </a:pPr>
            <a:r>
              <a:rPr lang="ru-RU" sz="2800" dirty="0" smtClean="0">
                <a:solidFill>
                  <a:srgbClr val="92D050"/>
                </a:solidFill>
              </a:rPr>
              <a:t>Необходимость экономии </a:t>
            </a:r>
          </a:p>
          <a:p>
            <a:pPr algn="r">
              <a:lnSpc>
                <a:spcPct val="90000"/>
              </a:lnSpc>
              <a:buNone/>
            </a:pPr>
            <a:r>
              <a:rPr lang="ru-RU" sz="2800" dirty="0" smtClean="0">
                <a:solidFill>
                  <a:srgbClr val="92D050"/>
                </a:solidFill>
              </a:rPr>
              <a:t>учебного времени.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571612"/>
          </a:xfrm>
        </p:spPr>
        <p:txBody>
          <a:bodyPr/>
          <a:lstStyle/>
          <a:p>
            <a:r>
              <a:rPr lang="ru-RU" sz="4000" i="1" dirty="0" smtClean="0">
                <a:solidFill>
                  <a:srgbClr val="FFFF00"/>
                </a:solidFill>
                <a:latin typeface="+mn-lt"/>
              </a:rPr>
              <a:t>Цели интегрированного обучения:</a:t>
            </a:r>
            <a:endParaRPr lang="ru-RU" sz="4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4881578"/>
          </a:xfrm>
        </p:spPr>
        <p:txBody>
          <a:bodyPr/>
          <a:lstStyle/>
          <a:p>
            <a:r>
              <a:rPr lang="ru-RU" dirty="0" smtClean="0"/>
              <a:t>Создание оптимальных условий для развития мышления учащихся в процессе обучения.</a:t>
            </a:r>
          </a:p>
          <a:p>
            <a:r>
              <a:rPr lang="ru-RU" dirty="0" smtClean="0"/>
              <a:t>Преодоление некоторых противоречий процесса обучения.</a:t>
            </a:r>
          </a:p>
          <a:p>
            <a:r>
              <a:rPr lang="ru-RU" dirty="0" smtClean="0"/>
              <a:t>Повышение и развитие интереса учащихся к учебным предметам.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107157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+mn-lt"/>
              </a:rPr>
              <a:t>Идеи, методы и принципы интегрированного обучения.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4738702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В основе интегрированного обучения лежит система интегрированных уроков.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Гармонично сочетаются разнообразные методы преподавания и изучения, используемые на стыке предметов.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Принципы интегрированного                                 обучения призваны в полной                                     мере работать на достижение                                 главной цели-                                                       развитие мышления учащихся</a:t>
            </a:r>
            <a:r>
              <a:rPr lang="ru-RU" dirty="0" smtClean="0">
                <a:solidFill>
                  <a:srgbClr val="FFFFFF"/>
                </a:solidFill>
              </a:rPr>
              <a:t>.</a:t>
            </a:r>
          </a:p>
          <a:p>
            <a:pPr>
              <a:buNone/>
            </a:pPr>
            <a:r>
              <a:rPr lang="ru-RU" dirty="0" smtClean="0"/>
              <a:t>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135732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+mn-lt"/>
              </a:rPr>
              <a:t>Научный стиль мышления определяется следующими качествами:</a:t>
            </a:r>
            <a:endParaRPr lang="ru-RU" sz="3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14422"/>
            <a:ext cx="7772400" cy="4881578"/>
          </a:xfrm>
        </p:spPr>
        <p:txBody>
          <a:bodyPr/>
          <a:lstStyle/>
          <a:p>
            <a:endParaRPr lang="ru-RU" sz="2800" dirty="0" smtClean="0">
              <a:solidFill>
                <a:srgbClr val="92D050"/>
              </a:solidFill>
            </a:endParaRPr>
          </a:p>
          <a:p>
            <a:r>
              <a:rPr lang="ru-RU" sz="2800" dirty="0" smtClean="0">
                <a:solidFill>
                  <a:srgbClr val="92D050"/>
                </a:solidFill>
              </a:rPr>
              <a:t>Гибкостью (нешаблонностью)</a:t>
            </a:r>
          </a:p>
          <a:p>
            <a:r>
              <a:rPr lang="ru-RU" sz="2800" dirty="0" smtClean="0">
                <a:solidFill>
                  <a:srgbClr val="92D050"/>
                </a:solidFill>
              </a:rPr>
              <a:t>Глубиной (умением выделять существенное)</a:t>
            </a:r>
          </a:p>
          <a:p>
            <a:r>
              <a:rPr lang="ru-RU" sz="2800" dirty="0" smtClean="0">
                <a:solidFill>
                  <a:srgbClr val="92D050"/>
                </a:solidFill>
              </a:rPr>
              <a:t>Целенаправленностью (рациональностью мышления)</a:t>
            </a:r>
          </a:p>
          <a:p>
            <a:r>
              <a:rPr lang="ru-RU" sz="2800" dirty="0" smtClean="0">
                <a:solidFill>
                  <a:srgbClr val="92D050"/>
                </a:solidFill>
              </a:rPr>
              <a:t>Широтой (обобщённостью мышления)</a:t>
            </a:r>
          </a:p>
          <a:p>
            <a:r>
              <a:rPr lang="ru-RU" sz="2800" dirty="0" smtClean="0">
                <a:solidFill>
                  <a:srgbClr val="92D050"/>
                </a:solidFill>
              </a:rPr>
              <a:t>Активностью</a:t>
            </a:r>
          </a:p>
          <a:p>
            <a:r>
              <a:rPr lang="ru-RU" sz="2800" dirty="0" smtClean="0">
                <a:solidFill>
                  <a:srgbClr val="92D050"/>
                </a:solidFill>
              </a:rPr>
              <a:t>Критичностью</a:t>
            </a:r>
          </a:p>
          <a:p>
            <a:r>
              <a:rPr lang="ru-RU" sz="2800" dirty="0" smtClean="0">
                <a:solidFill>
                  <a:srgbClr val="92D050"/>
                </a:solidFill>
              </a:rPr>
              <a:t> Доказательностью</a:t>
            </a:r>
          </a:p>
          <a:p>
            <a:r>
              <a:rPr lang="ru-RU" sz="2800" dirty="0" smtClean="0">
                <a:solidFill>
                  <a:srgbClr val="92D050"/>
                </a:solidFill>
              </a:rPr>
              <a:t>Организованностью памяти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1928826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latin typeface="+mn-lt"/>
              </a:rPr>
              <a:t>Признаки интегрированного урока:</a:t>
            </a:r>
            <a:r>
              <a:rPr lang="ru-RU" i="1" dirty="0" smtClean="0">
                <a:solidFill>
                  <a:srgbClr val="D60093"/>
                </a:solidFill>
              </a:rPr>
              <a:t/>
            </a:r>
            <a:br>
              <a:rPr lang="ru-RU" i="1" dirty="0" smtClean="0">
                <a:solidFill>
                  <a:srgbClr val="D60093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243918" cy="4667264"/>
          </a:xfrm>
        </p:spPr>
        <p:txBody>
          <a:bodyPr/>
          <a:lstStyle/>
          <a:p>
            <a:endParaRPr lang="ru-RU" sz="2400" dirty="0" smtClean="0">
              <a:solidFill>
                <a:srgbClr val="FFFFFF"/>
              </a:solidFill>
            </a:endParaRPr>
          </a:p>
          <a:p>
            <a:r>
              <a:rPr lang="ru-RU" sz="2400" dirty="0" smtClean="0">
                <a:solidFill>
                  <a:srgbClr val="FFFFFF"/>
                </a:solidFill>
              </a:rPr>
              <a:t>Специально организованный урок</a:t>
            </a:r>
          </a:p>
          <a:p>
            <a:endParaRPr lang="ru-RU" sz="2400" dirty="0" smtClean="0">
              <a:solidFill>
                <a:srgbClr val="FFFFFF"/>
              </a:solidFill>
            </a:endParaRPr>
          </a:p>
          <a:p>
            <a:r>
              <a:rPr lang="ru-RU" sz="2400" dirty="0" smtClean="0">
                <a:solidFill>
                  <a:srgbClr val="FFFFFF"/>
                </a:solidFill>
              </a:rPr>
              <a:t>Цель специфическая (объединённая), поставленная для:</a:t>
            </a:r>
          </a:p>
          <a:p>
            <a:pPr lvl="1">
              <a:buFont typeface="Wingdings" pitchFamily="2" charset="2"/>
              <a:buChar char="Ø"/>
            </a:pPr>
            <a:endParaRPr lang="ru-RU" sz="2000" dirty="0" smtClean="0">
              <a:solidFill>
                <a:srgbClr val="FFFFF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FFFF"/>
                </a:solidFill>
              </a:rPr>
              <a:t>Более глубокого проникновения в суть, изучаемой темы.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FFFF"/>
                </a:solidFill>
              </a:rPr>
              <a:t>Повышения интереса учащихся к предметам.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FFFF"/>
                </a:solidFill>
              </a:rPr>
              <a:t>Целостного, синтезированного восприятия                                     изучаемых по данной теме вопросов.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FFFF"/>
                </a:solidFill>
              </a:rPr>
              <a:t>Экономии учебного времени.</a:t>
            </a:r>
          </a:p>
          <a:p>
            <a:endParaRPr lang="ru-RU" sz="2400" dirty="0" smtClean="0">
              <a:solidFill>
                <a:srgbClr val="FFFFFF"/>
              </a:solidFill>
            </a:endParaRPr>
          </a:p>
          <a:p>
            <a:r>
              <a:rPr lang="ru-RU" sz="2400" dirty="0" smtClean="0">
                <a:solidFill>
                  <a:srgbClr val="FFFFFF"/>
                </a:solidFill>
              </a:rPr>
              <a:t>Широкое использование знаний                                                          из разных дисциплин.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14356"/>
            <a:ext cx="7772400" cy="107157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  <a:latin typeface="+mn-lt"/>
              </a:rPr>
              <a:t>Преимущества интегрированных уроков.</a:t>
            </a: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243918" cy="4643470"/>
          </a:xfrm>
        </p:spPr>
        <p:txBody>
          <a:bodyPr/>
          <a:lstStyle/>
          <a:p>
            <a:pPr marL="571500" indent="-571500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00B0F0"/>
                </a:solidFill>
              </a:rPr>
              <a:t>          </a:t>
            </a:r>
            <a:r>
              <a:rPr lang="ru-RU" sz="2400" u="sng" dirty="0" smtClean="0">
                <a:solidFill>
                  <a:srgbClr val="00B0F0"/>
                </a:solidFill>
              </a:rPr>
              <a:t> Для учащихся:</a:t>
            </a:r>
          </a:p>
          <a:p>
            <a:pPr marL="571500" indent="-571500">
              <a:lnSpc>
                <a:spcPct val="80000"/>
              </a:lnSpc>
              <a:buNone/>
            </a:pPr>
            <a:endParaRPr lang="ru-RU" sz="2400" u="sng" dirty="0" smtClean="0">
              <a:solidFill>
                <a:srgbClr val="00B0F0"/>
              </a:solidFill>
            </a:endParaRPr>
          </a:p>
          <a:p>
            <a:pPr marL="571500" indent="-571500">
              <a:lnSpc>
                <a:spcPct val="80000"/>
              </a:lnSpc>
              <a:buFont typeface="Wingdings" pitchFamily="2" charset="2"/>
              <a:buChar char="J"/>
            </a:pPr>
            <a:r>
              <a:rPr lang="ru-RU" sz="2400" dirty="0" smtClean="0">
                <a:solidFill>
                  <a:srgbClr val="FFFFFF"/>
                </a:solidFill>
              </a:rPr>
              <a:t>повышают мотивацию, формируют познавательный интерес, что способствует повышению уровня обученности и воспитанности учащихся;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Char char="J"/>
            </a:pPr>
            <a:endParaRPr lang="ru-RU" sz="2400" dirty="0" smtClean="0">
              <a:solidFill>
                <a:srgbClr val="FFFFFF"/>
              </a:solidFill>
            </a:endParaRPr>
          </a:p>
          <a:p>
            <a:pPr marL="571500" indent="-571500">
              <a:lnSpc>
                <a:spcPct val="80000"/>
              </a:lnSpc>
              <a:buFont typeface="Wingdings" pitchFamily="2" charset="2"/>
              <a:buChar char="J"/>
            </a:pPr>
            <a:r>
              <a:rPr lang="ru-RU" sz="2400" dirty="0" smtClean="0">
                <a:solidFill>
                  <a:srgbClr val="FFFFFF"/>
                </a:solidFill>
              </a:rPr>
              <a:t>способствуют формированию целостной научной картины мира, рассмотрению предмета, явления с нескольких сторон: теоретической, практической, прикладной;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Char char="J"/>
            </a:pPr>
            <a:endParaRPr lang="ru-RU" sz="2400" dirty="0" smtClean="0">
              <a:solidFill>
                <a:srgbClr val="FFFFFF"/>
              </a:solidFill>
            </a:endParaRPr>
          </a:p>
          <a:p>
            <a:pPr marL="571500" indent="-571500">
              <a:lnSpc>
                <a:spcPct val="80000"/>
              </a:lnSpc>
              <a:buFont typeface="Wingdings" pitchFamily="2" charset="2"/>
              <a:buChar char="J"/>
            </a:pPr>
            <a:r>
              <a:rPr lang="ru-RU" sz="2400" dirty="0" smtClean="0">
                <a:solidFill>
                  <a:srgbClr val="FFFFFF"/>
                </a:solidFill>
              </a:rPr>
              <a:t>способствуют развитию устной и письменной речи; 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Char char="J"/>
            </a:pPr>
            <a:endParaRPr lang="ru-RU" sz="2400" dirty="0" smtClean="0">
              <a:solidFill>
                <a:srgbClr val="FFFFFF"/>
              </a:solidFill>
            </a:endParaRPr>
          </a:p>
          <a:p>
            <a:pPr marL="571500" indent="-571500">
              <a:lnSpc>
                <a:spcPct val="80000"/>
              </a:lnSpc>
              <a:buFont typeface="Wingdings" pitchFamily="2" charset="2"/>
              <a:buChar char="J"/>
            </a:pPr>
            <a:r>
              <a:rPr lang="ru-RU" sz="2400" dirty="0" smtClean="0">
                <a:solidFill>
                  <a:srgbClr val="FFFFFF"/>
                </a:solidFill>
              </a:rPr>
              <a:t>позволяют систематизировать знания;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1068999">
  <a:themeElements>
    <a:clrScheme name="Оформление по умолчанию 1">
      <a:dk1>
        <a:srgbClr val="3C0023"/>
      </a:dk1>
      <a:lt1>
        <a:srgbClr val="FFFFFF"/>
      </a:lt1>
      <a:dk2>
        <a:srgbClr val="B50069"/>
      </a:dk2>
      <a:lt2>
        <a:srgbClr val="FFFF00"/>
      </a:lt2>
      <a:accent1>
        <a:srgbClr val="6699FF"/>
      </a:accent1>
      <a:accent2>
        <a:srgbClr val="FF33CC"/>
      </a:accent2>
      <a:accent3>
        <a:srgbClr val="D7AAB9"/>
      </a:accent3>
      <a:accent4>
        <a:srgbClr val="DADADA"/>
      </a:accent4>
      <a:accent5>
        <a:srgbClr val="B8CAFF"/>
      </a:accent5>
      <a:accent6>
        <a:srgbClr val="E72DB9"/>
      </a:accent6>
      <a:hlink>
        <a:srgbClr val="00FFFF"/>
      </a:hlink>
      <a:folHlink>
        <a:srgbClr val="FF33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3C0023"/>
        </a:dk1>
        <a:lt1>
          <a:srgbClr val="FFFFFF"/>
        </a:lt1>
        <a:dk2>
          <a:srgbClr val="B50069"/>
        </a:dk2>
        <a:lt2>
          <a:srgbClr val="FFFF00"/>
        </a:lt2>
        <a:accent1>
          <a:srgbClr val="6699FF"/>
        </a:accent1>
        <a:accent2>
          <a:srgbClr val="FF33CC"/>
        </a:accent2>
        <a:accent3>
          <a:srgbClr val="D7AAB9"/>
        </a:accent3>
        <a:accent4>
          <a:srgbClr val="DADADA"/>
        </a:accent4>
        <a:accent5>
          <a:srgbClr val="B8CAFF"/>
        </a:accent5>
        <a:accent6>
          <a:srgbClr val="E72DB9"/>
        </a:accent6>
        <a:hlink>
          <a:srgbClr val="00FFFF"/>
        </a:hlink>
        <a:folHlink>
          <a:srgbClr val="FF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CC00CC"/>
        </a:dk2>
        <a:lt2>
          <a:srgbClr val="FFFFFF"/>
        </a:lt2>
        <a:accent1>
          <a:srgbClr val="3399FF"/>
        </a:accent1>
        <a:accent2>
          <a:srgbClr val="9900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00E7"/>
        </a:accent6>
        <a:hlink>
          <a:srgbClr val="66FF33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01068999</Template>
  <TotalTime>328</TotalTime>
  <Words>778</Words>
  <Application>Microsoft Office PowerPoint</Application>
  <PresentationFormat>Экран (4:3)</PresentationFormat>
  <Paragraphs>117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01068999</vt:lpstr>
      <vt:lpstr>   ФОРМИРОВАНИЕ КЛЮЧЕВЫХ КОМПИТЕНЦИЙ   ПРИ ИНТЕГРАЦИИ СПЕЦИАЛЬНЫХ КОРРЕКЦИОННЫХ ЗАНЯТИЙ                          Учитель-логопед НАУМЕНКО Е.В.                                                                      Учитель-дефектолог ЗАЙЦЕВА М.Г. </vt:lpstr>
      <vt:lpstr>Слайд 2</vt:lpstr>
      <vt:lpstr>Слайд 3</vt:lpstr>
      <vt:lpstr>Слайд 4</vt:lpstr>
      <vt:lpstr>Цели интегрированного обучения:</vt:lpstr>
      <vt:lpstr>Идеи, методы и принципы интегрированного обучения.</vt:lpstr>
      <vt:lpstr>Научный стиль мышления определяется следующими качествами:</vt:lpstr>
      <vt:lpstr>Признаки интегрированного урока: </vt:lpstr>
      <vt:lpstr>Преимущества интегрированных уроков. </vt:lpstr>
      <vt:lpstr>Слайд 10</vt:lpstr>
      <vt:lpstr>Слайд 11</vt:lpstr>
      <vt:lpstr>Закономерности интегрированных уроков: </vt:lpstr>
      <vt:lpstr>Слайд 13</vt:lpstr>
      <vt:lpstr>Слайд 14</vt:lpstr>
      <vt:lpstr>Слайд 15</vt:lpstr>
      <vt:lpstr>Выводы о результатах и значении интегрированного обучения  </vt:lpstr>
      <vt:lpstr>Слайд 17</vt:lpstr>
      <vt:lpstr>Слайд 18</vt:lpstr>
      <vt:lpstr>Съешь конфетку - улыбнись, съешь лимончик - покривись.</vt:lpstr>
      <vt:lpstr>Дифференциация и индивидуализация:                                работаем в парах</vt:lpstr>
      <vt:lpstr>Работаем самостоятельно: модель, пиктограммы, перфокарты</vt:lpstr>
      <vt:lpstr>Все движения разминки повторяем без запинки. </vt:lpstr>
      <vt:lpstr>Еле, еле, еле, еле                  завертелись карусели.</vt:lpstr>
      <vt:lpstr>Качели вверх, качели вниз, крепче, ты дружок, держись.</vt:lpstr>
      <vt:lpstr>Современная инновационная деятельность педагога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ФОРМИРОВАНИЕ КЛЮЧЕВЫХ КОМПИТЕНЦИЙ   ПРИ ИНТЕГРАЦИИ СПЕЦИАЛЬНЫХ КОРРЕКЦИОННЫХ ЗАНЯТИЙ                          Учитель-логопед НАУМЕНКО Е.В.                                                                      Учитель-дефектолог ЗАЙЦЕВА М.Г. </dc:title>
  <dc:creator>Александр</dc:creator>
  <cp:lastModifiedBy>Пользователь</cp:lastModifiedBy>
  <cp:revision>51</cp:revision>
  <dcterms:created xsi:type="dcterms:W3CDTF">2014-11-02T12:51:41Z</dcterms:created>
  <dcterms:modified xsi:type="dcterms:W3CDTF">2014-11-06T04:31:01Z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TC010689991049</vt:lpwstr>
  </property>
</Properties>
</file>