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2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DA441-BAD1-4133-9B0F-60A77FA3C77C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2644D-667B-4FD1-8023-BFEA5B4B4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2644D-667B-4FD1-8023-BFEA5B4B4FC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27717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smtClean="0">
                <a:latin typeface="Bookman Old Style" pitchFamily="18" charset="0"/>
              </a:rPr>
              <a:t/>
            </a:r>
            <a:br>
              <a:rPr lang="ru-RU" smtClean="0">
                <a:latin typeface="Bookman Old Style" pitchFamily="18" charset="0"/>
              </a:rPr>
            </a:br>
            <a:r>
              <a:rPr lang="ru-RU" smtClean="0">
                <a:latin typeface="Bookman Old Style" pitchFamily="18" charset="0"/>
              </a:rPr>
              <a:t>ИНКЛЮЗИВНОЕ ОБРАЗОВАНИЕ.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85728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ШКОЛЬНОГО ВОЗРАСТА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928670"/>
            <a:ext cx="392909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ТИП ШКОЛЫ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1.СОШ  (Центр Образования)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инклюзивными классами.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2.Школа   Здоровья с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инклюзивными классами.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3.Школа надомного обучения.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4.СКОШ (диагностический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класс).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5.СКОШ ( Интегрированный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6.Учреждения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дополнительного образования.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1081070"/>
            <a:ext cx="3143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857233"/>
            <a:ext cx="44291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7688" indent="-411163">
              <a:lnSpc>
                <a:spcPct val="150000"/>
              </a:lnSpc>
              <a:buClr>
                <a:srgbClr val="000000"/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УСЛОВИЯ ПРЕБЫВАНИЯ</a:t>
            </a:r>
          </a:p>
          <a:p>
            <a:pPr marL="547688" indent="-411163">
              <a:buClr>
                <a:srgbClr val="000000"/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1.Потребность в сопровождении</a:t>
            </a:r>
          </a:p>
          <a:p>
            <a:pPr marL="547688" indent="-411163">
              <a:buClr>
                <a:srgbClr val="000000"/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47688" indent="-411163">
              <a:buClr>
                <a:srgbClr val="000000"/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2.Рекомендуемая</a:t>
            </a:r>
          </a:p>
          <a:p>
            <a:pPr marL="547688" indent="-411163">
              <a:buClr>
                <a:srgbClr val="000000"/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программа.</a:t>
            </a:r>
          </a:p>
          <a:p>
            <a:pPr marL="547688" indent="-411163">
              <a:buClr>
                <a:srgbClr val="000000"/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3.Направленность</a:t>
            </a:r>
          </a:p>
          <a:p>
            <a:pPr marL="547688" indent="-411163">
              <a:buClr>
                <a:srgbClr val="000000"/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коррекционной работы</a:t>
            </a:r>
          </a:p>
          <a:p>
            <a:pPr marL="547688" indent="-411163">
              <a:buClr>
                <a:srgbClr val="000000"/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(логопед, психолог, дефектолог,</a:t>
            </a:r>
          </a:p>
          <a:p>
            <a:pPr marL="547688" indent="-411163">
              <a:buClr>
                <a:srgbClr val="000000"/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специальный педагог, ЛФК, </a:t>
            </a:r>
          </a:p>
          <a:p>
            <a:pPr marL="547688" indent="-411163">
              <a:buClr>
                <a:srgbClr val="000000"/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врач, и т.п.).</a:t>
            </a:r>
          </a:p>
          <a:p>
            <a:pPr marL="547688" indent="-411163">
              <a:buClr>
                <a:srgbClr val="000000"/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4.Рекомендуемый режим</a:t>
            </a:r>
          </a:p>
          <a:p>
            <a:pPr marL="547688" indent="-411163">
              <a:buClr>
                <a:srgbClr val="000000"/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занятий и консультаций.</a:t>
            </a:r>
          </a:p>
          <a:p>
            <a:pPr marL="547688" indent="-411163">
              <a:buClr>
                <a:srgbClr val="000000"/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5.Дополнительная помощь</a:t>
            </a:r>
          </a:p>
          <a:p>
            <a:pPr marL="547688" indent="-411163">
              <a:buClr>
                <a:srgbClr val="000000"/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специалистов .</a:t>
            </a:r>
          </a:p>
          <a:p>
            <a:pPr marL="547688" indent="-411163">
              <a:buClr>
                <a:srgbClr val="000000"/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6.Срок повторного обращения к</a:t>
            </a:r>
          </a:p>
          <a:p>
            <a:pPr marL="547688" indent="-411163">
              <a:buClr>
                <a:srgbClr val="000000"/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специалистам ПМПК.</a:t>
            </a:r>
          </a:p>
          <a:p>
            <a:pPr marL="547688" indent="-411163">
              <a:buClr>
                <a:srgbClr val="000000"/>
              </a:buClr>
              <a:buFont typeface="Wingdings 2" pitchFamily="18" charset="2"/>
              <a:buNone/>
            </a:pPr>
            <a:endParaRPr lang="ru-RU" b="1" dirty="0" smtClean="0">
              <a:solidFill>
                <a:srgbClr val="3C3E42"/>
              </a:solidFill>
            </a:endParaRPr>
          </a:p>
          <a:p>
            <a:pPr marL="547688" indent="-411163">
              <a:buClr>
                <a:srgbClr val="000000"/>
              </a:buClr>
              <a:buFont typeface="Wingdings 2" pitchFamily="18" charset="2"/>
              <a:buNone/>
            </a:pPr>
            <a:endParaRPr lang="ru-RU" b="1" dirty="0" smtClean="0">
              <a:solidFill>
                <a:srgbClr val="3C3E42"/>
              </a:solidFill>
            </a:endParaRPr>
          </a:p>
          <a:p>
            <a:pPr marL="547688" indent="-411163">
              <a:buClr>
                <a:srgbClr val="000000"/>
              </a:buClr>
              <a:buFont typeface="Wingdings 2" pitchFamily="18" charset="2"/>
              <a:buNone/>
            </a:pPr>
            <a:endParaRPr lang="ru-RU" b="1" dirty="0">
              <a:solidFill>
                <a:srgbClr val="3C3E4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929718" cy="6858000"/>
          </a:xfrm>
        </p:spPr>
        <p:txBody>
          <a:bodyPr>
            <a:normAutofit/>
          </a:bodyPr>
          <a:lstStyle/>
          <a:p>
            <a:pPr algn="ctr"/>
            <a:endParaRPr lang="ru-RU" b="1" dirty="0" smtClean="0">
              <a:latin typeface="Bookman Old Style" pitchFamily="18" charset="0"/>
            </a:endParaRP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Дети с ограниченными возможностями здоровья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 это дети от 0 до 18 лет, а так же молодежь старше 18 лет, имеющие временные или постоянные нарушения в физическом и (или) психическом развитии и нуждающиеся в создании специальных условий для получения образования.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14290"/>
            <a:ext cx="9001156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Инклюзия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inclusion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включение) – процесс реального включения людей с инвалидностью в активную общественную жизнь.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Инклюзивное образование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– процесс  включения детей с особыми образовательными потребностями в общую образовательную среду.  Инклюзивное образование соответствует социальной модели понимания инвалидности, подразумевая гибкость образовательной системы и возможность подстроить ее под ребенка, а не наоборот.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5865835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1.Создание специальных образовательных условий в образовательной организации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-966050"/>
            <a:ext cx="8929718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latin typeface="Bookman Old Style" pitchFamily="18" charset="0"/>
            </a:endParaRPr>
          </a:p>
          <a:p>
            <a:pPr algn="ctr"/>
            <a:endParaRPr lang="ru-RU" b="1" dirty="0" smtClean="0">
              <a:latin typeface="Bookman Old Style" pitchFamily="18" charset="0"/>
            </a:endParaRPr>
          </a:p>
          <a:p>
            <a:pPr algn="ctr"/>
            <a:endParaRPr lang="ru-RU" b="1" dirty="0" smtClean="0">
              <a:latin typeface="Bookman Old Style" pitchFamily="18" charset="0"/>
            </a:endParaRPr>
          </a:p>
          <a:p>
            <a:pPr algn="ctr"/>
            <a:endParaRPr lang="ru-RU" b="1" dirty="0" smtClean="0">
              <a:latin typeface="Bookman Old Style" pitchFamily="18" charset="0"/>
            </a:endParaRPr>
          </a:p>
          <a:p>
            <a:pPr algn="ctr"/>
            <a:endParaRPr lang="ru-RU" b="1" dirty="0" smtClean="0">
              <a:latin typeface="Bookman Old Style" pitchFamily="18" charset="0"/>
            </a:endParaRPr>
          </a:p>
          <a:p>
            <a:pPr algn="ctr"/>
            <a:endParaRPr lang="ru-RU" b="1" dirty="0" smtClean="0">
              <a:latin typeface="Bookman Old Style" pitchFamily="18" charset="0"/>
            </a:endParaRPr>
          </a:p>
          <a:p>
            <a:pPr algn="ctr"/>
            <a:endParaRPr lang="ru-RU" b="1" dirty="0" smtClean="0">
              <a:latin typeface="Bookman Old Style" pitchFamily="18" charset="0"/>
            </a:endParaRPr>
          </a:p>
          <a:p>
            <a:pPr algn="ctr"/>
            <a:endParaRPr lang="ru-RU" b="1" dirty="0" smtClean="0">
              <a:latin typeface="Bookman Old Style" pitchFamily="18" charset="0"/>
            </a:endParaRPr>
          </a:p>
          <a:p>
            <a:pPr algn="ctr"/>
            <a:r>
              <a:rPr lang="ru-RU" b="1" dirty="0" smtClean="0">
                <a:latin typeface="Bookman Old Style" pitchFamily="18" charset="0"/>
              </a:rPr>
              <a:t>СПЕЦИАЛЬНЫЕ УСЛОВИЯ- это </a:t>
            </a:r>
          </a:p>
          <a:p>
            <a:pPr>
              <a:lnSpc>
                <a:spcPct val="16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Специальные образовательные программы, специальные учебники, учебные пособия и дидактические материалы, специальные технические средств обучения коллективного и индивидуального пользования, предоставление услуг ассистента (помощника), оказывающего обучающимся необходимую техническую помощь, проведение групповых и индивидуальных коррекционных занятий, обеспечение доступа в здания организаций, осуществляющих образовательную деятельность, и другие условия, без которых невозможно или затруднено освоение образовательных программ обучающимися с ограниченными возможностями здоровья.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48756" cy="5715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8847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pc="-15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pc="-15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-966050"/>
            <a:ext cx="9144000" cy="293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latin typeface="Bookman Old Style" pitchFamily="18" charset="0"/>
            </a:endParaRPr>
          </a:p>
          <a:p>
            <a:pPr algn="ctr"/>
            <a:endParaRPr lang="ru-RU" b="1" dirty="0" smtClean="0">
              <a:latin typeface="Bookman Old Style" pitchFamily="18" charset="0"/>
            </a:endParaRPr>
          </a:p>
          <a:p>
            <a:pPr algn="ctr"/>
            <a:endParaRPr lang="ru-RU" b="1" dirty="0" smtClean="0">
              <a:latin typeface="Bookman Old Style" pitchFamily="18" charset="0"/>
            </a:endParaRPr>
          </a:p>
          <a:p>
            <a:pPr algn="ctr"/>
            <a:endParaRPr lang="ru-RU" b="1" dirty="0" smtClean="0">
              <a:latin typeface="Bookman Old Style" pitchFamily="18" charset="0"/>
            </a:endParaRPr>
          </a:p>
          <a:p>
            <a:pPr algn="ctr"/>
            <a:endParaRPr lang="ru-RU" b="1" dirty="0" smtClean="0">
              <a:latin typeface="Bookman Old Style" pitchFamily="18" charset="0"/>
            </a:endParaRPr>
          </a:p>
          <a:p>
            <a:pPr algn="ctr"/>
            <a:endParaRPr lang="ru-RU" b="1" dirty="0" smtClean="0">
              <a:latin typeface="Bookman Old Style" pitchFamily="18" charset="0"/>
            </a:endParaRPr>
          </a:p>
          <a:p>
            <a:pPr>
              <a:lnSpc>
                <a:spcPct val="16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85728"/>
            <a:ext cx="885828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2.Организационное обеспечение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Нормативно-правовая база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Организации сетевого взаимодействия с внешними организациями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Организация медицинского обслуживания и питания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Финансовое обеспечение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Информационное обеспечение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Материально-техническое (включая архитектурное) обеспечение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43966" cy="5857916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-1033760"/>
            <a:ext cx="871543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i="1" dirty="0" smtClean="0"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200" b="1" i="1" dirty="0" smtClean="0"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200" b="1" i="1" dirty="0" smtClean="0"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2.Психолого-педагогическое обеспечение</a:t>
            </a:r>
          </a:p>
          <a:p>
            <a:r>
              <a:rPr lang="ru-RU" sz="2400" b="1" i="1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Программно-методическое  обеспечение      образовательного  процесса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b="1" spc="-150" dirty="0" smtClean="0">
                <a:latin typeface="Times New Roman" pitchFamily="18" charset="0"/>
                <a:cs typeface="Times New Roman" pitchFamily="18" charset="0"/>
              </a:rPr>
              <a:t>Адаптированная основная образовательная программа</a:t>
            </a:r>
            <a:r>
              <a:rPr lang="ru-RU" sz="2000" spc="-150" dirty="0" smtClean="0">
                <a:latin typeface="Times New Roman" pitchFamily="18" charset="0"/>
                <a:cs typeface="Times New Roman" pitchFamily="18" charset="0"/>
              </a:rPr>
              <a:t> - образовательная программа, адаптированная для обучения определенных категорий лиц с ограниченными возможностями здоровья, в том числе с инвалидностью, т.е.      образовательная программа специальных (коррекционных) образовательных учреждений </a:t>
            </a:r>
            <a:r>
              <a:rPr lang="en-US" sz="2000" spc="-150" dirty="0" smtClean="0">
                <a:latin typeface="Times New Roman" pitchFamily="18" charset="0"/>
                <a:cs typeface="Times New Roman" pitchFamily="18" charset="0"/>
              </a:rPr>
              <a:t>I-VIII</a:t>
            </a:r>
            <a:r>
              <a:rPr lang="ru-RU" sz="2000" spc="-150" dirty="0" smtClean="0">
                <a:latin typeface="Times New Roman" pitchFamily="18" charset="0"/>
                <a:cs typeface="Times New Roman" pitchFamily="18" charset="0"/>
              </a:rPr>
              <a:t> видов (</a:t>
            </a:r>
            <a:r>
              <a:rPr lang="ru-RU" sz="2000" spc="-15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en-US" sz="2000" spc="-15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spc="-15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spc="-150" dirty="0" smtClean="0">
                <a:latin typeface="Times New Roman" pitchFamily="18" charset="0"/>
                <a:cs typeface="Times New Roman" pitchFamily="18" charset="0"/>
              </a:rPr>
              <a:t>, ст.2, п.п. 28).</a:t>
            </a:r>
            <a:br>
              <a:rPr lang="ru-RU" sz="2000" spc="-15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pc="-15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pc="-15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spc="-15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b="1" spc="-150" dirty="0" smtClean="0"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</a:t>
            </a:r>
            <a:r>
              <a:rPr lang="ru-RU" sz="2000" spc="-150" dirty="0" smtClean="0">
                <a:latin typeface="Times New Roman" pitchFamily="18" charset="0"/>
                <a:cs typeface="Times New Roman" pitchFamily="18" charset="0"/>
              </a:rPr>
              <a:t> – это образовательная программа, адаптированная для обучения ребенка с </a:t>
            </a:r>
            <a:r>
              <a:rPr lang="ru-RU" sz="2000" spc="-150" dirty="0" err="1" smtClean="0">
                <a:latin typeface="Times New Roman" pitchFamily="18" charset="0"/>
                <a:cs typeface="Times New Roman" pitchFamily="18" charset="0"/>
              </a:rPr>
              <a:t>овз</a:t>
            </a:r>
            <a:r>
              <a:rPr lang="ru-RU" sz="2000" spc="-150" dirty="0" smtClean="0">
                <a:latin typeface="Times New Roman" pitchFamily="18" charset="0"/>
                <a:cs typeface="Times New Roman" pitchFamily="18" charset="0"/>
              </a:rPr>
              <a:t> (в том числе с инвалидностью), разрабатывается на базе основной общеобразовательной программы, с учетом адаптированной основной образовательной программы и в соответствии с  психофизическими особенностями и особыми образовательными потребностями категории лиц с </a:t>
            </a:r>
            <a:r>
              <a:rPr lang="ru-RU" sz="2000" spc="-150" dirty="0" err="1" smtClean="0">
                <a:latin typeface="Times New Roman" pitchFamily="18" charset="0"/>
                <a:cs typeface="Times New Roman" pitchFamily="18" charset="0"/>
              </a:rPr>
              <a:t>овз</a:t>
            </a:r>
            <a:r>
              <a:rPr lang="ru-RU" sz="2000" spc="-15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spc="-1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 детей с ОВЗ в образовательном учреждении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857892"/>
          </a:xfrm>
        </p:spPr>
        <p:txBody>
          <a:bodyPr>
            <a:normAutofit fontScale="90000"/>
          </a:bodyPr>
          <a:lstStyle/>
          <a:p>
            <a:pPr algn="ctr">
              <a:buFont typeface="Courier New" pitchFamily="49" charset="0"/>
              <a:buChar char="o"/>
            </a:pPr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-1033760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i="1" dirty="0" smtClean="0"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200" b="1" i="1" dirty="0" smtClean="0"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200" b="1" i="1" dirty="0" smtClean="0"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57166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14290"/>
            <a:ext cx="8501122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Психолого-педагогическое сопровождение детей с ОВЗ в образовательном учреждении</a:t>
            </a:r>
          </a:p>
          <a:p>
            <a:pPr algn="ctr"/>
            <a:endParaRPr lang="ru-RU" sz="4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Сотрудничество с ППМС центром (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психолого-педагогическое и медико-социальная помощь).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-ПМПК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(определение образовательного маршрута).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контроль, корректировка индивидуальных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маршрутов,сопровожджение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722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85728"/>
            <a:ext cx="8715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3.Кадровое обеспечение</a:t>
            </a:r>
            <a:b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Учитель-логопед.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Дефектолог- – олигофренопедагог.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Педагог –психолог.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Сурдопедагог.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5.Тифлопедагог.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6.Медицинский персонал.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7.Тьютор.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6858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b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Общие подходы к составлению рекомендаций по включению ребенка с ОВЗ </a:t>
            </a:r>
            <a:b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1.Определение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среды включения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типа ОУ или структурного подразделения ОУ исходя из интересов ребенка (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лекотека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«О.Р»,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инкл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группа ДОУ, группа ДОУ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вида, класс общеобразовательного ОУ, реализующего инклюзивную практику, класс, группа  в СКОУ, ШНО, другое);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2.Условия включения.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3.Объем включения (частичное включение, полное включение, включение в рамках доп. образования и т.п.);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4.Рекомендуемая индивид. образовательная программа развития в ОУ,  в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ППМС-Центре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других Центрах;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5.Потребность в специалистах сопровождения, в том числе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тьюторе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6.Необходимые средовые условия «под» ребенка, в том числе  дидактическое  и техническое  оснащение;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7.Сроки повторного прохождения ПМПК;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8.Потребность в наблюдении специалистами вне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ОУ 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4000496" cy="5929354"/>
          </a:xfrm>
        </p:spPr>
        <p:txBody>
          <a:bodyPr>
            <a:normAutofit fontScale="90000"/>
          </a:bodyPr>
          <a:lstStyle/>
          <a:p>
            <a:pPr marL="548640" indent="-411480">
              <a:defRPr/>
            </a:pPr>
            <a:r>
              <a:rPr lang="ru-RU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b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ДОУ, 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ПОДРАЗДЕЛЕНИЯ  ДОУ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1.СРП (служба ранней  помощи).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2.Лекотека (с гибкой интеграцией в среду обычных детей).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3.Группа кратковременного пребывания «Особый ребенок» 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 гибкой интеграцией в среду обычных детей).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4.Инклюзивная группа (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группа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комбинированного типа. 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14290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ДОШКОЛЬНОГО ВОЗРАСТА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 flipH="1">
            <a:off x="4152896" y="857232"/>
            <a:ext cx="3848128" cy="5796002"/>
          </a:xfrm>
          <a:prstGeom prst="rect">
            <a:avLst/>
          </a:prstGeom>
        </p:spPr>
        <p:txBody>
          <a:bodyPr vert="horz" lIns="0" rIns="0" bIns="0" anchor="b">
            <a:normAutofit fontScale="82500" lnSpcReduction="2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928670"/>
            <a:ext cx="414340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УСЛОВИЯ ПРЕБЫВАНИЯ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1.Потребность в сопровождении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2.Направленность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коррекционной работы (логопед,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психолог, дефектолог,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специальный педагог, ЛФК, 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врач, и т.п.)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3.Рекомендуемый режим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занятий и консультаций.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4.Дополнительная помощь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Специалистов.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5.Дополнительное оборудование.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6.Срок повторного обращения к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специалистам ПМПК.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302</Words>
  <Application>Microsoft Office PowerPoint</Application>
  <PresentationFormat>Экран (4:3)</PresentationFormat>
  <Paragraphs>128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ИНКЛЮЗИВНОЕ ОБРАЗОВАНИЕ.</vt:lpstr>
      <vt:lpstr>Слайд 2</vt:lpstr>
      <vt:lpstr>Слайд 3</vt:lpstr>
      <vt:lpstr>                                                            </vt:lpstr>
      <vt:lpstr>                                                                                     </vt:lpstr>
      <vt:lpstr>                </vt:lpstr>
      <vt:lpstr>        </vt:lpstr>
      <vt:lpstr>              Общие подходы к составлению рекомендаций по включению ребенка с ОВЗ  1.Определение среды включения - типа ОУ или структурного подразделения ОУ исходя из интересов ребенка (лекотека, «О.Р», инкл. группа ДОУ, группа ДОУ комп. вида, класс общеобразовательного ОУ, реализующего инклюзивную практику, класс, группа  в СКОУ, ШНО, другое); 2.Условия включения.  3.Объем включения (частичное включение, полное включение, включение в рамках доп. образования и т.п.); 4.Рекомендуемая индивид. образовательная программа развития в ОУ,  в ППМС-Центре, в других Центрах;  5.Потребность в специалистах сопровождения, в том числе тьюторе;  6.Необходимые средовые условия «под» ребенка, в том числе  дидактическое  и техническое  оснащение;  7.Сроки повторного прохождения ПМПК;  8.Потребность в наблюдении специалистами вне ОУ ;</vt:lpstr>
      <vt:lpstr>         ТИП ДОУ,  ПОДРАЗДЕЛЕНИЯ  ДОУ 1.СРП (служба ранней  помощи). 2.Лекотека (с гибкой интеграцией в среду обычных детей). 3.Группа кратковременного пребывания «Особый ребенок»  (с гибкой интеграцией в среду обычных детей). 4.Инклюзивная группа (группа комбинированного типа.   </vt:lpstr>
      <vt:lpstr> 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18</cp:revision>
  <dcterms:created xsi:type="dcterms:W3CDTF">2014-11-02T10:58:42Z</dcterms:created>
  <dcterms:modified xsi:type="dcterms:W3CDTF">2014-11-06T05:04:26Z</dcterms:modified>
</cp:coreProperties>
</file>