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56" r:id="rId2"/>
    <p:sldId id="259" r:id="rId3"/>
    <p:sldId id="257" r:id="rId4"/>
    <p:sldId id="260" r:id="rId5"/>
    <p:sldId id="261" r:id="rId6"/>
    <p:sldId id="275" r:id="rId7"/>
    <p:sldId id="272" r:id="rId8"/>
    <p:sldId id="273" r:id="rId9"/>
    <p:sldId id="274" r:id="rId10"/>
    <p:sldId id="276" r:id="rId11"/>
    <p:sldId id="277" r:id="rId12"/>
    <p:sldId id="267" r:id="rId13"/>
    <p:sldId id="268" r:id="rId14"/>
    <p:sldId id="278" r:id="rId15"/>
    <p:sldId id="279" r:id="rId16"/>
    <p:sldId id="280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7" autoAdjust="0"/>
    <p:restoredTop sz="9466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57EF4-D301-4F87-B9CF-2DC8FAF7E359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74061-4644-44AC-9B94-87D946A875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207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4061-4644-44AC-9B94-87D946A875E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словосочетании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проблемный диалог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первое слово "проблемный" означает, что на уроке изучения нового материала обязательно должны быть проработаны два звена: "постановка проблемы" и "поиск решения".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Постановка проблемы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это этап формулирования темы урока или вопросов для исследования.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Поиск решения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это этап формулирования нового знания.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Слово "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диалог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означает, что и постановку проблемы, и поиск решения должны выполнить ученики в специально организованном учителем диалоге.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Различают два вида диалога: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побуждающий и подводящий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Они по-разному устроены, обеспечивают разную учебную деятельность и имеют разный развивающий эффект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4061-4644-44AC-9B94-87D946A875E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4061-4644-44AC-9B94-87D946A875E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320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4061-4644-44AC-9B94-87D946A875E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Поскольку учебная проблема существует в двух формах, то текст побуждающего диалога представляет собой одну из двух реплик: «Какова будет тема урока?» или «Какой возникает вопрос?».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4061-4644-44AC-9B94-87D946A875E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4061-4644-44AC-9B94-87D946A875E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3847FB-1A57-40BC-A353-ADCFEEEA618D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00100" y="357166"/>
            <a:ext cx="7500990" cy="22145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cap="small" dirty="0" smtClean="0">
                <a:latin typeface="Arial" pitchFamily="34" charset="0"/>
                <a:cs typeface="Arial" pitchFamily="34" charset="0"/>
              </a:rPr>
              <a:t>Технология </a:t>
            </a:r>
          </a:p>
          <a:p>
            <a:pPr algn="ctr"/>
            <a:r>
              <a:rPr lang="ru-RU" sz="2000" b="1" cap="small" dirty="0" smtClean="0">
                <a:latin typeface="Arial" pitchFamily="34" charset="0"/>
                <a:cs typeface="Arial" pitchFamily="34" charset="0"/>
              </a:rPr>
              <a:t>проблемно-диалогического </a:t>
            </a:r>
            <a:r>
              <a:rPr lang="ru-RU" sz="2000" b="1" cap="small" dirty="0" smtClean="0">
                <a:latin typeface="Arial" pitchFamily="34" charset="0"/>
                <a:cs typeface="Arial" pitchFamily="34" charset="0"/>
              </a:rPr>
              <a:t>обучения</a:t>
            </a:r>
          </a:p>
          <a:p>
            <a:pPr algn="ctr"/>
            <a:r>
              <a:rPr lang="ru-RU" sz="2000" b="1" cap="small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000" b="1" cap="small" dirty="0" smtClean="0">
                <a:latin typeface="Arial" pitchFamily="34" charset="0"/>
                <a:cs typeface="Arial" pitchFamily="34" charset="0"/>
              </a:rPr>
              <a:t>а уроках математики</a:t>
            </a:r>
            <a:endParaRPr lang="ru-RU" sz="2000" b="1" cap="small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cap="small" dirty="0">
                <a:latin typeface="Arial" pitchFamily="34" charset="0"/>
                <a:cs typeface="Arial" pitchFamily="34" charset="0"/>
              </a:rPr>
              <a:t>как средство реализации стандартов </a:t>
            </a:r>
            <a:r>
              <a:rPr lang="ru-RU" sz="2000" b="1" cap="small" dirty="0" smtClean="0">
                <a:latin typeface="Arial" pitchFamily="34" charset="0"/>
                <a:cs typeface="Arial" pitchFamily="34" charset="0"/>
              </a:rPr>
              <a:t>второго поколения</a:t>
            </a:r>
            <a:r>
              <a:rPr lang="ru-RU" sz="1200" b="1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cap="small" dirty="0" smtClean="0">
                <a:latin typeface="Arial" pitchFamily="34" charset="0"/>
                <a:cs typeface="Arial" pitchFamily="34" charset="0"/>
              </a:rPr>
              <a:t>Учитель МОУ СОШ №3 г. Аткарска                                                                                              Кузнецова Татьяна Николаевна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j0428113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286124"/>
            <a:ext cx="24384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428992" y="3800356"/>
            <a:ext cx="5286412" cy="132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 Доводы, до которых человек додумался сам, убеждают больше, чем те, которые пришли в голову другим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lvl="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Луи      Паскаль.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40080" cy="648072"/>
          </a:xfrm>
        </p:spPr>
        <p:txBody>
          <a:bodyPr>
            <a:normAutofit/>
          </a:bodyPr>
          <a:lstStyle/>
          <a:p>
            <a:r>
              <a:rPr lang="ru-RU" sz="1400" b="1" dirty="0">
                <a:effectLst/>
                <a:latin typeface="Arial" pitchFamily="34" charset="0"/>
                <a:cs typeface="Arial" pitchFamily="34" charset="0"/>
              </a:rPr>
              <a:t>Прием </a:t>
            </a: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3. </a:t>
            </a:r>
            <a:r>
              <a:rPr lang="ru-RU" sz="1400" dirty="0">
                <a:effectLst/>
                <a:latin typeface="Arial" pitchFamily="34" charset="0"/>
                <a:cs typeface="Arial" pitchFamily="34" charset="0"/>
              </a:rPr>
              <a:t>Урок математики в 6_м классе по теме «Задачи на проценты».</a:t>
            </a:r>
            <a:br>
              <a:rPr lang="ru-RU" sz="1400" dirty="0">
                <a:effectLst/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782301"/>
              </p:ext>
            </p:extLst>
          </p:nvPr>
        </p:nvGraphicFramePr>
        <p:xfrm>
          <a:off x="179513" y="548679"/>
          <a:ext cx="8784974" cy="6244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5146"/>
                <a:gridCol w="2929914"/>
                <a:gridCol w="2929914"/>
              </a:tblGrid>
              <a:tr h="3525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Анализ 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Учитель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Ученики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707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«на ошибку»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Предположим, цена то_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вара была А. Затем цена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повысилась на 10%, а к Новому году снизилась 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10%. Изменилась ли цена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товара?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Цена товара не изменилась.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(Житейское представление.)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22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Постановка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проблемы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43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предъявление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научного факта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расчетами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– Считаем. Цена товара была 100 руб. После повышения на 10% стала 110 руб.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А после понижения на 10%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стала?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99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руб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!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(Проблемная ситуация.)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13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побуждение 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осознанию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– Что вы сказали сначала?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– А что оказывается на самом деле?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Цена не изменится.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Цена уменьшилась.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(Осознание противоречия.)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13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побуждение 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проблеме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– Значит, каких задач мы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еще не умеем решать? Какая будет тема урока?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Задачи на проценты. (Тема.)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01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тема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Фиксирует тему на доске.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841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216024"/>
          </a:xfrm>
        </p:spPr>
        <p:txBody>
          <a:bodyPr>
            <a:normAutofit fontScale="90000"/>
          </a:bodyPr>
          <a:lstStyle/>
          <a:p>
            <a:r>
              <a:rPr lang="ru-RU" sz="1400" b="1" dirty="0">
                <a:effectLst/>
                <a:latin typeface="Arial" pitchFamily="34" charset="0"/>
                <a:cs typeface="Arial" pitchFamily="34" charset="0"/>
              </a:rPr>
              <a:t>Прием 4</a:t>
            </a:r>
            <a:r>
              <a:rPr lang="ru-RU" sz="1400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lang="ru-RU" sz="1400" dirty="0">
                <a:effectLst/>
                <a:latin typeface="Arial" pitchFamily="34" charset="0"/>
                <a:cs typeface="Arial" pitchFamily="34" charset="0"/>
              </a:rPr>
              <a:t> Урок математики по теме «Задачи на движение с разноименными величинами»</a:t>
            </a:r>
            <a:r>
              <a:rPr lang="ru-RU" sz="1400" dirty="0">
                <a:effectLst/>
              </a:rPr>
              <a:t>	</a:t>
            </a:r>
            <a:br>
              <a:rPr lang="ru-RU" sz="1400" dirty="0">
                <a:effectLst/>
              </a:rPr>
            </a:b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endParaRPr lang="ru-RU" sz="1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289695"/>
              </p:ext>
            </p:extLst>
          </p:nvPr>
        </p:nvGraphicFramePr>
        <p:xfrm>
          <a:off x="107504" y="404665"/>
          <a:ext cx="8928992" cy="6600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3098"/>
                <a:gridCol w="2977947"/>
                <a:gridCol w="2977947"/>
              </a:tblGrid>
              <a:tr h="2886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Анализ 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976" marR="659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Учитель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976" marR="659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itchFamily="34" charset="0"/>
                          <a:cs typeface="Arial" pitchFamily="34" charset="0"/>
                        </a:rPr>
                        <a:t>Ученики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976" marR="65976" marT="0" marB="0"/>
                </a:tc>
              </a:tr>
              <a:tr h="1616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задание 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известный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материал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976" marR="65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На доске две задачи. Про_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читайте и решите задачу 1.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976" marR="65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Два парохода плывут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навстречу. Расстояние между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ними 354 км. Скорости пароходов 32 км/ч и 27 км/ч.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Через какое время они встретятся? (Решают.)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976" marR="65976" marT="0" marB="0"/>
                </a:tc>
              </a:tr>
              <a:tr h="2058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задание 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новый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материал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976" marR="65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Прочитайте задачу 2.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Решите задачу 2.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976" marR="65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Навстречу едут автобус 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велосипедист. Скорость автобуса 700 м/мин, скорость велосипедиста 12 км/ч. Через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сколько часов они встретятся, если расстояние между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ними 108 км?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Испытывают затруднение.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(Проблемная ситуация.)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976" marR="65976" marT="0" marB="0"/>
                </a:tc>
              </a:tr>
              <a:tr h="1395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побуждение 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осознанию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проблемы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976" marR="65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Смогли выполнить задние?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В чем затруднение?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Чем это задание не похоже на предыдущее?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976" marR="65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Нет, не смогли.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Таких задач мы не решали.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В этой задаче разные единицы измерения скорости.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(Осознание проблемы.)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976" marR="65976" marT="0" marB="0"/>
                </a:tc>
              </a:tr>
              <a:tr h="952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побуждение 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itchFamily="34" charset="0"/>
                          <a:cs typeface="Arial" pitchFamily="34" charset="0"/>
                        </a:rPr>
                        <a:t>проблеме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976" marR="65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itchFamily="34" charset="0"/>
                          <a:cs typeface="Arial" pitchFamily="34" charset="0"/>
                        </a:rPr>
                        <a:t>– Значит, какого вида задачи будем разбирать на уроке?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itchFamily="34" charset="0"/>
                          <a:cs typeface="Arial" pitchFamily="34" charset="0"/>
                        </a:rPr>
                        <a:t>– Точнее, «Задачи на движение с разноимёнными величинами».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976" marR="65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Задачи на движение с разными единицами измерения.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(Неточная формулировка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темы.)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976" marR="65976" marT="0" marB="0"/>
                </a:tc>
              </a:tr>
              <a:tr h="288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тема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976" marR="659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itchFamily="34" charset="0"/>
                          <a:cs typeface="Arial" pitchFamily="34" charset="0"/>
                        </a:rPr>
                        <a:t>Фиксирует тему на доске.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976" marR="659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976" marR="6597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175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42910" y="357166"/>
            <a:ext cx="7858180" cy="100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Система вопросов для побуждающего диалога: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785926"/>
            <a:ext cx="75009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Побуждение к осознанию противоречия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Вы смогли выполнить задание? В чём затруднение?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Вопрос был один? А мнений сколько?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Что вас удивило? Что интересного заметили?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Почему это задание не получилось? Что мы не знаем?</a:t>
            </a:r>
          </a:p>
          <a:p>
            <a:pPr algn="ctr"/>
            <a:r>
              <a:rPr lang="ru-RU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Побуждение к формулированию проблемы в виде темы урока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i="1" dirty="0" smtClean="0">
                <a:latin typeface="Georgia" pitchFamily="18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Какой возникает вопрос?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Какова будет тема нашего урока?  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1472" y="500042"/>
            <a:ext cx="8286808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Методы постановки учебной проблемы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2143116"/>
            <a:ext cx="2928958" cy="1285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Подводящий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теме диалог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3504" y="2143116"/>
            <a:ext cx="328614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Сообщение темы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мотивирующим приёмом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6200000" flipH="1">
            <a:off x="6429388" y="4143380"/>
            <a:ext cx="1714512" cy="4286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5643570" y="3500438"/>
            <a:ext cx="571504" cy="5715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3571868" y="4071942"/>
            <a:ext cx="3071834" cy="100013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«яркое пятно»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786446" y="5214950"/>
            <a:ext cx="3071834" cy="1000132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«актуальность»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3573016"/>
            <a:ext cx="2376264" cy="321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40080" cy="576064"/>
          </a:xfrm>
        </p:spPr>
        <p:txBody>
          <a:bodyPr>
            <a:normAutofit/>
          </a:bodyPr>
          <a:lstStyle/>
          <a:p>
            <a:r>
              <a:rPr lang="ru-RU" sz="1400" dirty="0">
                <a:effectLst/>
                <a:latin typeface="Arial" pitchFamily="34" charset="0"/>
                <a:cs typeface="Arial" pitchFamily="34" charset="0"/>
              </a:rPr>
              <a:t>Продолжение урока «Задачи на движение с разноименными величинами».</a:t>
            </a:r>
            <a:br>
              <a:rPr lang="ru-RU" sz="1400" dirty="0">
                <a:effectLst/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662652"/>
              </p:ext>
            </p:extLst>
          </p:nvPr>
        </p:nvGraphicFramePr>
        <p:xfrm>
          <a:off x="539551" y="546991"/>
          <a:ext cx="8352931" cy="6194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1287"/>
                <a:gridCol w="2785822"/>
                <a:gridCol w="2785822"/>
              </a:tblGrid>
              <a:tr h="3081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Анализ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Учитель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Ученики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324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подводящий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диалог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К какому типу относится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задача 2? Как найти скорость сближения?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Можно скорости сразу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складывать? Почему?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Обращаем внимание 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величин. Что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надо сделать?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К каким можно привести?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А к каким лучше? Почему?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Последовательность перевода величин покажем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цепочкой.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Впишем пропущенные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данные.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– Теперь вы сможете решить задачу?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Задача на встречное движение, скорость сближения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находится сложением.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Нельзя, т.к. скорости имеют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разные единицы измерения.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Привести к одинаковым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единицам измерения.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Км/ч или м/с.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Лучше км/ч, т.к. достаточно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перевести только скорость.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Видят на доске запись: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700 м/мин = ? м/ч = ? км/ч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Получают запись: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700 м/мин = 42000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м/ч = 42 км/ч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108 : (42 + 12) = 2 (ч)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16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вывод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– Что нового вы узнали?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Наименования величин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должны быть одинаковыми.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(Открытие нового знания.)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444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учебник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– Сравним ваш вывод с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учебником.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Все верно.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041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12088" cy="576064"/>
          </a:xfrm>
        </p:spPr>
        <p:txBody>
          <a:bodyPr>
            <a:normAutofit/>
          </a:bodyPr>
          <a:lstStyle/>
          <a:p>
            <a:r>
              <a:rPr lang="ru-RU" sz="1400" dirty="0">
                <a:effectLst/>
                <a:latin typeface="Arial" pitchFamily="34" charset="0"/>
                <a:cs typeface="Arial" pitchFamily="34" charset="0"/>
              </a:rPr>
              <a:t>Урок геометрии в 8_м классе по теме «Подобные треугольники</a:t>
            </a:r>
            <a:r>
              <a:rPr lang="ru-RU" sz="1400" dirty="0">
                <a:effectLst/>
              </a:rPr>
              <a:t>»</a:t>
            </a:r>
            <a:br>
              <a:rPr lang="ru-RU" sz="1400" dirty="0">
                <a:effectLst/>
              </a:rPr>
            </a:br>
            <a:endParaRPr lang="ru-RU" sz="1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974350"/>
              </p:ext>
            </p:extLst>
          </p:nvPr>
        </p:nvGraphicFramePr>
        <p:xfrm>
          <a:off x="539552" y="1268760"/>
          <a:ext cx="8424937" cy="5472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5263"/>
                <a:gridCol w="2809837"/>
                <a:gridCol w="2809837"/>
              </a:tblGrid>
              <a:tr h="3279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Анализ 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Учитель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Ученики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43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подводящий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без проблемы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диалог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У вас на партах по три треугольника. Рассмотрите их.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Уберите лишний треугольник.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Почему именно так сделали?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Что значит похожи? Ка_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кие элементы определяют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основные свойства треугольников?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Что можно сказать об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углах треугольников 1 и 2?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А стороны? Давайте их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измерим.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Значит, что можно сказать о треугольниках 1 и 2?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Видят треугольники.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Убирают треугольник 3.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Треугольники 1 и 2 похожи.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Стороны и углы.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Углы равны, т.к. при наложении совпали.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Стороны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тpeyгольника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1 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два раза больше сторон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тругольника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2.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У них углы равны, а стороны пропорциональны.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91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вывод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– Такие треугольники называются подобными. Дайте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определение.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Формулируют определение.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(Открытие нового знания.)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09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задание 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формулирование темы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– Значит, тема урока сегодня?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Подобные треугольники.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(Тема.)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896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316010"/>
              </p:ext>
            </p:extLst>
          </p:nvPr>
        </p:nvGraphicFramePr>
        <p:xfrm>
          <a:off x="251521" y="188640"/>
          <a:ext cx="8640958" cy="6552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7192"/>
                <a:gridCol w="2881883"/>
                <a:gridCol w="2881883"/>
              </a:tblGrid>
              <a:tr h="3247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Анализ 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Учитель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Ученики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066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«актуальность»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Начинаем новую тему, 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какую – догадаетесь сами,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потому что с этим термином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мы сталкиваемся на каждом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шагу. Вы приходите в универсам и видите объявление: «В дневные часы скид_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ка 10 …». Чего?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Выбираете молоко, а 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пачке написано: «Жирность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3,2 …». Чего?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Реклама по телевизору: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«В нашей стране самый низкий налог на доходы. Он составляет всего 13 …».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А в школе вам уже встречался термин «процент»?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Процентов.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Процента.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Процентов.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Мы слышали.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1615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тема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Термин «процент» прочно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вошел в нашу жизнь. Это 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есть тема урока.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Фиксирует тему на доске.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402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9" descr="schoolboy2.jpg"/>
          <p:cNvPicPr>
            <a:picLocks noChangeAspect="1"/>
          </p:cNvPicPr>
          <p:nvPr/>
        </p:nvPicPr>
        <p:blipFill>
          <a:blip r:embed="rId3"/>
          <a:srcRect t="1677" r="9479" b="6859"/>
          <a:stretch>
            <a:fillRect/>
          </a:stretch>
        </p:blipFill>
        <p:spPr bwMode="auto">
          <a:xfrm>
            <a:off x="7097682" y="3786190"/>
            <a:ext cx="204631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286000" y="2505671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sz="2000" b="1" dirty="0">
              <a:ln w="18415" cmpd="sng">
                <a:noFill/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endParaRPr lang="ru-RU" sz="2000" b="1" dirty="0">
              <a:ln w="18415" cmpd="sng">
                <a:noFill/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endParaRPr lang="ru-RU" sz="2000" b="1" dirty="0">
              <a:ln w="18415" cmpd="sng">
                <a:noFill/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5786" y="214290"/>
            <a:ext cx="7929618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Georgia" pitchFamily="18" charset="0"/>
              </a:rPr>
              <a:t>Технология проблемно-диалогического обучения является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Euphemia" pitchFamily="34" charset="0"/>
              </a:rPr>
              <a:t>:</a:t>
            </a:r>
            <a:endParaRPr lang="ru-RU" sz="2800" b="1" dirty="0">
              <a:ln w="18415" cmpd="sng">
                <a:noFill/>
                <a:prstDash val="solid"/>
              </a:ln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357299"/>
            <a:ext cx="8072494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ru-RU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результативной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обеспечивает высокое качество усвоения знаний, эффективное развитие интеллекта и творческих способностей младших школьников, воспитание активной личности обучающихся, развитие универсальных учебных действий;</a:t>
            </a: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ru-RU" sz="2000" b="1" u="sng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здоровьесберегающей</a:t>
            </a:r>
            <a:endParaRPr lang="ru-RU" sz="2000" b="1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позволяет снижать нервно-психические нагрузки 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учащихся за счет стимуляции познавательной 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мотивации и «открытия» знаний;</a:t>
            </a: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ru-RU" sz="20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бщепедагогической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ru-RU" sz="2000" dirty="0" smtClean="0">
                <a:latin typeface="Tahoma" pitchFamily="34" charset="0"/>
              </a:rPr>
              <a:t>    реализуется на любом предметном содержании и 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ru-RU" sz="2000" dirty="0">
                <a:latin typeface="Tahoma" pitchFamily="34" charset="0"/>
              </a:rPr>
              <a:t> </a:t>
            </a:r>
            <a:r>
              <a:rPr lang="ru-RU" sz="2000" dirty="0" smtClean="0">
                <a:latin typeface="Tahoma" pitchFamily="34" charset="0"/>
              </a:rPr>
              <a:t>    в любой образовательной ступени.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928662" y="714356"/>
            <a:ext cx="7429552" cy="25717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71538" y="642918"/>
            <a:ext cx="7143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Проблемно-диалогическое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обучение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тип обучения, 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обеспечивающий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творческое усвоение знаний учениками посредством 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специально организованного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учителем диалога.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5786" y="3857628"/>
            <a:ext cx="3786214" cy="1928826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«проблемный»</a:t>
            </a:r>
          </a:p>
          <a:p>
            <a:pPr algn="ctr"/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остановка проблемы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оиск решения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72066" y="3857628"/>
            <a:ext cx="3286148" cy="18573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«диалог»</a:t>
            </a:r>
          </a:p>
          <a:p>
            <a:pPr algn="ctr"/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обуждающий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подводящий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620236"/>
            <a:ext cx="1728192" cy="123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00100" y="642918"/>
            <a:ext cx="7643866" cy="107157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tint val="30000"/>
                  <a:satMod val="250000"/>
                </a:schemeClr>
              </a:gs>
              <a:gs pos="72000">
                <a:schemeClr val="accent4">
                  <a:tint val="75000"/>
                  <a:satMod val="210000"/>
                </a:schemeClr>
              </a:gs>
              <a:gs pos="100000">
                <a:schemeClr val="accent4">
                  <a:tint val="85000"/>
                  <a:satMod val="21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Методы постановки учебной проблемы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1571604" y="2214554"/>
            <a:ext cx="1428760" cy="114300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3715538" y="3071016"/>
            <a:ext cx="171451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6286512" y="2285992"/>
            <a:ext cx="1357322" cy="9286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571472" y="3786190"/>
            <a:ext cx="2500330" cy="18573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Побуждающий от проблемной ситуации диалог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00430" y="4572008"/>
            <a:ext cx="2286016" cy="11430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Подводящий к теме диалог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86512" y="3786190"/>
            <a:ext cx="2643206" cy="19288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Сообщение темы с мотивирующим приёмом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71538" y="428604"/>
            <a:ext cx="7500990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Методы постановки учебной проблемы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500034" y="1554163"/>
            <a:ext cx="8429684" cy="452596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Побуждающий от проблемной ситуации диалог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1) создание проблемной ситуации;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побуждения к осознанию противоречия проблемной ситуации;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3) побуждение к формулированию учебной проблемы;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4) принятия предлагаемых учениками формулировок учебной проблемы.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42910" y="214290"/>
            <a:ext cx="8072494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Приёмы создания проблемной ситуации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58" y="1357298"/>
            <a:ext cx="4500594" cy="52149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365125" algn="l"/>
              </a:tabLst>
            </a:pPr>
            <a:r>
              <a:rPr lang="ru-RU" sz="17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«с удивлением»</a:t>
            </a:r>
          </a:p>
          <a:p>
            <a:pPr>
              <a:tabLst>
                <a:tab pos="365125" algn="l"/>
              </a:tabLst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Приём 1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читель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одновременно предъявляет классу противоречивые факты, взаимоисключающие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научные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теории или чьи-то точки зрения. 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5125" algn="l"/>
              </a:tabLst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Приём 2.</a:t>
            </a:r>
            <a:r>
              <a:rPr lang="ru-RU" sz="17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Педагог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сталкивает разные мнения учеников, предложив классу вопрос или практическое задание на новый материал.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5125" algn="l"/>
              </a:tabLst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Приём 3.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Между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житейским представлением учащихся и научным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фактом:  </a:t>
            </a:r>
          </a:p>
          <a:p>
            <a:pPr>
              <a:tabLst>
                <a:tab pos="365125" algn="l"/>
              </a:tabLst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шаг 1</a:t>
            </a:r>
            <a:r>
              <a:rPr lang="ru-RU" sz="1700" b="1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Учитель обнажает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житейское представление ученика вопросом или заданием « на ошибку»; 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5125" algn="l"/>
              </a:tabLst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шаг </a:t>
            </a:r>
            <a:r>
              <a:rPr lang="ru-RU" sz="1700" b="1" dirty="0">
                <a:latin typeface="Arial" pitchFamily="34" charset="0"/>
                <a:cs typeface="Arial" pitchFamily="34" charset="0"/>
              </a:rPr>
              <a:t>2.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Предъявляет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научный факт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сообщением, экспериментом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или наг</a:t>
            </a:r>
            <a:r>
              <a:rPr lang="ru-RU" sz="1700" dirty="0"/>
              <a:t>лядностью.</a:t>
            </a: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3504" y="1428736"/>
            <a:ext cx="3500462" cy="47863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00" b="1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7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«с затруднением»</a:t>
            </a:r>
          </a:p>
          <a:p>
            <a:pPr algn="ctr"/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Приём 4.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Учитель даёт практическое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задание, не сходное с предыдущими 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80920" cy="576064"/>
          </a:xfrm>
        </p:spPr>
        <p:txBody>
          <a:bodyPr>
            <a:normAutofit/>
          </a:bodyPr>
          <a:lstStyle/>
          <a:p>
            <a:r>
              <a:rPr lang="ru-RU" sz="1400" b="1" dirty="0">
                <a:effectLst/>
                <a:latin typeface="Arial" pitchFamily="34" charset="0"/>
                <a:cs typeface="Arial" pitchFamily="34" charset="0"/>
              </a:rPr>
              <a:t>Прием 1</a:t>
            </a:r>
            <a:r>
              <a:rPr lang="ru-RU" sz="1400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. Урок </a:t>
            </a:r>
            <a:r>
              <a:rPr lang="ru-RU" sz="1400" dirty="0">
                <a:effectLst/>
                <a:latin typeface="Arial" pitchFamily="34" charset="0"/>
                <a:cs typeface="Arial" pitchFamily="34" charset="0"/>
              </a:rPr>
              <a:t>алгебры в 7_м классе по теме «График функции </a:t>
            </a:r>
            <a:r>
              <a:rPr lang="ru-RU" sz="1400" i="1" dirty="0">
                <a:effectLst/>
                <a:latin typeface="Arial" pitchFamily="34" charset="0"/>
                <a:cs typeface="Arial" pitchFamily="34" charset="0"/>
              </a:rPr>
              <a:t>y </a:t>
            </a:r>
            <a:r>
              <a:rPr lang="ru-RU" sz="1400" dirty="0">
                <a:effectLst/>
                <a:latin typeface="Arial" pitchFamily="34" charset="0"/>
                <a:cs typeface="Arial" pitchFamily="34" charset="0"/>
              </a:rPr>
              <a:t>= |</a:t>
            </a:r>
            <a:r>
              <a:rPr lang="ru-RU" sz="1400" i="1" dirty="0">
                <a:effectLst/>
                <a:latin typeface="Arial" pitchFamily="34" charset="0"/>
                <a:cs typeface="Arial" pitchFamily="34" charset="0"/>
              </a:rPr>
              <a:t>x </a:t>
            </a:r>
            <a:r>
              <a:rPr lang="ru-RU" sz="1400" dirty="0">
                <a:effectLst/>
                <a:latin typeface="Arial" pitchFamily="34" charset="0"/>
                <a:cs typeface="Arial" pitchFamily="34" charset="0"/>
              </a:rPr>
              <a:t>|»</a:t>
            </a:r>
            <a:br>
              <a:rPr lang="ru-RU" sz="1400" dirty="0">
                <a:effectLst/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52692"/>
              </p:ext>
            </p:extLst>
          </p:nvPr>
        </p:nvGraphicFramePr>
        <p:xfrm>
          <a:off x="107503" y="1124744"/>
          <a:ext cx="8928992" cy="5616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6314"/>
                <a:gridCol w="2975038"/>
                <a:gridCol w="2987640"/>
              </a:tblGrid>
              <a:tr h="3682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Анализ 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Учитель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Ученики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409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 известный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материал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Постройте графики функций: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y = x, y = x</a:t>
                      </a:r>
                      <a:r>
                        <a:rPr lang="ru-RU" sz="14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Успешно выполняют задание.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409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задание 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новый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материал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– Постройте график функции: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y = |x|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Испытывают затруднение.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(Проблемная ситуация.)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205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побуждение 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осознанию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– Смогли выполнить задание?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– В чем затруднение?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Нет, не смогли.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Таких графиков мы не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строили. (Осознание противоречия.)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28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к проблеме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– Какая сегодня тема урока?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График функции y = |x|.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(Тема.)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96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тема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Фиксирует тему на доске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394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845251"/>
              </p:ext>
            </p:extLst>
          </p:nvPr>
        </p:nvGraphicFramePr>
        <p:xfrm>
          <a:off x="251520" y="404664"/>
          <a:ext cx="8568951" cy="6196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6704"/>
                <a:gridCol w="2855077"/>
                <a:gridCol w="2867170"/>
              </a:tblGrid>
              <a:tr h="3159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Анализ 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Учитель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Ученики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129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побуждение 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одновременному выдвижению гипотез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Какие есть гипотезы?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Поработайте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группах 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предложите на листах свои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варианты графика.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Группы вывешивают на доске следующие гипотезы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944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к проверке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первой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ошибочной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гипотезы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– Вы предложили 4 гипотезы о графике функции y = |x|.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Обсудим первую гипотезу.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Вы с ней согласны? Почему?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Нет. Этот график не является искомым, т.к. здесь функция принимает отрицательные значения, а модуль отрицательным быть не может.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(Контраргумент.)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944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к проверке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второй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ошибочной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гипотезы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– Обсудим вторую гипотезу.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 С таким графиком вы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согласны?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Этот график также не является искомым, т.к. здесь х принимает только неотрицательные значения, а в действительности он принимает все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значение и отрицательные в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том числе. (Контраргумент.)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58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– Обсудим третью гипотезу.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Это вообще не график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функции. (Контраргумент.)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219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525220"/>
              </p:ext>
            </p:extLst>
          </p:nvPr>
        </p:nvGraphicFramePr>
        <p:xfrm>
          <a:off x="251520" y="188640"/>
          <a:ext cx="8640960" cy="6408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0626"/>
                <a:gridCol w="2879069"/>
                <a:gridCol w="2891265"/>
              </a:tblGrid>
              <a:tr h="4488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решающей побуждение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 проверке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гипотезы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Согласны ли вы с четвертой гипотезой? Почему?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Как доказать, что график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y = |x| действительно график функции?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Это график искомой функции, т.к. х принимает любые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значения, а у – только неотрицательные, причем противоположным значениям х соответствуют одинаковые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значения у. (Аргумент.)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Надо снять модуль и записать: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|x| = {– x, x &lt; 0     х, х &gt; 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Отображением графика относительно оси ОХ в верхнюю плоскость.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920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вывод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– Итак, y = |x| – это кусочно-линейная функция. Каким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еще образом можно построить ее график?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– Сделайте вывод, что является графиком функции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y = |x|.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Графиком функции y = |x|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является ломаная линия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 вершиной в начале координат, звенья которой биссектрисы I и II координатных углов.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(Открытие нового знания.)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7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b="1" dirty="0">
                <a:effectLst/>
                <a:latin typeface="Arial" pitchFamily="34" charset="0"/>
                <a:cs typeface="Arial" pitchFamily="34" charset="0"/>
              </a:rPr>
              <a:t>Прием </a:t>
            </a: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lang="ru-RU" sz="14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1400" b="1" i="1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effectLst/>
                <a:latin typeface="Arial" pitchFamily="34" charset="0"/>
                <a:cs typeface="Arial" pitchFamily="34" charset="0"/>
              </a:rPr>
              <a:t>Урок алгебры в 7_м классе по теме «Свойства степени с натуральным показателем».</a:t>
            </a:r>
            <a:br>
              <a:rPr lang="ru-RU" sz="14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1400" dirty="0">
                <a:effectLst/>
              </a:rPr>
              <a:t> </a:t>
            </a:r>
            <a:br>
              <a:rPr lang="ru-RU" sz="1400" dirty="0">
                <a:effectLst/>
              </a:rPr>
            </a:br>
            <a:endParaRPr lang="ru-RU" sz="1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232171"/>
              </p:ext>
            </p:extLst>
          </p:nvPr>
        </p:nvGraphicFramePr>
        <p:xfrm>
          <a:off x="179513" y="967689"/>
          <a:ext cx="8712968" cy="5701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4019"/>
                <a:gridCol w="2904019"/>
                <a:gridCol w="2904930"/>
              </a:tblGrid>
              <a:tr h="307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Анализ 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Учитель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Ученики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04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Постановка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проблемы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889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на новый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материал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Посмотрите на примеры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 доске.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Как вы думаете, какие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действия можно выполнять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 степенями?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Видят примеры: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r>
                        <a:rPr lang="ru-RU" sz="14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+ а</a:t>
                      </a:r>
                      <a:r>
                        <a:rPr lang="ru-RU" sz="14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а</a:t>
                      </a:r>
                      <a:r>
                        <a:rPr lang="ru-RU" sz="14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• а</a:t>
                      </a:r>
                      <a:r>
                        <a:rPr lang="ru-RU" sz="14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(а</a:t>
                      </a:r>
                      <a:r>
                        <a:rPr lang="ru-RU" sz="14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ru-RU" sz="14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r>
                        <a:rPr lang="ru-RU" sz="14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– а</a:t>
                      </a:r>
                      <a:r>
                        <a:rPr lang="ru-RU" sz="14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r>
                        <a:rPr lang="ru-RU" sz="1400" baseline="30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: а</a:t>
                      </a:r>
                      <a:r>
                        <a:rPr lang="ru-RU" sz="14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Все, возможно.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Только умножение и деление.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Только возведение в степень.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(Проблемная ситуация.)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04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побуждение 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осознанию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– Вопрос я задала один, 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ответ должен быть один, а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сколько вы высказали мнений?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Много разных мнений.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(Осознание противоречия.)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04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побуждение 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осознанию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– Так чего мы еще не знаем,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какой возникает вопрос?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Какие же действия можно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выполнять со степенями?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(Вопрос.)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77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тема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Фиксирует вопрос на доске.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09725" y="20256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148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0A22E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1244</TotalTime>
  <Words>1938</Words>
  <Application>Microsoft Office PowerPoint</Application>
  <PresentationFormat>Экран (4:3)</PresentationFormat>
  <Paragraphs>447</Paragraphs>
  <Slides>17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Прием 1 . Урок алгебры в 7_м классе по теме «График функции y = |x |» </vt:lpstr>
      <vt:lpstr>Презентация PowerPoint</vt:lpstr>
      <vt:lpstr>Презентация PowerPoint</vt:lpstr>
      <vt:lpstr>Прием 2.  Урок алгебры в 7_м классе по теме «Свойства степени с натуральным показателем».   </vt:lpstr>
      <vt:lpstr>Прием 3. Урок математики в 6_м классе по теме «Задачи на проценты». </vt:lpstr>
      <vt:lpstr>Прием 4 . Урок математики по теме «Задачи на движение с разноименными величинами»   </vt:lpstr>
      <vt:lpstr>Презентация PowerPoint</vt:lpstr>
      <vt:lpstr>Презентация PowerPoint</vt:lpstr>
      <vt:lpstr>Продолжение урока «Задачи на движение с разноименными величинами». </vt:lpstr>
      <vt:lpstr>Урок геометрии в 8_м классе по теме «Подобные треугольники»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дом</cp:lastModifiedBy>
  <cp:revision>126</cp:revision>
  <dcterms:created xsi:type="dcterms:W3CDTF">2011-11-03T11:34:00Z</dcterms:created>
  <dcterms:modified xsi:type="dcterms:W3CDTF">2013-01-18T19:13:26Z</dcterms:modified>
</cp:coreProperties>
</file>