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2" r:id="rId3"/>
    <p:sldId id="283" r:id="rId4"/>
    <p:sldId id="285" r:id="rId5"/>
    <p:sldId id="284" r:id="rId6"/>
    <p:sldId id="286" r:id="rId7"/>
    <p:sldId id="287" r:id="rId8"/>
    <p:sldId id="265" r:id="rId9"/>
    <p:sldId id="278" r:id="rId10"/>
    <p:sldId id="259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102" d="100"/>
          <a:sy n="10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0B268-4E6E-4511-9897-A122A374B50A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1CFC4A-2DFF-4705-B46D-BA3922FA317F}">
      <dgm:prSet/>
      <dgm:spPr/>
      <dgm:t>
        <a:bodyPr/>
        <a:lstStyle/>
        <a:p>
          <a:pPr rtl="0"/>
          <a:endParaRPr lang="ru-RU" dirty="0"/>
        </a:p>
      </dgm:t>
    </dgm:pt>
    <dgm:pt modelId="{B2DCAF33-29FF-440D-8F5F-251379924073}" type="parTrans" cxnId="{53DD7E5D-4C15-4CA4-9766-2A82A9EDFBA0}">
      <dgm:prSet/>
      <dgm:spPr/>
      <dgm:t>
        <a:bodyPr/>
        <a:lstStyle/>
        <a:p>
          <a:endParaRPr lang="ru-RU"/>
        </a:p>
      </dgm:t>
    </dgm:pt>
    <dgm:pt modelId="{70A7A0B4-D736-4B47-9F17-E54D529E1CCE}" type="sibTrans" cxnId="{53DD7E5D-4C15-4CA4-9766-2A82A9EDFBA0}">
      <dgm:prSet/>
      <dgm:spPr/>
      <dgm:t>
        <a:bodyPr/>
        <a:lstStyle/>
        <a:p>
          <a:endParaRPr lang="ru-RU"/>
        </a:p>
      </dgm:t>
    </dgm:pt>
    <dgm:pt modelId="{1548CD60-35CF-41AE-B4B1-858BBD5032CA}">
      <dgm:prSet/>
      <dgm:spPr/>
      <dgm:t>
        <a:bodyPr/>
        <a:lstStyle/>
        <a:p>
          <a:pPr rtl="0"/>
          <a:endParaRPr lang="ru-RU" dirty="0"/>
        </a:p>
      </dgm:t>
    </dgm:pt>
    <dgm:pt modelId="{24616F3E-7AE2-4F36-8D5C-55B76788BF6C}" type="parTrans" cxnId="{AB79F60A-E71C-4DA2-9B6A-82DF4EDAA1CF}">
      <dgm:prSet/>
      <dgm:spPr/>
      <dgm:t>
        <a:bodyPr/>
        <a:lstStyle/>
        <a:p>
          <a:endParaRPr lang="ru-RU"/>
        </a:p>
      </dgm:t>
    </dgm:pt>
    <dgm:pt modelId="{4FAF0891-B0B0-4490-A8F2-FDC8E9D7B83D}" type="sibTrans" cxnId="{AB79F60A-E71C-4DA2-9B6A-82DF4EDAA1CF}">
      <dgm:prSet/>
      <dgm:spPr/>
      <dgm:t>
        <a:bodyPr/>
        <a:lstStyle/>
        <a:p>
          <a:endParaRPr lang="ru-RU"/>
        </a:p>
      </dgm:t>
    </dgm:pt>
    <dgm:pt modelId="{68DCC008-5FDB-44B5-A0E8-DDF3B66A3057}" type="pres">
      <dgm:prSet presAssocID="{7060B268-4E6E-4511-9897-A122A374B5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56BE71-494B-4D4F-B71B-3E702E5C5F2C}" type="pres">
      <dgm:prSet presAssocID="{AC1CFC4A-2DFF-4705-B46D-BA3922FA317F}" presName="vertFlow" presStyleCnt="0"/>
      <dgm:spPr/>
    </dgm:pt>
    <dgm:pt modelId="{64DFC67D-1CE2-412B-B709-6320503A958C}" type="pres">
      <dgm:prSet presAssocID="{AC1CFC4A-2DFF-4705-B46D-BA3922FA317F}" presName="header" presStyleLbl="node1" presStyleIdx="0" presStyleCnt="2" custScaleX="97841" custScaleY="314417" custLinFactNeighborX="1374" custLinFactNeighborY="-88"/>
      <dgm:spPr/>
      <dgm:t>
        <a:bodyPr/>
        <a:lstStyle/>
        <a:p>
          <a:endParaRPr lang="ru-RU"/>
        </a:p>
      </dgm:t>
    </dgm:pt>
    <dgm:pt modelId="{D0E60913-DF17-4304-BD27-4A3396C6C2D5}" type="pres">
      <dgm:prSet presAssocID="{AC1CFC4A-2DFF-4705-B46D-BA3922FA317F}" presName="hSp" presStyleCnt="0"/>
      <dgm:spPr/>
    </dgm:pt>
    <dgm:pt modelId="{84BA3FEC-8FC6-425D-8D9E-34CA85D1C8FF}" type="pres">
      <dgm:prSet presAssocID="{1548CD60-35CF-41AE-B4B1-858BBD5032CA}" presName="vertFlow" presStyleCnt="0"/>
      <dgm:spPr/>
    </dgm:pt>
    <dgm:pt modelId="{70B66B60-D27B-4AE1-9D2A-46C46C1F7BCD}" type="pres">
      <dgm:prSet presAssocID="{1548CD60-35CF-41AE-B4B1-858BBD5032CA}" presName="header" presStyleLbl="node1" presStyleIdx="1" presStyleCnt="2" custScaleY="314900"/>
      <dgm:spPr/>
      <dgm:t>
        <a:bodyPr/>
        <a:lstStyle/>
        <a:p>
          <a:endParaRPr lang="ru-RU"/>
        </a:p>
      </dgm:t>
    </dgm:pt>
  </dgm:ptLst>
  <dgm:cxnLst>
    <dgm:cxn modelId="{D4C0C958-F6EE-4E67-98A1-3C0ACF22A52C}" type="presOf" srcId="{1548CD60-35CF-41AE-B4B1-858BBD5032CA}" destId="{70B66B60-D27B-4AE1-9D2A-46C46C1F7BCD}" srcOrd="0" destOrd="0" presId="urn:microsoft.com/office/officeart/2005/8/layout/lProcess1"/>
    <dgm:cxn modelId="{53DD7E5D-4C15-4CA4-9766-2A82A9EDFBA0}" srcId="{7060B268-4E6E-4511-9897-A122A374B50A}" destId="{AC1CFC4A-2DFF-4705-B46D-BA3922FA317F}" srcOrd="0" destOrd="0" parTransId="{B2DCAF33-29FF-440D-8F5F-251379924073}" sibTransId="{70A7A0B4-D736-4B47-9F17-E54D529E1CCE}"/>
    <dgm:cxn modelId="{AB79F60A-E71C-4DA2-9B6A-82DF4EDAA1CF}" srcId="{7060B268-4E6E-4511-9897-A122A374B50A}" destId="{1548CD60-35CF-41AE-B4B1-858BBD5032CA}" srcOrd="1" destOrd="0" parTransId="{24616F3E-7AE2-4F36-8D5C-55B76788BF6C}" sibTransId="{4FAF0891-B0B0-4490-A8F2-FDC8E9D7B83D}"/>
    <dgm:cxn modelId="{59CAC0BF-A68B-4918-914B-4CA2F68A1B79}" type="presOf" srcId="{7060B268-4E6E-4511-9897-A122A374B50A}" destId="{68DCC008-5FDB-44B5-A0E8-DDF3B66A3057}" srcOrd="0" destOrd="0" presId="urn:microsoft.com/office/officeart/2005/8/layout/lProcess1"/>
    <dgm:cxn modelId="{2CDA55FB-7BCA-4A75-9095-CD8E26A60AB3}" type="presOf" srcId="{AC1CFC4A-2DFF-4705-B46D-BA3922FA317F}" destId="{64DFC67D-1CE2-412B-B709-6320503A958C}" srcOrd="0" destOrd="0" presId="urn:microsoft.com/office/officeart/2005/8/layout/lProcess1"/>
    <dgm:cxn modelId="{B37F220C-0883-4E53-8361-B94FF2966A4E}" type="presParOf" srcId="{68DCC008-5FDB-44B5-A0E8-DDF3B66A3057}" destId="{1B56BE71-494B-4D4F-B71B-3E702E5C5F2C}" srcOrd="0" destOrd="0" presId="urn:microsoft.com/office/officeart/2005/8/layout/lProcess1"/>
    <dgm:cxn modelId="{CFCD787C-321B-4BE3-945A-BF4DE98D421B}" type="presParOf" srcId="{1B56BE71-494B-4D4F-B71B-3E702E5C5F2C}" destId="{64DFC67D-1CE2-412B-B709-6320503A958C}" srcOrd="0" destOrd="0" presId="urn:microsoft.com/office/officeart/2005/8/layout/lProcess1"/>
    <dgm:cxn modelId="{90B5D397-0DFE-4A3F-A397-0BE725B9F321}" type="presParOf" srcId="{68DCC008-5FDB-44B5-A0E8-DDF3B66A3057}" destId="{D0E60913-DF17-4304-BD27-4A3396C6C2D5}" srcOrd="1" destOrd="0" presId="urn:microsoft.com/office/officeart/2005/8/layout/lProcess1"/>
    <dgm:cxn modelId="{FC3370DA-A65C-4AA6-8E82-81708CBF537C}" type="presParOf" srcId="{68DCC008-5FDB-44B5-A0E8-DDF3B66A3057}" destId="{84BA3FEC-8FC6-425D-8D9E-34CA85D1C8FF}" srcOrd="2" destOrd="0" presId="urn:microsoft.com/office/officeart/2005/8/layout/lProcess1"/>
    <dgm:cxn modelId="{A7B27544-64DB-41D9-B305-2DCA83998BB5}" type="presParOf" srcId="{84BA3FEC-8FC6-425D-8D9E-34CA85D1C8FF}" destId="{70B66B60-D27B-4AE1-9D2A-46C46C1F7BCD}" srcOrd="0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tobr.ru/" TargetMode="External"/><Relationship Id="rId2" Type="http://schemas.openxmlformats.org/officeDocument/2006/relationships/hyperlink" Target="http://&#1084;&#1080;&#1085;&#1086;&#1073;&#1088;&#1085;&#1072;&#1091;&#1082;&#1080;.&#1088;&#1092;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xed.ru/" TargetMode="External"/><Relationship Id="rId4" Type="http://schemas.openxmlformats.org/officeDocument/2006/relationships/hyperlink" Target="http://www.roipkpro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571472" y="7929593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143932" cy="621510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</a:t>
            </a:r>
          </a:p>
          <a:p>
            <a:pPr algn="ctr"/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 педагогических кадров</a:t>
            </a: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Таганрог</a:t>
            </a:r>
            <a:endParaRPr lang="en-US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sz="3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57232"/>
            <a:ext cx="8183880" cy="38610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1. Министерство образования и науки Российской Федерации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минобрнауки.рф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2. Министерство общего и профессионального образования Ростовской области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http://www.rostobr.ru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3. ГБОУ ДПО РО РИПК и ППРО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http://www.roipkpro.ru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4.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центр образовательного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357694"/>
            <a:ext cx="3093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http://www.lexed.ru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4187952"/>
          </a:xfrm>
        </p:spPr>
        <p:txBody>
          <a:bodyPr/>
          <a:lstStyle/>
          <a:p>
            <a:pPr marL="457200" indent="-457200" algn="ctr" fontAlgn="base"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965960" lvl="8" indent="0" algn="ctr">
              <a:buNone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пасибо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5960" lvl="8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marL="1965960" lvl="8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для итоговой работы\Новый рисунок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736"/>
            <a:ext cx="1841500" cy="397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928670"/>
            <a:ext cx="8069608" cy="4643470"/>
          </a:xfrm>
        </p:spPr>
        <p:txBody>
          <a:bodyPr/>
          <a:lstStyle/>
          <a:p>
            <a:pPr marL="457200" indent="-457200" algn="ctr" fontAlgn="base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Проанализировать нормативно-правовые документы, утверждающие новый порядок проведения аттестации педагогических кадров.</a:t>
            </a:r>
          </a:p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Рассмотреть  нормативно-правовые  документы, утверждающие новый порядок проведения аттестации педагогических кадров, относящиеся к федеральному и региональному уровням.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57298"/>
            <a:ext cx="8069608" cy="3361006"/>
          </a:xfrm>
        </p:spPr>
        <p:txBody>
          <a:bodyPr/>
          <a:lstStyle/>
          <a:p>
            <a:pPr marL="457200" indent="-457200" algn="ctr" fontAlgn="base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49. Аттестация педагогических работников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установления квалификационной категории.</a:t>
            </a: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«Об образовании в РФ от 29.12 2012 г. № 273-ФЗ)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358090"/>
            <a:ext cx="818388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2920" y="2643182"/>
          <a:ext cx="818388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643174" y="642918"/>
            <a:ext cx="4071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аттестации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857752" y="164305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285984" y="1643050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00" y="2928934"/>
            <a:ext cx="32861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Обязательная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подтверждения соответствия педагогических работников занимаемым ими должностям на основе оценки их профессиональной деятельности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2967334"/>
            <a:ext cx="30003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Добровольная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желанию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педагогического работника в  целях   установления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первой или высшей квалификационной 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4187952"/>
          </a:xfrm>
        </p:spPr>
        <p:txBody>
          <a:bodyPr/>
          <a:lstStyle/>
          <a:p>
            <a:pPr marL="457200" indent="-457200" algn="ctr" fontAlgn="base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642918"/>
            <a:ext cx="5400000" cy="192882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7675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attestatio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свидетельство) педагогов, комплексная оценка уровня квалификации, педагогического  профессионализма и продуктивности деятельности работников государственных, муниципальных образовательных учреждений.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2857496"/>
            <a:ext cx="5400000" cy="11430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работника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знаний, умений, профессиональных навыков и опыта работы работника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4286256"/>
            <a:ext cx="5400000" cy="13573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 стандарт -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квалификации, необходимой работнику для осуществления определенного вида профессиональной деятельности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57166"/>
            <a:ext cx="8069608" cy="5786478"/>
          </a:xfrm>
        </p:spPr>
        <p:txBody>
          <a:bodyPr>
            <a:normAutofit fontScale="92500" lnSpcReduction="20000"/>
          </a:bodyPr>
          <a:lstStyle/>
          <a:p>
            <a:pPr marL="457200" indent="-457200" algn="ctr" fontAlgn="base">
              <a:buNone/>
            </a:pP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Федеральные документы </a:t>
            </a:r>
          </a:p>
          <a:p>
            <a:pPr algn="ctr">
              <a:buNone/>
            </a:pPr>
            <a:endParaRPr 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Постановление</a:t>
            </a:r>
            <a:r>
              <a:rPr lang="en-US" sz="1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Правительства РФ от 05.08.2013 № 662 «Об осуществлении мониторинга системы образования». </a:t>
            </a:r>
            <a:endParaRPr lang="en-US" sz="1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AutoNum type="arabicPeriod"/>
            </a:pPr>
            <a:endParaRPr lang="en-US" sz="1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Clr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Постановление Правительства РФ </a:t>
            </a:r>
            <a:r>
              <a:rPr lang="ru-RU" sz="1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 08.08. 2013 N 678 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организаций».  </a:t>
            </a:r>
          </a:p>
          <a:p>
            <a:pPr marL="0" indent="0" algn="just">
              <a:buClrTx/>
              <a:buNone/>
            </a:pPr>
            <a:endParaRPr lang="ru-RU" sz="19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Clr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Постановление Правительства РФ от 5 августа 2013г. № 662 "Об осуществлении мониторинга системы образования".</a:t>
            </a:r>
          </a:p>
          <a:p>
            <a:pPr marL="0" indent="0" algn="just">
              <a:buClrTx/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Федеральный закон от 27.07.2006 №152-ФЗ «О персональных данных».</a:t>
            </a:r>
          </a:p>
          <a:p>
            <a:pPr marL="0" indent="0" algn="just">
              <a:buClrTx/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Федеральный Закон № 273 от 29.12.2012 «Об образовании в РФ»</a:t>
            </a:r>
          </a:p>
          <a:p>
            <a:pPr marL="0" indent="0" algn="just">
              <a:buClrTx/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Трудовой кодекс РФ от  30  декабря  2001 г.   №  197-ФЗ (в    редакции   Федерального    закона   от   30.06.2006 № 90-ФЗ с изменениями и дополнениями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5613292"/>
          </a:xfrm>
        </p:spPr>
        <p:txBody>
          <a:bodyPr>
            <a:normAutofit/>
          </a:bodyPr>
          <a:lstStyle/>
          <a:p>
            <a:pPr marL="457200" indent="-457200" algn="ctr" fontAlgn="base">
              <a:buNone/>
            </a:pP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Федеральные документы </a:t>
            </a:r>
          </a:p>
          <a:p>
            <a:pPr marL="0" indent="0" algn="just">
              <a:buClr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Приказ Минтруда России №544н от 18 октября 2013 г. «Об утверждении  профессионального стандарта «Педагог (педагогическая деятельность в  сфере дошкольного, начального общего, основного общего, среднего общего   образования) (воспитатель, учитель)» </a:t>
            </a:r>
          </a:p>
          <a:p>
            <a:pPr marL="0" indent="0" algn="just">
              <a:buClrTx/>
              <a:buNone/>
            </a:pPr>
            <a:endParaRPr 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Приказ Министерства образования и науки РФ от 7 апреля 2014 г. № 276 Об    утверждении Порядка проведения аттестации педагогических работников  организаций, осуществляющих образовательную деятельность. 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Приказ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РФ от 26.08.2010 №761-г (зарегистрировано Министерством юстиции РФ 6 октября 2010., регистрационный номер 18638 «Об утверждении единого квалификационного справочника должностей руководителей, специалистов и служащих»)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4187952"/>
          </a:xfrm>
        </p:spPr>
        <p:txBody>
          <a:bodyPr>
            <a:normAutofit/>
          </a:bodyPr>
          <a:lstStyle/>
          <a:p>
            <a:pPr marL="457200" indent="-457200" algn="ctr" fontAlgn="base">
              <a:buNone/>
            </a:pP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Региональные документы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Министерства общего и профессионального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образования  Ростовской области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от 25.08.2014 № 547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утверждении региональных нормативных документов по аттестации педагогических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работников».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Pen writing business document - Stock Photo Ilya Andriyanov #5339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429156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28604"/>
            <a:ext cx="7998170" cy="6429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21. Основные права и обязанности работника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имеет право на подготовку и дополнительное профессиональное образование в порядке, установленном настоящим Кодексом, иными федеральными законами.</a:t>
            </a:r>
          </a:p>
          <a:p>
            <a:pPr marL="0" indent="0" algn="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(Трудовой Кодекс РФ в ред. Федерального закона от 02.07.2013 № 185-ФЗ)</a:t>
            </a:r>
          </a:p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46. Право на занятие педагогической деятельностью</a:t>
            </a:r>
            <a:r>
              <a:rPr lang="ru-RU" sz="2000" dirty="0" smtClean="0"/>
              <a:t> </a:t>
            </a:r>
          </a:p>
          <a:p>
            <a:pPr marL="0" indent="269875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стандартам.</a:t>
            </a:r>
          </a:p>
          <a:p>
            <a:pPr marL="0" indent="269875" algn="just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48. Обязанности и ответственность педагогических работников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 обязаны проходить аттестацию на соответствие занимаемой должности в порядке, установленном законодательством об образовании.</a:t>
            </a:r>
          </a:p>
          <a:p>
            <a:pPr marL="0" indent="269875" algn="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«Об образовании в РФ от 29.12 2012 г. № 273-ФЗ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604</TotalTime>
  <Words>323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</dc:title>
  <dc:creator>Администратор</dc:creator>
  <cp:lastModifiedBy>XTreme.ws</cp:lastModifiedBy>
  <cp:revision>104</cp:revision>
  <dcterms:created xsi:type="dcterms:W3CDTF">2014-11-12T17:33:08Z</dcterms:created>
  <dcterms:modified xsi:type="dcterms:W3CDTF">2014-11-30T17:18:24Z</dcterms:modified>
</cp:coreProperties>
</file>