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7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emf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4638"/>
            <a:ext cx="6563072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95536" y="1628800"/>
            <a:ext cx="8280920" cy="4525963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Проектная </a:t>
            </a:r>
            <a:r>
              <a:rPr lang="ru-RU" sz="4800" b="1" dirty="0">
                <a:solidFill>
                  <a:srgbClr val="FF0000"/>
                </a:solidFill>
              </a:rPr>
              <a:t>деятельность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00"/>
                </a:solidFill>
              </a:rPr>
              <a:t>в </a:t>
            </a:r>
            <a:r>
              <a:rPr lang="ru-RU" sz="4800" b="1" dirty="0">
                <a:solidFill>
                  <a:srgbClr val="FF0000"/>
                </a:solidFill>
              </a:rPr>
              <a:t>условиях реализации ФГОС</a:t>
            </a:r>
            <a:r>
              <a:rPr lang="ru-RU" sz="4800" b="1" dirty="0" smtClean="0">
                <a:solidFill>
                  <a:srgbClr val="FF0000"/>
                </a:solidFill>
              </a:rPr>
              <a:t>.</a:t>
            </a:r>
          </a:p>
          <a:p>
            <a:pPr marL="0" indent="0" algn="ctr">
              <a:buNone/>
            </a:pPr>
            <a:endParaRPr lang="ru-RU" sz="4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современные образовательные технологии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37298"/>
            <a:ext cx="3140075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81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160240"/>
          </a:xfrm>
        </p:spPr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3"/>
            <a:ext cx="8229600" cy="18722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99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476250"/>
            <a:ext cx="7931224" cy="576263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z="2800" b="1" cap="none" dirty="0" smtClean="0">
              <a:solidFill>
                <a:srgbClr val="6C320E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1052737"/>
            <a:ext cx="8424936" cy="1872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      </a:t>
            </a:r>
          </a:p>
        </p:txBody>
      </p:sp>
      <p:sp>
        <p:nvSpPr>
          <p:cNvPr id="3" name="Овал 2"/>
          <p:cNvSpPr/>
          <p:nvPr/>
        </p:nvSpPr>
        <p:spPr>
          <a:xfrm>
            <a:off x="3419871" y="3140968"/>
            <a:ext cx="1944217" cy="86409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Творческие проекты</a:t>
            </a:r>
          </a:p>
        </p:txBody>
      </p:sp>
      <p:sp>
        <p:nvSpPr>
          <p:cNvPr id="5" name="Овал 4"/>
          <p:cNvSpPr/>
          <p:nvPr/>
        </p:nvSpPr>
        <p:spPr>
          <a:xfrm>
            <a:off x="3419871" y="116632"/>
            <a:ext cx="2016225" cy="22443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сценарий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праздника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6989" y="213082"/>
            <a:ext cx="1872208" cy="214786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выставка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300191" y="2360948"/>
            <a:ext cx="2448272" cy="183620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концерт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107504" y="2492896"/>
            <a:ext cx="2448272" cy="165618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 </a:t>
            </a:r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фестиваль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827503" y="497497"/>
            <a:ext cx="2265932" cy="1967981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газета плакат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940152" y="4365104"/>
            <a:ext cx="2448272" cy="18839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альбом</a:t>
            </a:r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292691" y="4869160"/>
            <a:ext cx="2448272" cy="18002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видеофильм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78497" y="4197153"/>
            <a:ext cx="2448272" cy="198981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театрализации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" name="Picture 6" descr="SL27738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2891" y="636636"/>
            <a:ext cx="1422028" cy="10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C:\Users\колян\Desktop\ПРОЕКТЫ\Для сайта\IMG_045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037" y="497497"/>
            <a:ext cx="1008112" cy="134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4" descr="x_0a940bc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8475" y="2738777"/>
            <a:ext cx="1440727" cy="1080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4" descr="F:\ПРОЕКТЫ\фото-проекты\IMG_063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0377" y="4764049"/>
            <a:ext cx="1447822" cy="108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4" descr="SDC1103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03" y="2776099"/>
            <a:ext cx="1152289" cy="1005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5" descr="100_193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0652" y="5142744"/>
            <a:ext cx="1432350" cy="1073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Мы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9093" y="836712"/>
            <a:ext cx="1440086" cy="107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008" name="Прямая со стрелкой 43007"/>
          <p:cNvCxnSpPr>
            <a:stCxn id="3" idx="0"/>
            <a:endCxn id="5" idx="4"/>
          </p:cNvCxnSpPr>
          <p:nvPr/>
        </p:nvCxnSpPr>
        <p:spPr>
          <a:xfrm flipV="1">
            <a:off x="4391980" y="2360948"/>
            <a:ext cx="36004" cy="78002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1" name="Прямая со стрелкой 43010"/>
          <p:cNvCxnSpPr>
            <a:stCxn id="3" idx="7"/>
            <a:endCxn id="6" idx="3"/>
          </p:cNvCxnSpPr>
          <p:nvPr/>
        </p:nvCxnSpPr>
        <p:spPr>
          <a:xfrm flipV="1">
            <a:off x="5079364" y="2046400"/>
            <a:ext cx="851804" cy="122111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3" name="Прямая со стрелкой 43012"/>
          <p:cNvCxnSpPr>
            <a:stCxn id="3" idx="1"/>
            <a:endCxn id="9" idx="5"/>
          </p:cNvCxnSpPr>
          <p:nvPr/>
        </p:nvCxnSpPr>
        <p:spPr>
          <a:xfrm flipH="1" flipV="1">
            <a:off x="2761597" y="2177274"/>
            <a:ext cx="942998" cy="1090238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5" name="Прямая со стрелкой 43014"/>
          <p:cNvCxnSpPr>
            <a:stCxn id="3" idx="2"/>
          </p:cNvCxnSpPr>
          <p:nvPr/>
        </p:nvCxnSpPr>
        <p:spPr>
          <a:xfrm flipH="1" flipV="1">
            <a:off x="2555776" y="3429000"/>
            <a:ext cx="864095" cy="14401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7" name="Прямая со стрелкой 43016"/>
          <p:cNvCxnSpPr>
            <a:stCxn id="3" idx="6"/>
            <a:endCxn id="7" idx="2"/>
          </p:cNvCxnSpPr>
          <p:nvPr/>
        </p:nvCxnSpPr>
        <p:spPr>
          <a:xfrm flipV="1">
            <a:off x="5364088" y="3279050"/>
            <a:ext cx="936103" cy="29396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19" name="Прямая со стрелкой 43018"/>
          <p:cNvCxnSpPr>
            <a:stCxn id="3" idx="3"/>
            <a:endCxn id="12" idx="7"/>
          </p:cNvCxnSpPr>
          <p:nvPr/>
        </p:nvCxnSpPr>
        <p:spPr>
          <a:xfrm flipH="1">
            <a:off x="2768228" y="3878520"/>
            <a:ext cx="936367" cy="610035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21" name="Прямая со стрелкой 43020"/>
          <p:cNvCxnSpPr>
            <a:stCxn id="3" idx="4"/>
            <a:endCxn id="11" idx="0"/>
          </p:cNvCxnSpPr>
          <p:nvPr/>
        </p:nvCxnSpPr>
        <p:spPr>
          <a:xfrm>
            <a:off x="4391980" y="4005064"/>
            <a:ext cx="124847" cy="864096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023" name="Прямая со стрелкой 43022"/>
          <p:cNvCxnSpPr>
            <a:stCxn id="3" idx="5"/>
            <a:endCxn id="10" idx="1"/>
          </p:cNvCxnSpPr>
          <p:nvPr/>
        </p:nvCxnSpPr>
        <p:spPr>
          <a:xfrm>
            <a:off x="5079364" y="3878520"/>
            <a:ext cx="1219329" cy="76247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 descr="http://www.school2100.ru/upload/medialibrary/e3e/e3ee2517d89f2123104a1faa89cb9cb4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9202" y="317842"/>
            <a:ext cx="6477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5" descr="PC22009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76133" y="4383259"/>
            <a:ext cx="995416" cy="12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58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499176" cy="8501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Проект «Отечественная война 1812 года».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Тип</a:t>
            </a:r>
            <a:r>
              <a:rPr lang="en-US" sz="1800" b="1" i="1" dirty="0" smtClean="0"/>
              <a:t>:</a:t>
            </a:r>
            <a:r>
              <a:rPr lang="ru-RU" sz="1800" b="1" i="1" dirty="0" smtClean="0"/>
              <a:t>  -смешанный проект (творческий, информационный)</a:t>
            </a:r>
            <a:r>
              <a:rPr lang="en-US" sz="1800" b="1" i="1" dirty="0"/>
              <a:t>;</a:t>
            </a:r>
            <a:r>
              <a:rPr lang="ru-RU" sz="1800" b="1" i="1" dirty="0" smtClean="0"/>
              <a:t> </a:t>
            </a:r>
          </a:p>
          <a:p>
            <a:pPr marL="0" indent="0"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       -коллективная деятельность</a:t>
            </a:r>
            <a:r>
              <a:rPr lang="en-US" sz="1800" b="1" i="1" dirty="0" smtClean="0"/>
              <a:t>;</a:t>
            </a:r>
            <a:endParaRPr lang="ru-RU" sz="1800" b="1" i="1" dirty="0" smtClean="0"/>
          </a:p>
          <a:p>
            <a:pPr marL="0" indent="0">
              <a:buNone/>
            </a:pPr>
            <a:r>
              <a:rPr lang="ru-RU" sz="1800" b="1" i="1" dirty="0"/>
              <a:t> </a:t>
            </a:r>
            <a:r>
              <a:rPr lang="ru-RU" sz="1800" b="1" i="1" dirty="0" smtClean="0"/>
              <a:t>         -</a:t>
            </a:r>
            <a:r>
              <a:rPr lang="ru-RU" sz="1800" b="1" i="1" dirty="0" err="1" smtClean="0"/>
              <a:t>межпредметный</a:t>
            </a:r>
            <a:r>
              <a:rPr lang="ru-RU" sz="1800" b="1" i="1" dirty="0"/>
              <a:t> </a:t>
            </a:r>
            <a:r>
              <a:rPr lang="ru-RU" sz="1800" b="1" i="1" dirty="0" smtClean="0"/>
              <a:t>(литература, история, искусство, МХК)</a:t>
            </a:r>
          </a:p>
          <a:p>
            <a:pPr marL="0" indent="0">
              <a:buNone/>
            </a:pPr>
            <a:endParaRPr lang="ru-RU" sz="2400" b="1" i="1" dirty="0" smtClean="0"/>
          </a:p>
          <a:p>
            <a:pPr marL="0" indent="0">
              <a:buNone/>
            </a:pPr>
            <a:r>
              <a:rPr lang="ru-RU" sz="2400" b="1" i="1" dirty="0"/>
              <a:t> </a:t>
            </a:r>
            <a:r>
              <a:rPr lang="ru-RU" sz="2400" b="1" i="1" dirty="0" smtClean="0"/>
              <a:t>      </a:t>
            </a:r>
            <a:endParaRPr lang="ru-RU" sz="24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798361"/>
            <a:ext cx="2016224" cy="1058520"/>
          </a:xfrm>
          <a:prstGeom prst="rect">
            <a:avLst/>
          </a:prstGeom>
          <a:solidFill>
            <a:srgbClr val="FD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ПРОЕКТ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Отечественная </a:t>
            </a:r>
            <a:r>
              <a:rPr lang="ru-RU" b="1" dirty="0">
                <a:solidFill>
                  <a:srgbClr val="C00000"/>
                </a:solidFill>
              </a:rPr>
              <a:t>война 1812 года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2433093"/>
            <a:ext cx="3492388" cy="1026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Посещение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областной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научной библиотеки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«Бородинское сражение»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7720" y="3872108"/>
            <a:ext cx="2017182" cy="9136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</a:rPr>
              <a:t>Выставка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400" b="1" dirty="0">
                <a:solidFill>
                  <a:schemeClr val="tx1"/>
                </a:solidFill>
              </a:rPr>
              <a:t>р</a:t>
            </a:r>
            <a:r>
              <a:rPr lang="ru-RU" sz="1400" b="1" dirty="0" smtClean="0">
                <a:solidFill>
                  <a:schemeClr val="tx1"/>
                </a:solidFill>
              </a:rPr>
              <a:t>исунков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«Бородинское</a:t>
            </a:r>
          </a:p>
          <a:p>
            <a:pPr algn="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сражение</a:t>
            </a:r>
            <a:r>
              <a:rPr lang="ru-RU" sz="1400" b="1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03748" y="5348675"/>
            <a:ext cx="2016224" cy="91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defRPr/>
            </a:pPr>
            <a:r>
              <a:rPr lang="ru-RU" sz="1200" b="1" dirty="0">
                <a:solidFill>
                  <a:schemeClr val="tx1"/>
                </a:solidFill>
              </a:rPr>
              <a:t>Экспозиция в </a:t>
            </a:r>
            <a:endParaRPr lang="ru-RU" sz="1200" b="1" dirty="0" smtClean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школьном </a:t>
            </a:r>
            <a:r>
              <a:rPr lang="ru-RU" sz="1200" b="1" dirty="0">
                <a:solidFill>
                  <a:schemeClr val="tx1"/>
                </a:solidFill>
              </a:rPr>
              <a:t>музее «</a:t>
            </a:r>
            <a:r>
              <a:rPr lang="ru-RU" sz="1200" b="1" dirty="0" smtClean="0">
                <a:solidFill>
                  <a:schemeClr val="tx1"/>
                </a:solidFill>
              </a:rPr>
              <a:t>Бородинский</a:t>
            </a:r>
          </a:p>
          <a:p>
            <a:pPr algn="r">
              <a:defRPr/>
            </a:pP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b="1" dirty="0">
                <a:solidFill>
                  <a:schemeClr val="tx1"/>
                </a:solidFill>
              </a:rPr>
              <a:t>хлеб»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59902" y="5348675"/>
            <a:ext cx="2016224" cy="9196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Портреты героев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войны </a:t>
            </a:r>
            <a:r>
              <a:rPr lang="ru-RU" sz="1600" b="1" dirty="0">
                <a:solidFill>
                  <a:schemeClr val="tx1"/>
                </a:solidFill>
              </a:rPr>
              <a:t>1812 года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67895" y="3872108"/>
            <a:ext cx="2376264" cy="8305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Война </a:t>
            </a:r>
            <a:r>
              <a:rPr lang="ru-RU" sz="1600" b="1" dirty="0">
                <a:solidFill>
                  <a:schemeClr val="tx1"/>
                </a:solidFill>
              </a:rPr>
              <a:t>1812 </a:t>
            </a:r>
            <a:r>
              <a:rPr lang="ru-RU" sz="1600" b="1" dirty="0" smtClean="0">
                <a:solidFill>
                  <a:schemeClr val="tx1"/>
                </a:solidFill>
              </a:rPr>
              <a:t>года </a:t>
            </a:r>
          </a:p>
          <a:p>
            <a:r>
              <a:rPr lang="ru-RU" sz="1600" b="1" dirty="0" smtClean="0">
                <a:solidFill>
                  <a:schemeClr val="tx1"/>
                </a:solidFill>
              </a:rPr>
              <a:t>в музыкальных произведениях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2433093"/>
            <a:ext cx="2376264" cy="10269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chemeClr val="tx1"/>
                </a:solidFill>
              </a:rPr>
              <a:t>Война </a:t>
            </a:r>
            <a:r>
              <a:rPr lang="ru-RU" sz="1600" b="1" dirty="0">
                <a:solidFill>
                  <a:schemeClr val="tx1"/>
                </a:solidFill>
              </a:rPr>
              <a:t>1812 </a:t>
            </a:r>
            <a:r>
              <a:rPr lang="ru-RU" sz="1600" b="1" dirty="0" smtClean="0">
                <a:solidFill>
                  <a:schemeClr val="tx1"/>
                </a:solidFill>
              </a:rPr>
              <a:t>года в произведениях художников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5228186"/>
            <a:ext cx="1210574" cy="1160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" descr="C:\Users\колян\Desktop\ПРОЕКТЫ\Для сайта\IMG_045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7768" y="3717896"/>
            <a:ext cx="854552" cy="1138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4" descr="C:\Users\колян\Desktop\ПРОЕКТЫ\Для сайта\IMG_04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266" y="4204990"/>
            <a:ext cx="857454" cy="114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4" descr="http://www.ionb.ru/bitrix/templates/main/images/hous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472" y="2292263"/>
            <a:ext cx="1664331" cy="127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Battle of Borodin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0597" y="2313071"/>
            <a:ext cx="2136477" cy="125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upload.wikimedia.org/wikipedia/commons/thumb/8/86/Alkruger.jpg/200px-Alkruger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0228" y="5035679"/>
            <a:ext cx="1100088" cy="154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216210888-59-72&amp;n=21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52320" y="3798362"/>
            <a:ext cx="1432516" cy="1058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9" name="Прямая со стрелкой 48"/>
          <p:cNvCxnSpPr>
            <a:stCxn id="4" idx="3"/>
            <a:endCxn id="12" idx="1"/>
          </p:cNvCxnSpPr>
          <p:nvPr/>
        </p:nvCxnSpPr>
        <p:spPr>
          <a:xfrm flipV="1">
            <a:off x="5508104" y="4287389"/>
            <a:ext cx="359791" cy="402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stCxn id="4" idx="1"/>
            <a:endCxn id="6" idx="3"/>
          </p:cNvCxnSpPr>
          <p:nvPr/>
        </p:nvCxnSpPr>
        <p:spPr>
          <a:xfrm flipH="1">
            <a:off x="3144902" y="4327621"/>
            <a:ext cx="346978" cy="13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3491880" y="4856881"/>
            <a:ext cx="360040" cy="491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>
            <a:off x="5076056" y="4834503"/>
            <a:ext cx="288032" cy="49179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flipV="1">
            <a:off x="4957688" y="3460045"/>
            <a:ext cx="144016" cy="338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 flipV="1">
            <a:off x="3851920" y="3460045"/>
            <a:ext cx="144016" cy="3383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125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101024" y="368657"/>
            <a:ext cx="3024336" cy="1692191"/>
          </a:xfrm>
          <a:prstGeom prst="ellipse">
            <a:avLst/>
          </a:prstGeom>
          <a:solidFill>
            <a:srgbClr val="FD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5A160B"/>
                </a:solidFill>
              </a:rPr>
              <a:t>ПРОДУКТ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5A160B"/>
                </a:solidFill>
              </a:rPr>
              <a:t>Урок-концерт </a:t>
            </a:r>
            <a:r>
              <a:rPr lang="ru-RU" b="1" dirty="0">
                <a:solidFill>
                  <a:srgbClr val="5A160B"/>
                </a:solidFill>
              </a:rPr>
              <a:t>для начальной школы </a:t>
            </a:r>
            <a:r>
              <a:rPr lang="ru-RU" b="1" dirty="0" smtClean="0">
                <a:solidFill>
                  <a:srgbClr val="C00000"/>
                </a:solidFill>
              </a:rPr>
              <a:t>«</a:t>
            </a:r>
            <a:r>
              <a:rPr lang="ru-RU" b="1" dirty="0">
                <a:solidFill>
                  <a:srgbClr val="C00000"/>
                </a:solidFill>
              </a:rPr>
              <a:t>Отечественная война 1812 года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9" name="Picture 5" descr="C:\Users\колян\Desktop\ПРОЕКТЫ\Для сайта\IMG_047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786" y="462874"/>
            <a:ext cx="2497401" cy="18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колян\Desktop\ПРОЕКТЫ\Для сайта\IMG_047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0838" y="462875"/>
            <a:ext cx="2527861" cy="18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" descr="C:\Users\колян\Desktop\ПРОЕКТЫ\Для сайта\IMG_046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138" y="2532788"/>
            <a:ext cx="2730714" cy="20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C:\Users\колян\Desktop\ПРОЕКТЫ\Для сайта\IMG_047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8569" y="2532788"/>
            <a:ext cx="2733581" cy="204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Прямая со стрелкой 23"/>
          <p:cNvCxnSpPr>
            <a:stCxn id="18" idx="2"/>
          </p:cNvCxnSpPr>
          <p:nvPr/>
        </p:nvCxnSpPr>
        <p:spPr>
          <a:xfrm flipH="1" flipV="1">
            <a:off x="2884495" y="1214752"/>
            <a:ext cx="216529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18" idx="6"/>
          </p:cNvCxnSpPr>
          <p:nvPr/>
        </p:nvCxnSpPr>
        <p:spPr>
          <a:xfrm>
            <a:off x="6125360" y="1214753"/>
            <a:ext cx="280075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3846039" y="2060848"/>
            <a:ext cx="216024" cy="4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5004048" y="2060848"/>
            <a:ext cx="432048" cy="4719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611560" y="4797152"/>
            <a:ext cx="71287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Творческий проект </a:t>
            </a:r>
            <a:r>
              <a:rPr lang="ru-RU" dirty="0"/>
              <a:t>– </a:t>
            </a:r>
          </a:p>
          <a:p>
            <a:r>
              <a:rPr lang="ru-RU" b="1" dirty="0"/>
              <a:t>«комплекс взаимосвязанных мероприятий, предназначенных для достижения определенной цели в течение заданного периода </a:t>
            </a:r>
            <a:r>
              <a:rPr lang="ru-RU" b="1" dirty="0" smtClean="0"/>
              <a:t>времени». </a:t>
            </a:r>
            <a:endParaRPr lang="ru-RU" b="1" dirty="0"/>
          </a:p>
          <a:p>
            <a:endParaRPr lang="ru-RU" altLang="ru-RU" dirty="0"/>
          </a:p>
        </p:txBody>
      </p:sp>
      <p:pic>
        <p:nvPicPr>
          <p:cNvPr id="32" name="Рисунок 31" descr="http://www.school2100.ru/upload/medialibrary/e3e/e3ee2517d89f2123104a1faa89cb9cb4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07824" y="5013176"/>
            <a:ext cx="652608" cy="837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995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4653136"/>
            <a:ext cx="4392488" cy="1285212"/>
          </a:xfrm>
          <a:prstGeom prst="rect">
            <a:avLst/>
          </a:prstGeom>
          <a:solidFill>
            <a:srgbClr val="ECF3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8" y="274638"/>
            <a:ext cx="7283153" cy="706090"/>
          </a:xfrm>
        </p:spPr>
        <p:txBody>
          <a:bodyPr>
            <a:noAutofit/>
          </a:bodyPr>
          <a:lstStyle/>
          <a:p>
            <a:r>
              <a:rPr lang="ru-RU" altLang="ru-RU" sz="3600" b="1" dirty="0" smtClean="0">
                <a:solidFill>
                  <a:srgbClr val="C00000"/>
                </a:solidFill>
              </a:rPr>
              <a:t>Проект</a:t>
            </a:r>
            <a:r>
              <a:rPr lang="ru-RU" altLang="ru-RU" sz="3600" dirty="0" smtClean="0"/>
              <a:t> 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«Новогодний спектакль»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784"/>
            <a:ext cx="5338936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Участники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:</a:t>
            </a:r>
            <a:r>
              <a:rPr lang="ru-RU" altLang="ru-RU" sz="2400" b="1" dirty="0" smtClean="0"/>
              <a:t> учащиеся 5-9 классов, родители, учителя, выпускники.</a:t>
            </a:r>
          </a:p>
          <a:p>
            <a:pPr marL="0" indent="0">
              <a:buNone/>
            </a:pPr>
            <a:endParaRPr lang="ru-RU" altLang="ru-RU" sz="2400" b="1" dirty="0"/>
          </a:p>
          <a:p>
            <a:pPr marL="0" indent="0">
              <a:buNone/>
            </a:pPr>
            <a:r>
              <a:rPr lang="ru-RU" altLang="ru-RU" sz="2400" b="1" dirty="0" smtClean="0">
                <a:solidFill>
                  <a:srgbClr val="FF0000"/>
                </a:solidFill>
              </a:rPr>
              <a:t>Мероприятия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:</a:t>
            </a:r>
            <a:r>
              <a:rPr lang="ru-RU" altLang="ru-RU" sz="2400" b="1" dirty="0" smtClean="0"/>
              <a:t> сценарий, репетиции, изготовление приглашений , декораций и костюмов.</a:t>
            </a:r>
          </a:p>
          <a:p>
            <a:pPr marL="0" indent="0">
              <a:buNone/>
            </a:pPr>
            <a:r>
              <a:rPr lang="ru-RU" altLang="ru-RU" sz="2400" b="1" dirty="0" smtClean="0"/>
              <a:t> </a:t>
            </a:r>
          </a:p>
          <a:p>
            <a:pPr marL="0" indent="0">
              <a:buNone/>
            </a:pPr>
            <a:endParaRPr lang="ru-RU" altLang="ru-RU" sz="2400" b="1" dirty="0" smtClean="0"/>
          </a:p>
        </p:txBody>
      </p:sp>
      <p:pic>
        <p:nvPicPr>
          <p:cNvPr id="45060" name="Picture 4" descr="x_0a940bc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039050" cy="227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C22009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429000"/>
            <a:ext cx="1884048" cy="166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PC22010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2314" y="5091520"/>
            <a:ext cx="1863998" cy="16936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4048" y="3648192"/>
            <a:ext cx="916317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39552" y="4725144"/>
            <a:ext cx="4104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Метод творческих проектов </a:t>
            </a:r>
            <a:r>
              <a:rPr lang="ru-RU" b="1" dirty="0"/>
              <a:t>позволяет научить работать в команде, выполняя разные социальные роли.</a:t>
            </a:r>
          </a:p>
        </p:txBody>
      </p:sp>
    </p:spTree>
    <p:extLst>
      <p:ext uri="{BB962C8B-B14F-4D97-AF65-F5344CB8AC3E}">
        <p14:creationId xmlns:p14="http://schemas.microsoft.com/office/powerpoint/2010/main" val="19437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15888"/>
            <a:ext cx="7467600" cy="2889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endParaRPr lang="ru-RU" sz="1400" b="1" cap="none" smtClean="0">
              <a:solidFill>
                <a:srgbClr val="9A3D01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1267" y="4005064"/>
            <a:ext cx="2732193" cy="2527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колян\Desktop\Новая папка\IMG_007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42987" y="4011853"/>
            <a:ext cx="2661482" cy="2584762"/>
          </a:xfrm>
        </p:spPr>
      </p:pic>
      <p:sp>
        <p:nvSpPr>
          <p:cNvPr id="3" name="Прямоугольник 2"/>
          <p:cNvSpPr/>
          <p:nvPr/>
        </p:nvSpPr>
        <p:spPr>
          <a:xfrm>
            <a:off x="3861800" y="1415254"/>
            <a:ext cx="3014455" cy="9589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Тема</a:t>
            </a:r>
            <a:r>
              <a:rPr lang="en-US" sz="1600" b="1" dirty="0">
                <a:solidFill>
                  <a:schemeClr val="tx1"/>
                </a:solidFill>
              </a:rPr>
              <a:t>: </a:t>
            </a:r>
            <a:r>
              <a:rPr lang="ru-RU" sz="1600" b="1" dirty="0">
                <a:solidFill>
                  <a:schemeClr val="tx1"/>
                </a:solidFill>
              </a:rPr>
              <a:t>«Развёртки поверхностей геометрических тел».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120144" y="1753848"/>
            <a:ext cx="1584325" cy="111283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4" name="Picture 2" descr="C:\Users\колян\Desktop\Новая папка\IMG_007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7716" y="1823619"/>
            <a:ext cx="14287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46241" y="599656"/>
            <a:ext cx="1800225" cy="1223963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6" name="Picture 3" descr="C:\Users\колян\Desktop\Новая папка\IMG_007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8471" y="688556"/>
            <a:ext cx="1655763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491880" y="2960601"/>
            <a:ext cx="3628264" cy="8284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</a:rPr>
              <a:t>Продукт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ru-RU" b="1" dirty="0">
                <a:solidFill>
                  <a:srgbClr val="C00000"/>
                </a:solidFill>
              </a:rPr>
              <a:t> проекта</a:t>
            </a:r>
            <a:r>
              <a:rPr lang="en-US" b="1" dirty="0">
                <a:solidFill>
                  <a:srgbClr val="C00000"/>
                </a:solidFill>
              </a:rPr>
              <a:t>:</a:t>
            </a:r>
            <a:r>
              <a:rPr lang="ru-RU" b="1" dirty="0">
                <a:solidFill>
                  <a:srgbClr val="C00000"/>
                </a:solidFill>
              </a:rPr>
              <a:t> «Модели геометрических тел»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4653136"/>
            <a:ext cx="2304257" cy="18790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Применение</a:t>
            </a:r>
            <a:r>
              <a:rPr lang="ru-RU" sz="1400" b="1" dirty="0">
                <a:solidFill>
                  <a:schemeClr val="tx1"/>
                </a:solidFill>
              </a:rPr>
              <a:t>.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Темы</a:t>
            </a:r>
            <a:r>
              <a:rPr lang="en-US" sz="1400" b="1" dirty="0">
                <a:solidFill>
                  <a:schemeClr val="tx1"/>
                </a:solidFill>
              </a:rPr>
              <a:t>:</a:t>
            </a:r>
            <a:r>
              <a:rPr lang="ru-RU" sz="1400" b="1" dirty="0">
                <a:solidFill>
                  <a:schemeClr val="tx1"/>
                </a:solidFill>
              </a:rPr>
              <a:t> «Анализ геометрической формы предмета».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«</a:t>
            </a:r>
            <a:r>
              <a:rPr lang="ru-RU" sz="1400" b="1" dirty="0">
                <a:solidFill>
                  <a:schemeClr val="tx1"/>
                </a:solidFill>
              </a:rPr>
              <a:t>Проекции групп геометрических тел».</a:t>
            </a:r>
          </a:p>
          <a:p>
            <a:pPr>
              <a:defRPr/>
            </a:pP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«Технический рисунок и эскиз».</a:t>
            </a:r>
          </a:p>
          <a:p>
            <a:pPr>
              <a:defRPr/>
            </a:pPr>
            <a:endParaRPr lang="ru-RU" sz="1400" b="1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1043608" y="280192"/>
            <a:ext cx="5472608" cy="576262"/>
          </a:xfrm>
          <a:prstGeom prst="rect">
            <a:avLst/>
          </a:prstGeom>
          <a:solidFill>
            <a:srgbClr val="F9E0C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/>
              <a:t>Глава</a:t>
            </a:r>
            <a:r>
              <a:rPr lang="en-US" sz="2000" b="1" dirty="0"/>
              <a:t>:</a:t>
            </a:r>
            <a:r>
              <a:rPr lang="ru-RU" sz="2000" b="1" dirty="0"/>
              <a:t> «Чтение и выполнение чертежей»</a:t>
            </a:r>
          </a:p>
        </p:txBody>
      </p:sp>
      <p:pic>
        <p:nvPicPr>
          <p:cNvPr id="17421" name="Picture 2" descr="C:\Documents and Settings\Ученик.63FDEEFF9CB84DB\Рабочий стол\Новая папка (2)\IMG_009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2470856"/>
            <a:ext cx="165100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2" name="Picture 3" descr="C:\Documents and Settings\Ученик.63FDEEFF9CB84DB\Рабочий стол\Новая папка (2)\IMG_0092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544" y="2062075"/>
            <a:ext cx="1081088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467544" y="1628801"/>
            <a:ext cx="2664296" cy="7453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Тема</a:t>
            </a:r>
            <a:r>
              <a:rPr lang="en-US" sz="1600" b="1" dirty="0" smtClean="0">
                <a:solidFill>
                  <a:schemeClr val="tx1"/>
                </a:solidFill>
              </a:rPr>
              <a:t>:</a:t>
            </a:r>
            <a:r>
              <a:rPr lang="ru-RU" sz="1600" b="1" dirty="0" smtClean="0">
                <a:solidFill>
                  <a:schemeClr val="tx1"/>
                </a:solidFill>
              </a:rPr>
              <a:t> «Наброски группы геометрических тел»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932040" y="856454"/>
            <a:ext cx="72008" cy="558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3131840" y="1878559"/>
            <a:ext cx="7299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3" idx="2"/>
          </p:cNvCxnSpPr>
          <p:nvPr/>
        </p:nvCxnSpPr>
        <p:spPr>
          <a:xfrm flipH="1">
            <a:off x="5369027" y="2374185"/>
            <a:ext cx="1" cy="5864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54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74638"/>
            <a:ext cx="7467600" cy="417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2600" cap="none" smtClean="0"/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5876925"/>
            <a:ext cx="7467600" cy="596900"/>
          </a:xfrm>
        </p:spPr>
        <p:txBody>
          <a:bodyPr/>
          <a:lstStyle/>
          <a:p>
            <a:endParaRPr lang="ru-RU" dirty="0" smtClean="0"/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395288" y="692150"/>
            <a:ext cx="2808287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6C320E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50" b="1" dirty="0" smtClean="0">
                <a:solidFill>
                  <a:srgbClr val="FF0000"/>
                </a:solidFill>
              </a:rPr>
              <a:t> учебник </a:t>
            </a:r>
            <a:r>
              <a:rPr lang="ru-RU" sz="1050" b="1" dirty="0" err="1" smtClean="0"/>
              <a:t>Н.А.Горяева</a:t>
            </a:r>
            <a:r>
              <a:rPr lang="ru-RU" sz="1050" b="1" dirty="0"/>
              <a:t>, Изобразительное </a:t>
            </a:r>
            <a:endParaRPr lang="ru-RU" sz="1050" b="1" dirty="0" smtClean="0"/>
          </a:p>
          <a:p>
            <a:r>
              <a:rPr lang="ru-RU" sz="1050" b="1" dirty="0" smtClean="0"/>
              <a:t>искусство</a:t>
            </a:r>
            <a:r>
              <a:rPr lang="en-US" sz="1050" b="1" dirty="0"/>
              <a:t>:</a:t>
            </a:r>
            <a:r>
              <a:rPr lang="ru-RU" sz="1050" b="1" dirty="0"/>
              <a:t> </a:t>
            </a:r>
            <a:r>
              <a:rPr lang="ru-RU" sz="1050" b="1" dirty="0" smtClean="0"/>
              <a:t>декоративно </a:t>
            </a:r>
            <a:r>
              <a:rPr lang="ru-RU" sz="1050" b="1" dirty="0"/>
              <a:t>– прикладное </a:t>
            </a:r>
            <a:endParaRPr lang="ru-RU" sz="1050" b="1" dirty="0" smtClean="0"/>
          </a:p>
          <a:p>
            <a:r>
              <a:rPr lang="ru-RU" sz="1050" b="1" dirty="0" smtClean="0"/>
              <a:t>искусство в жизни </a:t>
            </a:r>
            <a:r>
              <a:rPr lang="ru-RU" sz="1050" b="1" dirty="0"/>
              <a:t>человека</a:t>
            </a:r>
            <a:r>
              <a:rPr lang="en-US" sz="1050" b="1" dirty="0"/>
              <a:t>:</a:t>
            </a:r>
            <a:r>
              <a:rPr lang="ru-RU" sz="1050" b="1" dirty="0"/>
              <a:t> </a:t>
            </a:r>
            <a:r>
              <a:rPr lang="ru-RU" sz="1050" b="1" dirty="0" smtClean="0"/>
              <a:t> </a:t>
            </a:r>
            <a:r>
              <a:rPr lang="ru-RU" sz="1050" b="1" dirty="0"/>
              <a:t>5 </a:t>
            </a:r>
            <a:r>
              <a:rPr lang="ru-RU" sz="1050" b="1" dirty="0" smtClean="0"/>
              <a:t>класс.</a:t>
            </a:r>
            <a:endParaRPr lang="ru-RU" sz="1050" b="1" dirty="0"/>
          </a:p>
          <a:p>
            <a:endParaRPr lang="ru-RU" sz="1000" b="1" dirty="0"/>
          </a:p>
        </p:txBody>
      </p:sp>
      <p:sp>
        <p:nvSpPr>
          <p:cNvPr id="25604" name="Rectangle 6"/>
          <p:cNvSpPr>
            <a:spLocks noChangeArrowheads="1"/>
          </p:cNvSpPr>
          <p:nvPr/>
        </p:nvSpPr>
        <p:spPr bwMode="auto">
          <a:xfrm>
            <a:off x="3635375" y="692150"/>
            <a:ext cx="1728788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6C320E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00" b="1" dirty="0" smtClean="0">
                <a:solidFill>
                  <a:srgbClr val="FF0000"/>
                </a:solidFill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</a:rPr>
              <a:t>1 </a:t>
            </a:r>
            <a:r>
              <a:rPr lang="ru-RU" sz="1050" b="1" dirty="0">
                <a:solidFill>
                  <a:srgbClr val="FF0000"/>
                </a:solidFill>
              </a:rPr>
              <a:t>глава</a:t>
            </a:r>
            <a:r>
              <a:rPr lang="en-US" sz="1050" b="1" dirty="0"/>
              <a:t>:</a:t>
            </a:r>
            <a:r>
              <a:rPr lang="ru-RU" sz="1050" b="1" dirty="0"/>
              <a:t> Древние корни </a:t>
            </a:r>
          </a:p>
          <a:p>
            <a:r>
              <a:rPr lang="ru-RU" sz="1050" b="1" dirty="0"/>
              <a:t>народного искусства.</a:t>
            </a:r>
          </a:p>
        </p:txBody>
      </p:sp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5795963" y="692150"/>
            <a:ext cx="2663825" cy="792163"/>
          </a:xfrm>
          <a:prstGeom prst="rect">
            <a:avLst/>
          </a:prstGeom>
          <a:solidFill>
            <a:schemeClr val="bg1"/>
          </a:solidFill>
          <a:ln w="9525">
            <a:solidFill>
              <a:srgbClr val="6C320E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1050" b="1" dirty="0">
                <a:solidFill>
                  <a:srgbClr val="FF0000"/>
                </a:solidFill>
              </a:rPr>
              <a:t>Тема</a:t>
            </a:r>
            <a:r>
              <a:rPr lang="en-US" sz="1050" b="1" dirty="0"/>
              <a:t>:</a:t>
            </a:r>
            <a:r>
              <a:rPr lang="ru-RU" sz="1050" b="1" dirty="0"/>
              <a:t> Конструкция и декор предметов</a:t>
            </a:r>
          </a:p>
          <a:p>
            <a:r>
              <a:rPr lang="ru-RU" sz="1050" b="1" dirty="0"/>
              <a:t>Народного быта.</a:t>
            </a:r>
          </a:p>
        </p:txBody>
      </p:sp>
      <p:sp>
        <p:nvSpPr>
          <p:cNvPr id="25606" name="AutoShape 13"/>
          <p:cNvSpPr>
            <a:spLocks noChangeArrowheads="1"/>
          </p:cNvSpPr>
          <p:nvPr/>
        </p:nvSpPr>
        <p:spPr bwMode="auto">
          <a:xfrm>
            <a:off x="5364163" y="105251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7" name="AutoShape 14"/>
          <p:cNvSpPr>
            <a:spLocks noChangeArrowheads="1"/>
          </p:cNvSpPr>
          <p:nvPr/>
        </p:nvSpPr>
        <p:spPr bwMode="auto">
          <a:xfrm>
            <a:off x="3203575" y="1052513"/>
            <a:ext cx="431800" cy="2159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7D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08" name="Rectangle 15"/>
          <p:cNvSpPr>
            <a:spLocks noChangeArrowheads="1"/>
          </p:cNvSpPr>
          <p:nvPr/>
        </p:nvSpPr>
        <p:spPr bwMode="auto">
          <a:xfrm>
            <a:off x="3276600" y="1773238"/>
            <a:ext cx="2232025" cy="935037"/>
          </a:xfrm>
          <a:prstGeom prst="rect">
            <a:avLst/>
          </a:prstGeom>
          <a:solidFill>
            <a:srgbClr val="FDFB9F"/>
          </a:solidFill>
          <a:ln w="9525">
            <a:solidFill>
              <a:srgbClr val="6C320E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Тема проекта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«Русская прялка»</a:t>
            </a:r>
          </a:p>
        </p:txBody>
      </p:sp>
      <p:sp>
        <p:nvSpPr>
          <p:cNvPr id="25609" name="AutoShape 19"/>
          <p:cNvSpPr>
            <a:spLocks noChangeArrowheads="1"/>
          </p:cNvSpPr>
          <p:nvPr/>
        </p:nvSpPr>
        <p:spPr bwMode="auto">
          <a:xfrm>
            <a:off x="5508625" y="1484313"/>
            <a:ext cx="504825" cy="5048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17694720 60000 65536"/>
              <a:gd name="T17" fmla="*/ 11796480 60000 65536"/>
              <a:gd name="T18" fmla="*/ 17694720 60000 65536"/>
              <a:gd name="T19" fmla="*/ 11796480 60000 65536"/>
              <a:gd name="T20" fmla="*/ 5898240 60000 65536"/>
              <a:gd name="T21" fmla="*/ 5898240 60000 65536"/>
              <a:gd name="T22" fmla="*/ 0 60000 65536"/>
              <a:gd name="T23" fmla="*/ 0 60000 65536"/>
              <a:gd name="T24" fmla="*/ 3085 w 21600"/>
              <a:gd name="T25" fmla="*/ 12343 h 21600"/>
              <a:gd name="T26" fmla="*/ 18514 w 21600"/>
              <a:gd name="T27" fmla="*/ 18514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15429" y="0"/>
                </a:moveTo>
                <a:lnTo>
                  <a:pt x="9257" y="6171"/>
                </a:lnTo>
                <a:lnTo>
                  <a:pt x="12343" y="6171"/>
                </a:lnTo>
                <a:lnTo>
                  <a:pt x="12343" y="12343"/>
                </a:lnTo>
                <a:lnTo>
                  <a:pt x="6171" y="12343"/>
                </a:lnTo>
                <a:lnTo>
                  <a:pt x="6171" y="9257"/>
                </a:lnTo>
                <a:lnTo>
                  <a:pt x="0" y="15429"/>
                </a:lnTo>
                <a:lnTo>
                  <a:pt x="6171" y="21600"/>
                </a:lnTo>
                <a:lnTo>
                  <a:pt x="6171" y="18514"/>
                </a:lnTo>
                <a:lnTo>
                  <a:pt x="18514" y="18514"/>
                </a:lnTo>
                <a:lnTo>
                  <a:pt x="18514" y="6171"/>
                </a:lnTo>
                <a:lnTo>
                  <a:pt x="21600" y="6171"/>
                </a:lnTo>
                <a:close/>
              </a:path>
            </a:pathLst>
          </a:custGeom>
          <a:solidFill>
            <a:srgbClr val="F7D9B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5610" name="Oval 20"/>
          <p:cNvSpPr>
            <a:spLocks noChangeArrowheads="1"/>
          </p:cNvSpPr>
          <p:nvPr/>
        </p:nvSpPr>
        <p:spPr bwMode="auto">
          <a:xfrm>
            <a:off x="611560" y="1965665"/>
            <a:ext cx="2016125" cy="1008063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Архитектоника</a:t>
            </a:r>
          </a:p>
          <a:p>
            <a:pPr algn="ctr"/>
            <a:r>
              <a:rPr lang="ru-RU" sz="1200" b="1"/>
              <a:t>Прялки.</a:t>
            </a:r>
          </a:p>
        </p:txBody>
      </p:sp>
      <p:sp>
        <p:nvSpPr>
          <p:cNvPr id="25611" name="Oval 21"/>
          <p:cNvSpPr>
            <a:spLocks noChangeArrowheads="1"/>
          </p:cNvSpPr>
          <p:nvPr/>
        </p:nvSpPr>
        <p:spPr bwMode="auto">
          <a:xfrm>
            <a:off x="542843" y="3426852"/>
            <a:ext cx="2016125" cy="1008063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Прялка – орудие</a:t>
            </a:r>
          </a:p>
          <a:p>
            <a:pPr algn="ctr"/>
            <a:r>
              <a:rPr lang="ru-RU" sz="1200" b="1" dirty="0"/>
              <a:t>Труда.</a:t>
            </a:r>
          </a:p>
        </p:txBody>
      </p:sp>
      <p:sp>
        <p:nvSpPr>
          <p:cNvPr id="25612" name="Oval 22"/>
          <p:cNvSpPr>
            <a:spLocks noChangeArrowheads="1"/>
          </p:cNvSpPr>
          <p:nvPr/>
        </p:nvSpPr>
        <p:spPr bwMode="auto">
          <a:xfrm>
            <a:off x="2195512" y="4468120"/>
            <a:ext cx="2016125" cy="1079500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Декор прялки.</a:t>
            </a:r>
          </a:p>
        </p:txBody>
      </p:sp>
      <p:sp>
        <p:nvSpPr>
          <p:cNvPr id="25613" name="Oval 23"/>
          <p:cNvSpPr>
            <a:spLocks noChangeArrowheads="1"/>
          </p:cNvSpPr>
          <p:nvPr/>
        </p:nvSpPr>
        <p:spPr bwMode="auto">
          <a:xfrm>
            <a:off x="6084888" y="1944234"/>
            <a:ext cx="2159000" cy="1008062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История прялки.</a:t>
            </a:r>
          </a:p>
        </p:txBody>
      </p:sp>
      <p:sp>
        <p:nvSpPr>
          <p:cNvPr id="25614" name="Oval 24"/>
          <p:cNvSpPr>
            <a:spLocks noChangeArrowheads="1"/>
          </p:cNvSpPr>
          <p:nvPr/>
        </p:nvSpPr>
        <p:spPr bwMode="auto">
          <a:xfrm>
            <a:off x="6372225" y="3365617"/>
            <a:ext cx="2087563" cy="1081088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Изготовление и форма </a:t>
            </a:r>
          </a:p>
          <a:p>
            <a:pPr algn="ctr"/>
            <a:r>
              <a:rPr lang="ru-RU" sz="1200" b="1"/>
              <a:t>Прялки.</a:t>
            </a:r>
          </a:p>
        </p:txBody>
      </p:sp>
      <p:sp>
        <p:nvSpPr>
          <p:cNvPr id="25615" name="Line 26"/>
          <p:cNvSpPr>
            <a:spLocks noChangeShapeType="1"/>
          </p:cNvSpPr>
          <p:nvPr/>
        </p:nvSpPr>
        <p:spPr bwMode="auto">
          <a:xfrm flipH="1">
            <a:off x="2627685" y="2133600"/>
            <a:ext cx="648915" cy="2152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6" name="Line 27"/>
          <p:cNvSpPr>
            <a:spLocks noChangeShapeType="1"/>
          </p:cNvSpPr>
          <p:nvPr/>
        </p:nvSpPr>
        <p:spPr bwMode="auto">
          <a:xfrm>
            <a:off x="5508625" y="2133600"/>
            <a:ext cx="647551" cy="21528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7" name="Line 28"/>
          <p:cNvSpPr>
            <a:spLocks noChangeShapeType="1"/>
          </p:cNvSpPr>
          <p:nvPr/>
        </p:nvSpPr>
        <p:spPr bwMode="auto">
          <a:xfrm flipH="1">
            <a:off x="2411760" y="2708274"/>
            <a:ext cx="864840" cy="100875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18" name="Line 29"/>
          <p:cNvSpPr>
            <a:spLocks noChangeShapeType="1"/>
          </p:cNvSpPr>
          <p:nvPr/>
        </p:nvSpPr>
        <p:spPr bwMode="auto">
          <a:xfrm>
            <a:off x="5508625" y="2708275"/>
            <a:ext cx="935583" cy="100875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5622" name="Oval 34"/>
          <p:cNvSpPr>
            <a:spLocks noChangeArrowheads="1"/>
          </p:cNvSpPr>
          <p:nvPr/>
        </p:nvSpPr>
        <p:spPr bwMode="auto">
          <a:xfrm>
            <a:off x="4789487" y="4454143"/>
            <a:ext cx="2014538" cy="1079400"/>
          </a:xfrm>
          <a:prstGeom prst="ellipse">
            <a:avLst/>
          </a:prstGeom>
          <a:solidFill>
            <a:schemeClr val="bg1"/>
          </a:solidFill>
          <a:ln w="9525">
            <a:solidFill>
              <a:srgbClr val="6C320E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050" b="1" dirty="0"/>
              <a:t>Мифический образ птицы </a:t>
            </a:r>
            <a:endParaRPr lang="ru-RU" sz="1050" b="1" dirty="0" smtClean="0"/>
          </a:p>
          <a:p>
            <a:pPr algn="ctr"/>
            <a:r>
              <a:rPr lang="ru-RU" sz="1050" b="1" dirty="0" smtClean="0"/>
              <a:t>Сирин</a:t>
            </a:r>
            <a:r>
              <a:rPr lang="ru-RU" sz="1050" b="1" dirty="0"/>
              <a:t>.</a:t>
            </a:r>
          </a:p>
        </p:txBody>
      </p:sp>
      <p:sp>
        <p:nvSpPr>
          <p:cNvPr id="25624" name="Line 36"/>
          <p:cNvSpPr>
            <a:spLocks noChangeShapeType="1"/>
          </p:cNvSpPr>
          <p:nvPr/>
        </p:nvSpPr>
        <p:spPr bwMode="auto">
          <a:xfrm flipH="1">
            <a:off x="3563888" y="2708273"/>
            <a:ext cx="288032" cy="1800797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36"/>
          <p:cNvSpPr>
            <a:spLocks noChangeShapeType="1"/>
          </p:cNvSpPr>
          <p:nvPr/>
        </p:nvSpPr>
        <p:spPr bwMode="auto">
          <a:xfrm>
            <a:off x="4789487" y="2708275"/>
            <a:ext cx="574676" cy="1800796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pic>
        <p:nvPicPr>
          <p:cNvPr id="23" name="Picture 9" descr="C:\Users\колян\Desktop\фото-проекты\IMG_06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875" y="2133600"/>
            <a:ext cx="671290" cy="100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7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69" r="33641"/>
          <a:stretch>
            <a:fillRect/>
          </a:stretch>
        </p:blipFill>
        <p:spPr bwMode="auto">
          <a:xfrm>
            <a:off x="458149" y="4002458"/>
            <a:ext cx="720228" cy="90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60" r="27252"/>
          <a:stretch>
            <a:fillRect/>
          </a:stretch>
        </p:blipFill>
        <p:spPr bwMode="auto">
          <a:xfrm>
            <a:off x="2859294" y="5240146"/>
            <a:ext cx="805781" cy="936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08" r="33356" b="-2431"/>
          <a:stretch>
            <a:fillRect/>
          </a:stretch>
        </p:blipFill>
        <p:spPr>
          <a:xfrm>
            <a:off x="7871326" y="4080491"/>
            <a:ext cx="745123" cy="968330"/>
          </a:xfrm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16" t="12584" r="36191" b="14031"/>
          <a:stretch/>
        </p:blipFill>
        <p:spPr bwMode="auto">
          <a:xfrm>
            <a:off x="8064896" y="2087000"/>
            <a:ext cx="789781" cy="76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46" r="28201"/>
          <a:stretch>
            <a:fillRect/>
          </a:stretch>
        </p:blipFill>
        <p:spPr bwMode="auto">
          <a:xfrm>
            <a:off x="5422750" y="5240146"/>
            <a:ext cx="819300" cy="1080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052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5445224"/>
            <a:ext cx="7920880" cy="1080120"/>
          </a:xfrm>
          <a:prstGeom prst="rect">
            <a:avLst/>
          </a:prstGeom>
          <a:solidFill>
            <a:srgbClr val="FDFB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9A3D01"/>
                </a:solidFill>
              </a:rPr>
              <a:t> Творческий проект по ИЗО </a:t>
            </a:r>
            <a:br>
              <a:rPr lang="ru-RU" sz="2800" b="1" dirty="0" smtClean="0">
                <a:solidFill>
                  <a:srgbClr val="9A3D01"/>
                </a:solidFill>
              </a:rPr>
            </a:br>
            <a:r>
              <a:rPr lang="ru-RU" sz="2800" b="1" dirty="0" smtClean="0">
                <a:solidFill>
                  <a:srgbClr val="9A3D01"/>
                </a:solidFill>
              </a:rPr>
              <a:t>«</a:t>
            </a:r>
            <a:r>
              <a:rPr lang="ru-RU" sz="2800" b="1" dirty="0">
                <a:solidFill>
                  <a:srgbClr val="9A3D01"/>
                </a:solidFill>
              </a:rPr>
              <a:t>РУССКАЯ ПРЯЛКА</a:t>
            </a:r>
            <a:r>
              <a:rPr lang="ru-RU" sz="2800" b="1" dirty="0" smtClean="0">
                <a:solidFill>
                  <a:srgbClr val="9A3D01"/>
                </a:solidFill>
              </a:rPr>
              <a:t>»</a:t>
            </a:r>
            <a:r>
              <a:rPr lang="ru-RU" sz="2800" b="1" dirty="0">
                <a:solidFill>
                  <a:srgbClr val="9A3D01"/>
                </a:solidFill>
              </a:rPr>
              <a:t> </a:t>
            </a:r>
            <a:br>
              <a:rPr lang="ru-RU" sz="2800" b="1" dirty="0">
                <a:solidFill>
                  <a:srgbClr val="9A3D01"/>
                </a:solidFill>
              </a:rPr>
            </a:br>
            <a:r>
              <a:rPr lang="ru-RU" sz="2800" b="1" dirty="0" smtClean="0">
                <a:solidFill>
                  <a:srgbClr val="9A3D01"/>
                </a:solidFill>
              </a:rPr>
              <a:t>(работа в группах)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517232"/>
            <a:ext cx="7931224" cy="100811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Творческий проект </a:t>
            </a:r>
            <a:r>
              <a:rPr lang="ru-RU" dirty="0"/>
              <a:t>предполагает максимально свободный авторский подход в решении проблемы.</a:t>
            </a:r>
          </a:p>
        </p:txBody>
      </p:sp>
      <p:pic>
        <p:nvPicPr>
          <p:cNvPr id="6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552" y="512360"/>
            <a:ext cx="3401616" cy="4535488"/>
          </a:xfrm>
          <a:prstGeom prst="rect">
            <a:avLst/>
          </a:prstGeom>
        </p:spPr>
      </p:pic>
      <p:pic>
        <p:nvPicPr>
          <p:cNvPr id="7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260" y="1772816"/>
            <a:ext cx="1314299" cy="131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1632" y="2197853"/>
            <a:ext cx="1294929" cy="129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5" y="3301704"/>
            <a:ext cx="1320500" cy="1219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79097" y="3390821"/>
            <a:ext cx="1294929" cy="1224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колян\Desktop\фото-проекты\IMG_0599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917445"/>
            <a:ext cx="1414894" cy="129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187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7499176" cy="936104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П</a:t>
            </a:r>
            <a:r>
              <a:rPr lang="ru-RU" sz="2800" b="1" dirty="0" smtClean="0">
                <a:solidFill>
                  <a:srgbClr val="C00000"/>
                </a:solidFill>
              </a:rPr>
              <a:t>ризнаки </a:t>
            </a:r>
            <a:r>
              <a:rPr lang="ru-RU" sz="2800" b="1" dirty="0">
                <a:solidFill>
                  <a:srgbClr val="C00000"/>
                </a:solidFill>
              </a:rPr>
              <a:t>отличия проектной деятельности от других видов деятельности:</a:t>
            </a:r>
            <a:br>
              <a:rPr lang="ru-RU" sz="2800" b="1" dirty="0">
                <a:solidFill>
                  <a:srgbClr val="C0000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ru-RU" b="1" dirty="0"/>
              <a:t>направленность на достижение конкретных целей,</a:t>
            </a:r>
          </a:p>
          <a:p>
            <a:pPr fontAlgn="base"/>
            <a:r>
              <a:rPr lang="ru-RU" b="1" dirty="0"/>
              <a:t>координированное выполнение взаимосвязанных действий,</a:t>
            </a:r>
          </a:p>
          <a:p>
            <a:pPr fontAlgn="base"/>
            <a:r>
              <a:rPr lang="ru-RU" b="1" dirty="0"/>
              <a:t>ограниченная протяженность во времени с определенным началом и концом,</a:t>
            </a:r>
          </a:p>
          <a:p>
            <a:pPr fontAlgn="base"/>
            <a:r>
              <a:rPr lang="ru-RU" b="1" dirty="0"/>
              <a:t>в определенной степени неповторимость и уникальность.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http://www.school2100.ru/upload/medialibrary/e3e/e3ee2517d89f2123104a1faa89cb9cb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28" y="408087"/>
            <a:ext cx="647700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89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359</Words>
  <Application>Microsoft Office PowerPoint</Application>
  <PresentationFormat>Экран (4:3)</PresentationFormat>
  <Paragraphs>126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Проект «Отечественная война 1812 года». </vt:lpstr>
      <vt:lpstr>Презентация PowerPoint</vt:lpstr>
      <vt:lpstr>Проект «Новогодний спектакль»</vt:lpstr>
      <vt:lpstr>Презентация PowerPoint</vt:lpstr>
      <vt:lpstr>Презентация PowerPoint</vt:lpstr>
      <vt:lpstr> Творческий проект по ИЗО  «РУССКАЯ ПРЯЛКА»  (работа в группах)</vt:lpstr>
      <vt:lpstr>Признаки отличия проектной деятельности от других видов деятельности: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Сиета</cp:lastModifiedBy>
  <cp:revision>1</cp:revision>
  <dcterms:created xsi:type="dcterms:W3CDTF">2014-11-01T21:32:18Z</dcterms:created>
  <dcterms:modified xsi:type="dcterms:W3CDTF">2014-11-01T21:35:51Z</dcterms:modified>
</cp:coreProperties>
</file>