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299" r:id="rId3"/>
    <p:sldId id="303" r:id="rId4"/>
    <p:sldId id="265" r:id="rId5"/>
    <p:sldId id="258" r:id="rId6"/>
    <p:sldId id="317" r:id="rId7"/>
    <p:sldId id="301" r:id="rId8"/>
    <p:sldId id="309" r:id="rId9"/>
    <p:sldId id="293" r:id="rId10"/>
    <p:sldId id="290" r:id="rId11"/>
    <p:sldId id="33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E99F"/>
    <a:srgbClr val="FDFB9F"/>
    <a:srgbClr val="ECF397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6340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628800"/>
            <a:ext cx="8280920" cy="452596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endParaRPr lang="ru-RU" sz="4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Проектная </a:t>
            </a:r>
            <a:r>
              <a:rPr lang="ru-RU" sz="4800" b="1" dirty="0">
                <a:solidFill>
                  <a:srgbClr val="FF0000"/>
                </a:solidFill>
              </a:rPr>
              <a:t>деятельность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в </a:t>
            </a:r>
            <a:r>
              <a:rPr lang="ru-RU" sz="4800" b="1" dirty="0">
                <a:solidFill>
                  <a:srgbClr val="FF0000"/>
                </a:solidFill>
              </a:rPr>
              <a:t>условиях реализации ФГОС</a:t>
            </a:r>
            <a:r>
              <a:rPr lang="ru-RU" sz="4800" b="1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ru-RU" sz="4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b="1" dirty="0" smtClean="0"/>
              <a:t>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современные образовательные технологии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08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499176" cy="93610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</a:t>
            </a:r>
            <a:r>
              <a:rPr lang="ru-RU" sz="2800" b="1" dirty="0" smtClean="0">
                <a:solidFill>
                  <a:srgbClr val="C00000"/>
                </a:solidFill>
              </a:rPr>
              <a:t>ризнаки </a:t>
            </a:r>
            <a:r>
              <a:rPr lang="ru-RU" sz="2800" b="1" dirty="0">
                <a:solidFill>
                  <a:srgbClr val="C00000"/>
                </a:solidFill>
              </a:rPr>
              <a:t>отличия проектной деятельности от других видов деятельности:</a:t>
            </a:r>
            <a:br>
              <a:rPr lang="ru-RU" sz="2800" b="1" dirty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dirty="0"/>
              <a:t>направленность на достижение конкретных целей,</a:t>
            </a:r>
          </a:p>
          <a:p>
            <a:pPr fontAlgn="base"/>
            <a:r>
              <a:rPr lang="ru-RU" b="1" dirty="0"/>
              <a:t>координированное выполнение взаимосвязанных действий,</a:t>
            </a:r>
          </a:p>
          <a:p>
            <a:pPr fontAlgn="base"/>
            <a:r>
              <a:rPr lang="ru-RU" b="1" dirty="0"/>
              <a:t>ограниченная протяженность во времени с определенным началом и концом,</a:t>
            </a:r>
          </a:p>
          <a:p>
            <a:pPr fontAlgn="base"/>
            <a:r>
              <a:rPr lang="ru-RU" b="1" dirty="0"/>
              <a:t>в определенной степени неповторимость и уникальность.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4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2160240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18722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44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27168" cy="1268760"/>
          </a:xfrm>
        </p:spPr>
        <p:txBody>
          <a:bodyPr/>
          <a:lstStyle/>
          <a:p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</a:rPr>
              <a:t>Что такое «проект»?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355" y="1315952"/>
            <a:ext cx="8229600" cy="20568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«Проект»</a:t>
            </a:r>
            <a:r>
              <a:rPr lang="ru-RU" sz="2800" b="1" dirty="0" smtClean="0"/>
              <a:t>  (в буквальном переводе с латинского – брошенный вперёд) толкуется в словарях как «план, замысел, текст или чертёж).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  </a:t>
            </a:r>
            <a:r>
              <a:rPr lang="ru-RU" sz="2000" dirty="0" smtClean="0"/>
              <a:t>   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5652" y="2136339"/>
            <a:ext cx="80067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Учебный проект</a:t>
            </a:r>
            <a:r>
              <a:rPr lang="ru-RU" sz="2400" b="1" dirty="0"/>
              <a:t> — совместная учебно-познавательная, творческая или игровая деятельность учащихся-партнеров, имеющая общую цель, согласованные методы, способы деятельности, направленная на достижение общего результата по решению какой-либо проблемы, значимой для участников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25228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394" y="274638"/>
            <a:ext cx="7895406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т</a:t>
            </a:r>
            <a:r>
              <a:rPr lang="ru-RU" b="1" dirty="0" smtClean="0">
                <a:solidFill>
                  <a:srgbClr val="FF0000"/>
                </a:solidFill>
              </a:rPr>
              <a:t>ипы проектов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1" dirty="0">
                <a:solidFill>
                  <a:srgbClr val="0070C0"/>
                </a:solidFill>
              </a:rPr>
              <a:t>(</a:t>
            </a:r>
            <a:r>
              <a:rPr lang="ru-RU" sz="2400" b="1" i="1" dirty="0" smtClean="0">
                <a:solidFill>
                  <a:srgbClr val="0070C0"/>
                </a:solidFill>
              </a:rPr>
              <a:t>в соответствии </a:t>
            </a:r>
            <a:r>
              <a:rPr lang="ru-RU" sz="2400" b="1" i="1" dirty="0">
                <a:solidFill>
                  <a:srgbClr val="0070C0"/>
                </a:solidFill>
              </a:rPr>
              <a:t>с </a:t>
            </a:r>
            <a:r>
              <a:rPr lang="ru-RU" sz="2400" b="1" i="1" dirty="0" smtClean="0">
                <a:solidFill>
                  <a:srgbClr val="0070C0"/>
                </a:solidFill>
              </a:rPr>
              <a:t> доминирующим методом)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89906"/>
            <a:ext cx="8229600" cy="54794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  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информационный (поисковый),  </a:t>
            </a:r>
          </a:p>
          <a:p>
            <a:r>
              <a:rPr lang="ru-RU" b="1" dirty="0" smtClean="0"/>
              <a:t> исследовательский, </a:t>
            </a:r>
          </a:p>
          <a:p>
            <a:r>
              <a:rPr lang="ru-RU" b="1" dirty="0" smtClean="0"/>
              <a:t> прикладной (практико-ориентированный), </a:t>
            </a:r>
          </a:p>
          <a:p>
            <a:r>
              <a:rPr lang="ru-RU" b="1" dirty="0" smtClean="0"/>
              <a:t> социальный, </a:t>
            </a:r>
          </a:p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творческий</a:t>
            </a:r>
            <a:r>
              <a:rPr lang="ru-RU" b="1" dirty="0" smtClean="0"/>
              <a:t>, </a:t>
            </a:r>
          </a:p>
          <a:p>
            <a:r>
              <a:rPr lang="ru-RU" b="1" dirty="0" smtClean="0"/>
              <a:t> игровой (ролевой), </a:t>
            </a:r>
          </a:p>
          <a:p>
            <a:r>
              <a:rPr lang="ru-RU" b="1" dirty="0" smtClean="0"/>
              <a:t> инновационный (предполагающий организационно-экономический механизм внедрения).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ru-RU" sz="2800" b="1" i="1" dirty="0"/>
              <a:t>(</a:t>
            </a:r>
            <a:r>
              <a:rPr lang="ru-RU" sz="2800" b="1" i="1" dirty="0" smtClean="0"/>
              <a:t>в </a:t>
            </a:r>
            <a:r>
              <a:rPr lang="ru-RU" sz="2800" b="1" i="1" dirty="0"/>
              <a:t>реальной практике чаще всего приходится иметь дело со смешанными типами </a:t>
            </a:r>
            <a:r>
              <a:rPr lang="ru-RU" sz="2800" b="1" i="1" dirty="0" smtClean="0"/>
              <a:t>проектов)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14685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0325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FF0000"/>
                </a:solidFill>
              </a:rPr>
              <a:t>типы </a:t>
            </a:r>
            <a:r>
              <a:rPr lang="ru-RU" b="1" dirty="0">
                <a:solidFill>
                  <a:srgbClr val="FF0000"/>
                </a:solidFill>
              </a:rPr>
              <a:t>проектов</a:t>
            </a:r>
            <a:r>
              <a:rPr lang="ru-RU" dirty="0"/>
              <a:t/>
            </a:r>
            <a:br>
              <a:rPr lang="ru-RU" dirty="0"/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</a:rPr>
              <a:t>(по 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</a:rPr>
              <a:t>количеству 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</a:rPr>
              <a:t>участников)</a:t>
            </a:r>
            <a:r>
              <a:rPr lang="ru-RU" sz="3100" b="1" dirty="0"/>
              <a:t> </a:t>
            </a:r>
            <a:br>
              <a:rPr lang="ru-RU" sz="3100" b="1" dirty="0"/>
            </a:br>
            <a:endParaRPr lang="ru-RU" sz="3100" b="1" dirty="0"/>
          </a:p>
        </p:txBody>
      </p:sp>
      <p:sp>
        <p:nvSpPr>
          <p:cNvPr id="14338" name="Объект 2"/>
          <p:cNvSpPr>
            <a:spLocks noGrp="1"/>
          </p:cNvSpPr>
          <p:nvPr>
            <p:ph sz="quarter" idx="1"/>
          </p:nvPr>
        </p:nvSpPr>
        <p:spPr>
          <a:xfrm>
            <a:off x="457200" y="5084763"/>
            <a:ext cx="7467600" cy="1389062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5" name="Овал 4"/>
          <p:cNvSpPr/>
          <p:nvPr/>
        </p:nvSpPr>
        <p:spPr>
          <a:xfrm>
            <a:off x="411379" y="1691896"/>
            <a:ext cx="2850253" cy="34652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Индивидуальная </a:t>
            </a:r>
            <a:r>
              <a:rPr lang="ru-RU" sz="1600" b="1" dirty="0">
                <a:solidFill>
                  <a:srgbClr val="FF0000"/>
                </a:solidFill>
              </a:rPr>
              <a:t>деятельность </a:t>
            </a:r>
            <a:r>
              <a:rPr lang="ru-RU" sz="1600" b="1" dirty="0">
                <a:solidFill>
                  <a:schemeClr val="tx1"/>
                </a:solidFill>
              </a:rPr>
              <a:t>(получаемый продукт- результат работы одного)</a:t>
            </a:r>
          </a:p>
        </p:txBody>
      </p:sp>
      <p:sp>
        <p:nvSpPr>
          <p:cNvPr id="6" name="Овал 5"/>
          <p:cNvSpPr/>
          <p:nvPr/>
        </p:nvSpPr>
        <p:spPr>
          <a:xfrm>
            <a:off x="5651500" y="1691896"/>
            <a:ext cx="2736850" cy="3249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Работа </a:t>
            </a:r>
            <a:r>
              <a:rPr lang="ru-RU" sz="1600" b="1" dirty="0">
                <a:solidFill>
                  <a:srgbClr val="FF0000"/>
                </a:solidFill>
              </a:rPr>
              <a:t>в малых группах </a:t>
            </a:r>
            <a:r>
              <a:rPr lang="ru-RU" sz="1600" b="1" dirty="0">
                <a:solidFill>
                  <a:schemeClr val="tx1"/>
                </a:solidFill>
              </a:rPr>
              <a:t>(поделки, рисунки, коллажи, макеты и пр.)</a:t>
            </a:r>
          </a:p>
        </p:txBody>
      </p:sp>
      <p:sp>
        <p:nvSpPr>
          <p:cNvPr id="7" name="Овал 6"/>
          <p:cNvSpPr/>
          <p:nvPr/>
        </p:nvSpPr>
        <p:spPr>
          <a:xfrm>
            <a:off x="3088646" y="3424544"/>
            <a:ext cx="2779497" cy="32448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rgbClr val="FF0000"/>
                </a:solidFill>
              </a:rPr>
              <a:t>Коллективная </a:t>
            </a:r>
            <a:r>
              <a:rPr lang="ru-RU" sz="1600" b="1" dirty="0">
                <a:solidFill>
                  <a:srgbClr val="FF0000"/>
                </a:solidFill>
              </a:rPr>
              <a:t>деятельность </a:t>
            </a:r>
            <a:r>
              <a:rPr lang="ru-RU" sz="1600" b="1" dirty="0">
                <a:solidFill>
                  <a:schemeClr val="tx1"/>
                </a:solidFill>
              </a:rPr>
              <a:t>(концерт, спектакль и пр.)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284663" y="1340768"/>
            <a:ext cx="35656" cy="20837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6" idx="1"/>
          </p:cNvCxnSpPr>
          <p:nvPr/>
        </p:nvCxnSpPr>
        <p:spPr>
          <a:xfrm>
            <a:off x="5225823" y="1340768"/>
            <a:ext cx="826479" cy="8269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5" idx="7"/>
          </p:cNvCxnSpPr>
          <p:nvPr/>
        </p:nvCxnSpPr>
        <p:spPr>
          <a:xfrm flipH="1">
            <a:off x="2844222" y="1340768"/>
            <a:ext cx="488850" cy="8586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C:\Users\колян\Desktop\Новая папка\IMG_0074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88605" y="2154708"/>
            <a:ext cx="1695799" cy="1450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C:\Users\колян\Desktop\Новая папка\IMG_004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145273" y="2252816"/>
            <a:ext cx="1749303" cy="1311977"/>
          </a:xfrm>
          <a:prstGeom prst="rect">
            <a:avLst/>
          </a:prstGeom>
        </p:spPr>
      </p:pic>
      <p:pic>
        <p:nvPicPr>
          <p:cNvPr id="15" name="Picture 6" descr="PC220135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46714" y="3933826"/>
            <a:ext cx="1719943" cy="137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200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3686" y="274638"/>
            <a:ext cx="7080290" cy="106613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т</a:t>
            </a:r>
            <a:r>
              <a:rPr lang="ru-RU" b="1" dirty="0" smtClean="0">
                <a:solidFill>
                  <a:srgbClr val="FF0000"/>
                </a:solidFill>
              </a:rPr>
              <a:t>ипы </a:t>
            </a:r>
            <a:r>
              <a:rPr lang="ru-RU" b="1" dirty="0">
                <a:solidFill>
                  <a:srgbClr val="FF0000"/>
                </a:solidFill>
              </a:rPr>
              <a:t>проектов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400" b="1" dirty="0">
                <a:solidFill>
                  <a:schemeClr val="tx2"/>
                </a:solidFill>
              </a:rPr>
              <a:t>(по продолжительности выполнения)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0198" y="1700808"/>
            <a:ext cx="2743690" cy="147465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Мини-проекты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могут укладываться в один     урок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8808" y="3533598"/>
            <a:ext cx="3255168" cy="194421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Годичные или четвертные  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проекты могут выполняться как в группах, так и индивидуально.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83686" y="3533598"/>
            <a:ext cx="3096344" cy="194421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Недельные проекты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выполняются в группах, по классам  в ходе  предметных декад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городских фестивалей.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17731" y="1671953"/>
            <a:ext cx="2751112" cy="150351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Краткосрочные проекты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требуют выделения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2-3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уроков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3491880" y="1340768"/>
            <a:ext cx="21602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709719" y="1323323"/>
            <a:ext cx="216024" cy="3774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3995936" y="1340768"/>
            <a:ext cx="284094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932040" y="1340768"/>
            <a:ext cx="36004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3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типы проектов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предметно-содержательная область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2800" b="1" dirty="0"/>
              <a:t> </a:t>
            </a:r>
          </a:p>
        </p:txBody>
      </p:sp>
      <p:sp>
        <p:nvSpPr>
          <p:cNvPr id="8" name="Овал 7"/>
          <p:cNvSpPr/>
          <p:nvPr/>
        </p:nvSpPr>
        <p:spPr>
          <a:xfrm>
            <a:off x="306083" y="3068960"/>
            <a:ext cx="4032448" cy="295452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err="1" smtClean="0">
                <a:solidFill>
                  <a:srgbClr val="002060"/>
                </a:solidFill>
              </a:rPr>
              <a:t>Монопроекты</a:t>
            </a:r>
            <a:endParaRPr lang="ru-RU" sz="2800" b="1" dirty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 </a:t>
            </a:r>
            <a:r>
              <a:rPr lang="ru-RU" b="1" dirty="0">
                <a:solidFill>
                  <a:schemeClr val="tx1"/>
                </a:solidFill>
              </a:rPr>
              <a:t>рамках </a:t>
            </a:r>
            <a:r>
              <a:rPr lang="ru-RU" b="1" dirty="0" smtClean="0">
                <a:solidFill>
                  <a:schemeClr val="tx1"/>
                </a:solidFill>
              </a:rPr>
              <a:t>одного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предмета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35996" y="3068960"/>
            <a:ext cx="4104456" cy="295452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accent4">
                    <a:lumMod val="50000"/>
                  </a:schemeClr>
                </a:solidFill>
              </a:rPr>
              <a:t>Межпредметные</a:t>
            </a:r>
            <a:endParaRPr lang="ru-RU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    </a:t>
            </a:r>
            <a:r>
              <a:rPr lang="ru-RU" sz="1800" b="1" dirty="0" smtClean="0">
                <a:solidFill>
                  <a:schemeClr val="tx1"/>
                </a:solidFill>
              </a:rPr>
              <a:t>во </a:t>
            </a:r>
            <a:r>
              <a:rPr lang="ru-RU" sz="1800" b="1" dirty="0">
                <a:solidFill>
                  <a:schemeClr val="tx1"/>
                </a:solidFill>
              </a:rPr>
              <a:t>внеурочное время</a:t>
            </a:r>
          </a:p>
        </p:txBody>
      </p:sp>
      <p:pic>
        <p:nvPicPr>
          <p:cNvPr id="11" name="Picture 5" descr="SDC11340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57645" y="2420888"/>
            <a:ext cx="3312368" cy="177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колян\Desktop\ПРОЕКТЫ\Для сайта\IMG_0464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4151" y="2420888"/>
            <a:ext cx="3456309" cy="1789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Прямая со стрелкой 13"/>
          <p:cNvCxnSpPr>
            <a:endCxn id="12" idx="0"/>
          </p:cNvCxnSpPr>
          <p:nvPr/>
        </p:nvCxnSpPr>
        <p:spPr>
          <a:xfrm flipH="1">
            <a:off x="2322306" y="1412776"/>
            <a:ext cx="881542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580112" y="1340768"/>
            <a:ext cx="936104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71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624736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</a:t>
            </a:r>
            <a:r>
              <a:rPr lang="ru-RU" b="1" dirty="0" smtClean="0">
                <a:solidFill>
                  <a:srgbClr val="FF0000"/>
                </a:solidFill>
              </a:rPr>
              <a:t>родукт </a:t>
            </a:r>
            <a:r>
              <a:rPr lang="ru-RU" b="1" dirty="0">
                <a:solidFill>
                  <a:srgbClr val="FF0000"/>
                </a:solidFill>
              </a:rPr>
              <a:t>проектной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b="1" dirty="0"/>
              <a:t>-</a:t>
            </a:r>
            <a:r>
              <a:rPr lang="ru-RU" b="1" dirty="0" smtClean="0"/>
              <a:t> </a:t>
            </a:r>
            <a:r>
              <a:rPr lang="ru-RU" b="1" dirty="0"/>
              <a:t>письменная работа (эссе, реферат, аналитические материалы, обзорные материалы, отчёты о проведённых исследованиях, стендовый доклад и др</a:t>
            </a:r>
            <a:r>
              <a:rPr lang="ru-RU" b="1" dirty="0" smtClean="0"/>
              <a:t>.);</a:t>
            </a:r>
          </a:p>
          <a:p>
            <a:pPr marL="0" indent="0">
              <a:buNone/>
            </a:pPr>
            <a:r>
              <a:rPr lang="ru-RU" b="1" dirty="0"/>
              <a:t>-</a:t>
            </a:r>
            <a:r>
              <a:rPr lang="ru-RU" b="1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художественная творческая работа (в области литературы, музыки, изобразительного искусства, экранных искусств), представленная в виде прозаического или стихотворного произведения, инсценировки, художественной декламации, исполнения музыкального произведения, компьютерной анимации и др</a:t>
            </a:r>
            <a:r>
              <a:rPr lang="ru-RU" b="1" dirty="0" smtClean="0">
                <a:solidFill>
                  <a:srgbClr val="FF0000"/>
                </a:solidFill>
              </a:rPr>
              <a:t>.;</a:t>
            </a:r>
          </a:p>
          <a:p>
            <a:pPr marL="0" indent="0">
              <a:buNone/>
            </a:pPr>
            <a:r>
              <a:rPr lang="ru-RU" b="1" dirty="0"/>
              <a:t>-</a:t>
            </a:r>
            <a:r>
              <a:rPr lang="ru-RU" b="1" dirty="0" smtClean="0"/>
              <a:t> </a:t>
            </a:r>
            <a:r>
              <a:rPr lang="ru-RU" b="1" dirty="0"/>
              <a:t>материальный объект, макет, иное конструкторское изделие</a:t>
            </a:r>
            <a:r>
              <a:rPr lang="ru-RU" b="1" dirty="0" smtClean="0"/>
              <a:t>;</a:t>
            </a:r>
          </a:p>
          <a:p>
            <a:pPr marL="0" indent="0">
              <a:buNone/>
            </a:pPr>
            <a:r>
              <a:rPr lang="ru-RU" b="1" dirty="0"/>
              <a:t>-</a:t>
            </a:r>
            <a:r>
              <a:rPr lang="ru-RU" b="1" dirty="0" smtClean="0"/>
              <a:t> </a:t>
            </a:r>
            <a:r>
              <a:rPr lang="ru-RU" b="1" dirty="0"/>
              <a:t>отчётные материалы по социальному проекту, которые могут включать как тексты, так и мультимедийные продукты.</a:t>
            </a:r>
          </a:p>
        </p:txBody>
      </p:sp>
    </p:spTree>
    <p:extLst>
      <p:ext uri="{BB962C8B-B14F-4D97-AF65-F5344CB8AC3E}">
        <p14:creationId xmlns:p14="http://schemas.microsoft.com/office/powerpoint/2010/main" val="276133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Этапы разработки 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Поисковый </a:t>
            </a:r>
          </a:p>
          <a:p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Аналитический </a:t>
            </a:r>
          </a:p>
          <a:p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Практический </a:t>
            </a:r>
          </a:p>
          <a:p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Презентационный </a:t>
            </a:r>
          </a:p>
          <a:p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Контрольный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(заключительный)</a:t>
            </a:r>
          </a:p>
        </p:txBody>
      </p:sp>
      <p:pic>
        <p:nvPicPr>
          <p:cNvPr id="5" name="Picture 2" descr="C:\Users\колян\Desktop\фото-проекты\IMG_00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52120" y="1628799"/>
            <a:ext cx="2627908" cy="198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10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63408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ru-RU" sz="3600" b="1" dirty="0">
                <a:solidFill>
                  <a:srgbClr val="FF0000"/>
                </a:solidFill>
              </a:rPr>
              <a:t>Роль учителя в проектной деятельности.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45890"/>
            <a:ext cx="8229600" cy="339122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sz="5500" dirty="0" smtClean="0">
                <a:solidFill>
                  <a:srgbClr val="FF0000"/>
                </a:solidFill>
              </a:rPr>
              <a:t>                 </a:t>
            </a:r>
            <a:r>
              <a:rPr lang="ru-RU" sz="5500" b="1" dirty="0" smtClean="0">
                <a:solidFill>
                  <a:srgbClr val="FF0000"/>
                </a:solidFill>
              </a:rPr>
              <a:t>Учитель</a:t>
            </a:r>
            <a:r>
              <a:rPr lang="ru-RU" sz="5500" b="1" dirty="0">
                <a:solidFill>
                  <a:srgbClr val="FF0000"/>
                </a:solidFill>
              </a:rPr>
              <a:t>:</a:t>
            </a:r>
          </a:p>
          <a:p>
            <a:r>
              <a:rPr lang="ru-RU" sz="5500" b="1" i="1" dirty="0"/>
              <a:t>организует познавательную, исследовательскую деятельность своих учеников</a:t>
            </a:r>
            <a:endParaRPr lang="ru-RU" sz="5500" dirty="0"/>
          </a:p>
          <a:p>
            <a:pPr lvl="0"/>
            <a:r>
              <a:rPr lang="ru-RU" sz="5500" b="1" i="1" dirty="0"/>
              <a:t>создаёт условия для  расширения познавательных интересов детей</a:t>
            </a:r>
            <a:endParaRPr lang="ru-RU" sz="5500" dirty="0"/>
          </a:p>
          <a:p>
            <a:pPr lvl="0"/>
            <a:r>
              <a:rPr lang="ru-RU" sz="5500" b="1" i="1" dirty="0"/>
              <a:t>оказывает консультативную помощь</a:t>
            </a:r>
            <a:endParaRPr lang="ru-RU" sz="5500" dirty="0"/>
          </a:p>
          <a:p>
            <a:pPr lvl="0"/>
            <a:r>
              <a:rPr lang="ru-RU" sz="5500" b="1" i="1" dirty="0"/>
              <a:t>помогает ученикам в поиске нужных источников</a:t>
            </a:r>
            <a:endParaRPr lang="ru-RU" sz="5500" dirty="0"/>
          </a:p>
          <a:p>
            <a:pPr lvl="0"/>
            <a:r>
              <a:rPr lang="ru-RU" sz="5500" b="1" i="1" dirty="0"/>
              <a:t>поощряет учеников</a:t>
            </a:r>
            <a:endParaRPr lang="ru-RU" sz="5500" dirty="0"/>
          </a:p>
          <a:p>
            <a:pPr lvl="0"/>
            <a:r>
              <a:rPr lang="ru-RU" sz="5500" b="1" i="1" dirty="0"/>
              <a:t>поддерживает непрерывную обратную связь для успешной работы учеников над проектом.</a:t>
            </a:r>
            <a:endParaRPr lang="ru-RU" sz="5500" dirty="0"/>
          </a:p>
          <a:p>
            <a:pPr marL="0" lvl="0" indent="0">
              <a:buNone/>
            </a:pPr>
            <a:r>
              <a:rPr lang="ru-RU" sz="5500" dirty="0" smtClean="0"/>
              <a:t> </a:t>
            </a:r>
            <a:endParaRPr lang="ru-RU" sz="5500" dirty="0"/>
          </a:p>
          <a:p>
            <a:pPr marL="0" indent="0">
              <a:buNone/>
            </a:pPr>
            <a:r>
              <a:rPr lang="ru-RU" sz="5500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51139" y="4257295"/>
            <a:ext cx="1872208" cy="935697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</a:rPr>
              <a:t>учитель</a:t>
            </a:r>
            <a:endParaRPr lang="ru-RU" sz="2000" b="1" dirty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282404" y="3677536"/>
            <a:ext cx="2664296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chemeClr val="tx1"/>
              </a:solidFill>
            </a:endParaRPr>
          </a:p>
          <a:p>
            <a:pPr lvl="0" algn="ctr"/>
            <a:r>
              <a:rPr lang="ru-RU" b="1" dirty="0" smtClean="0">
                <a:solidFill>
                  <a:srgbClr val="0070C0"/>
                </a:solidFill>
              </a:rPr>
              <a:t>Энтузиаст</a:t>
            </a:r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084168" y="4725144"/>
            <a:ext cx="2664296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chemeClr val="tx1"/>
              </a:solidFill>
            </a:endParaRPr>
          </a:p>
          <a:p>
            <a:pPr lvl="0" algn="ctr"/>
            <a:r>
              <a:rPr lang="ru-RU" b="1" dirty="0" smtClean="0">
                <a:solidFill>
                  <a:srgbClr val="0070C0"/>
                </a:solidFill>
              </a:rPr>
              <a:t>Руководитель</a:t>
            </a:r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752020" y="5725806"/>
            <a:ext cx="2664296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chemeClr val="tx1"/>
              </a:solidFill>
            </a:endParaRPr>
          </a:p>
          <a:p>
            <a:pPr lvl="0" algn="ctr"/>
            <a:r>
              <a:rPr lang="ru-RU" b="1" dirty="0" smtClean="0">
                <a:solidFill>
                  <a:srgbClr val="0070C0"/>
                </a:solidFill>
              </a:rPr>
              <a:t>Эксперт </a:t>
            </a:r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475656" y="5697491"/>
            <a:ext cx="2664296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Координатор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95536" y="4840627"/>
            <a:ext cx="2664296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chemeClr val="tx1"/>
              </a:solidFill>
            </a:endParaRPr>
          </a:p>
          <a:p>
            <a:pPr lvl="0" algn="ctr"/>
            <a:r>
              <a:rPr lang="ru-RU" b="1" dirty="0" smtClean="0">
                <a:solidFill>
                  <a:srgbClr val="0070C0"/>
                </a:solidFill>
              </a:rPr>
              <a:t>Специалист</a:t>
            </a:r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919643" y="3681231"/>
            <a:ext cx="2664296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chemeClr val="tx1"/>
              </a:solidFill>
            </a:endParaRPr>
          </a:p>
          <a:p>
            <a:pPr lvl="0" algn="ctr"/>
            <a:r>
              <a:rPr lang="ru-RU" b="1" dirty="0" smtClean="0">
                <a:solidFill>
                  <a:srgbClr val="0070C0"/>
                </a:solidFill>
              </a:rPr>
              <a:t>Консультант</a:t>
            </a:r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cxnSp>
        <p:nvCxnSpPr>
          <p:cNvPr id="12" name="Прямая со стрелкой 11"/>
          <p:cNvCxnSpPr>
            <a:stCxn id="4" idx="1"/>
          </p:cNvCxnSpPr>
          <p:nvPr/>
        </p:nvCxnSpPr>
        <p:spPr>
          <a:xfrm flipH="1" flipV="1">
            <a:off x="3363108" y="4112875"/>
            <a:ext cx="562210" cy="28145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7"/>
          </p:cNvCxnSpPr>
          <p:nvPr/>
        </p:nvCxnSpPr>
        <p:spPr>
          <a:xfrm flipV="1">
            <a:off x="5249168" y="4112875"/>
            <a:ext cx="274179" cy="28145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987824" y="4840627"/>
            <a:ext cx="648072" cy="170454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3708337" y="5170242"/>
            <a:ext cx="318168" cy="611612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004048" y="5170242"/>
            <a:ext cx="366966" cy="611612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6" idx="2"/>
          </p:cNvCxnSpPr>
          <p:nvPr/>
        </p:nvCxnSpPr>
        <p:spPr>
          <a:xfrm>
            <a:off x="5508104" y="4840627"/>
            <a:ext cx="576064" cy="172549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88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2419</TotalTime>
  <Words>300</Words>
  <Application>Microsoft Office PowerPoint</Application>
  <PresentationFormat>Экран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Что такое «проект»?</vt:lpstr>
      <vt:lpstr>типы проектов (в соответствии с  доминирующим методом)</vt:lpstr>
      <vt:lpstr>типы проектов (по количеству участников)  </vt:lpstr>
      <vt:lpstr>типы проектов (по продолжительности выполнения) </vt:lpstr>
      <vt:lpstr>типы проектов (предметно-содержательная область) </vt:lpstr>
      <vt:lpstr>продукт проектной деятельности</vt:lpstr>
      <vt:lpstr>Этапы разработки проекта </vt:lpstr>
      <vt:lpstr> Роль учителя в проектной деятельности.</vt:lpstr>
      <vt:lpstr>Признаки отличия проектной деятельности от других видов деятельности: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Сиета</cp:lastModifiedBy>
  <cp:revision>138</cp:revision>
  <dcterms:created xsi:type="dcterms:W3CDTF">2014-03-21T19:27:04Z</dcterms:created>
  <dcterms:modified xsi:type="dcterms:W3CDTF">2014-11-01T21:47:53Z</dcterms:modified>
</cp:coreProperties>
</file>