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25C03-FC4B-4091-88DE-7050B05BD3FB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039F-A64A-48BA-80E5-58B0AB764B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176463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</a:rPr>
              <a:t>Проблемы использования ТСО на уроках</a:t>
            </a:r>
            <a:endParaRPr lang="ru-RU" sz="8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Графики и чертежи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http://gigabaza.ru/images/46/90350/m27a469eb.jpg"/>
          <p:cNvPicPr>
            <a:picLocks noGrp="1"/>
          </p:cNvPicPr>
          <p:nvPr>
            <p:ph idx="1"/>
          </p:nvPr>
        </p:nvPicPr>
        <p:blipFill>
          <a:blip r:embed="rId2" cstate="print"/>
          <a:srcRect l="46637" r="5455"/>
          <a:stretch>
            <a:fillRect/>
          </a:stretch>
        </p:blipFill>
        <p:spPr bwMode="auto">
          <a:xfrm>
            <a:off x="6660232" y="1412776"/>
            <a:ext cx="219035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54545" t="37136" b="22148"/>
          <a:stretch>
            <a:fillRect/>
          </a:stretch>
        </p:blipFill>
        <p:spPr bwMode="auto">
          <a:xfrm>
            <a:off x="3851920" y="2780928"/>
            <a:ext cx="21907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 r="76638" b="14783"/>
          <a:stretch>
            <a:fillRect/>
          </a:stretch>
        </p:blipFill>
        <p:spPr bwMode="auto">
          <a:xfrm>
            <a:off x="4427984" y="1340768"/>
            <a:ext cx="1019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ndo.sibsutis.ru/bakalavr/sem3/course204-3/img/pic_ex3_24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797152"/>
            <a:ext cx="3629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 l="21807" t="38742" r="18065" b="29502"/>
          <a:stretch>
            <a:fillRect/>
          </a:stretch>
        </p:blipFill>
        <p:spPr bwMode="auto">
          <a:xfrm>
            <a:off x="251520" y="1196752"/>
            <a:ext cx="3571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7" cstate="print"/>
          <a:srcRect l="29604" t="75000" r="30809"/>
          <a:stretch>
            <a:fillRect/>
          </a:stretch>
        </p:blipFill>
        <p:spPr bwMode="auto">
          <a:xfrm>
            <a:off x="1979712" y="4149080"/>
            <a:ext cx="21907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4248472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rgbClr val="C00000"/>
                </a:solidFill>
                <a:latin typeface="Arial Black" pitchFamily="34" charset="0"/>
              </a:rPr>
              <a:t>Технические средства обучения (ТСО) </a:t>
            </a:r>
            <a:r>
              <a:rPr lang="ru-RU" sz="4000" dirty="0">
                <a:solidFill>
                  <a:srgbClr val="C00000"/>
                </a:solidFill>
                <a:latin typeface="Arial Black" pitchFamily="34" charset="0"/>
              </a:rPr>
              <a:t>– </a:t>
            </a:r>
            <a:r>
              <a:rPr lang="ru-RU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совокупность </a:t>
            </a:r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технических </a:t>
            </a:r>
            <a:r>
              <a:rPr lang="ru-RU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устройств с дидактическим обеспечением, применяемых в учебно-воспитательном процессе для предъявления и обработки информации с целью его оптимизации.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ПРОБЛЕМЫ ИСПОЛЬЗОВАНИЯ ИНФОРМАЦИОННЫХ ТЕХНОЛОГИЙ В ОБУЧЕНИИ: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</a:t>
            </a:r>
            <a:r>
              <a:rPr lang="ru-RU" dirty="0">
                <a:solidFill>
                  <a:srgbClr val="0070C0"/>
                </a:solidFill>
              </a:rPr>
              <a:t>не все учебные заведения имеют возможность постоянно обновлять ТСО;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в учебных </a:t>
            </a:r>
            <a:r>
              <a:rPr lang="ru-RU" dirty="0" smtClean="0">
                <a:solidFill>
                  <a:srgbClr val="0070C0"/>
                </a:solidFill>
              </a:rPr>
              <a:t>заведениях </a:t>
            </a:r>
            <a:r>
              <a:rPr lang="ru-RU" dirty="0">
                <a:solidFill>
                  <a:srgbClr val="0070C0"/>
                </a:solidFill>
              </a:rPr>
              <a:t>работают по большей части преподаватели не знакомые с современными информационными технологиями;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преподавателю  надо правильно спланировать урок с использованием ТСО (чтобы соблюсти все правила использования ТСО) что требует больших временных затрат;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у взрослых и детей при частом использовании компьютера возникает привязанность;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при использовании компьютерных программ в обучении отсутствует человеческое общение, и студент может замкнуться в себе;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у студента отсутствует возможность проводить самостоятельный анализ, какой – либо информации;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отсутствуют практические наработки по применению технических средств в обучении;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почти у всех современных детей существуют те или иные противопоказания;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- при использовании ТСО страдает мелкая моторика, а вместе с ней и речь.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Педагогические ошибки: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а)недостаточная </a:t>
            </a:r>
            <a:r>
              <a:rPr lang="ru-RU" dirty="0">
                <a:solidFill>
                  <a:srgbClr val="0070C0"/>
                </a:solidFill>
              </a:rPr>
              <a:t>методическая подготовленность </a:t>
            </a:r>
            <a:r>
              <a:rPr lang="ru-RU" dirty="0" smtClean="0">
                <a:solidFill>
                  <a:srgbClr val="0070C0"/>
                </a:solidFill>
              </a:rPr>
              <a:t>учителя;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б)неправильное </a:t>
            </a:r>
            <a:r>
              <a:rPr lang="ru-RU" dirty="0">
                <a:solidFill>
                  <a:srgbClr val="0070C0"/>
                </a:solidFill>
              </a:rPr>
              <a:t>определение дидактической роли и места аудиовизуальных пособий на уроках, несоответствие выразительных возможностей аудиовизуальных средств их дидактической значимости;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в) бесплановость, случайность их применения;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г)перегруженность </a:t>
            </a:r>
            <a:r>
              <a:rPr lang="ru-RU" dirty="0">
                <a:solidFill>
                  <a:srgbClr val="0070C0"/>
                </a:solidFill>
              </a:rPr>
              <a:t>урока демонстрацией (прослушиванием), превращение его в зрительно-звуковую, литературно-музыкальную композицию.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46183" y="980728"/>
            <a:ext cx="8229600" cy="5101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>
                <a:solidFill>
                  <a:srgbClr val="C00000"/>
                </a:solidFill>
              </a:rPr>
              <a:t>В своей работе я применяю </a:t>
            </a:r>
            <a:r>
              <a:rPr lang="ru-RU" sz="6000" dirty="0" smtClean="0">
                <a:solidFill>
                  <a:srgbClr val="C00000"/>
                </a:solidFill>
              </a:rPr>
              <a:t>следующие </a:t>
            </a:r>
            <a:r>
              <a:rPr lang="ru-RU" sz="6000" dirty="0">
                <a:solidFill>
                  <a:srgbClr val="C00000"/>
                </a:solidFill>
              </a:rPr>
              <a:t>средства </a:t>
            </a:r>
            <a:r>
              <a:rPr lang="ru-RU" sz="6000" dirty="0" smtClean="0">
                <a:solidFill>
                  <a:srgbClr val="C00000"/>
                </a:solidFill>
              </a:rPr>
              <a:t>наглядности: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Модели и макеты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240013" cy="210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1268" y="1340769"/>
            <a:ext cx="316835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149080"/>
            <a:ext cx="1457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365104"/>
            <a:ext cx="1913185" cy="179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149080"/>
            <a:ext cx="1660202" cy="20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Таблицы и схемы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Пользователь\Desktop\математика\стпени\6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908720"/>
            <a:ext cx="7704856" cy="2417192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математика\интеграл\article_1459_4431d7230643c6e171185c0ab9229abb1310900023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3501008"/>
            <a:ext cx="3960440" cy="3186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611188" y="188640"/>
            <a:ext cx="7705228" cy="914673"/>
          </a:xfrm>
          <a:prstGeom prst="roundRect">
            <a:avLst>
              <a:gd name="adj" fmla="val 16667"/>
            </a:avLst>
          </a:prstGeom>
          <a:solidFill>
            <a:srgbClr val="D99965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8D8C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 flipH="1">
            <a:off x="1692275" y="2420938"/>
            <a:ext cx="358775" cy="1800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5"/>
          <p:cNvSpPr>
            <a:spLocks noChangeShapeType="1"/>
          </p:cNvSpPr>
          <p:nvPr/>
        </p:nvSpPr>
        <p:spPr bwMode="auto">
          <a:xfrm>
            <a:off x="2484438" y="2420938"/>
            <a:ext cx="863600" cy="32400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1547813" y="115888"/>
            <a:ext cx="65532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>
                <a:ln w="9525" cap="rnd">
                  <a:solidFill>
                    <a:srgbClr val="990033"/>
                  </a:solidFill>
                  <a:prstDash val="sysDot"/>
                  <a:round/>
                  <a:headEnd/>
                  <a:tailEnd/>
                </a:ln>
                <a:solidFill>
                  <a:srgbClr val="99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Преобразования фигур</a:t>
            </a: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3132138" y="549275"/>
            <a:ext cx="35274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>
                <a:ln w="12700" cap="rnd">
                  <a:solidFill>
                    <a:srgbClr val="990033"/>
                  </a:solidFill>
                  <a:prstDash val="sysDot"/>
                  <a:round/>
                  <a:headEnd/>
                  <a:tailEnd/>
                </a:ln>
                <a:solidFill>
                  <a:srgbClr val="99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пространстве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79388" y="2996952"/>
            <a:ext cx="2736428" cy="1059111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dirty="0">
                <a:solidFill>
                  <a:srgbClr val="CC0000"/>
                </a:solidFill>
              </a:rPr>
              <a:t>Симметрия относительно</a:t>
            </a:r>
          </a:p>
          <a:p>
            <a:pPr algn="ctr"/>
            <a:r>
              <a:rPr lang="ru-RU" dirty="0">
                <a:solidFill>
                  <a:srgbClr val="CC0000"/>
                </a:solidFill>
              </a:rPr>
              <a:t>точки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348038" y="2708275"/>
            <a:ext cx="2808287" cy="13684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>
                <a:solidFill>
                  <a:srgbClr val="CC3300"/>
                </a:solidFill>
              </a:rPr>
              <a:t>Симметрия относительно</a:t>
            </a:r>
          </a:p>
          <a:p>
            <a:pPr algn="ctr"/>
            <a:r>
              <a:rPr lang="ru-RU">
                <a:solidFill>
                  <a:srgbClr val="CC3300"/>
                </a:solidFill>
              </a:rPr>
              <a:t>прямой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50825" y="4365625"/>
            <a:ext cx="2879725" cy="13684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>
                <a:solidFill>
                  <a:srgbClr val="FF0066"/>
                </a:solidFill>
              </a:rPr>
              <a:t>Симметрия относительно</a:t>
            </a:r>
          </a:p>
          <a:p>
            <a:pPr algn="ctr"/>
            <a:r>
              <a:rPr lang="ru-RU">
                <a:solidFill>
                  <a:srgbClr val="FF0066"/>
                </a:solidFill>
              </a:rPr>
              <a:t>плоскости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516688" y="1844675"/>
            <a:ext cx="2427287" cy="792163"/>
          </a:xfrm>
          <a:prstGeom prst="rect">
            <a:avLst/>
          </a:prstGeom>
          <a:solidFill>
            <a:srgbClr val="EEE91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EE91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Подобие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68313" y="1844824"/>
            <a:ext cx="2303487" cy="576114"/>
          </a:xfrm>
          <a:prstGeom prst="rect">
            <a:avLst/>
          </a:prstGeom>
          <a:solidFill>
            <a:srgbClr val="EEE91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EE91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Движения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635375" y="4581128"/>
            <a:ext cx="2736825" cy="105926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dirty="0">
                <a:solidFill>
                  <a:srgbClr val="D60093"/>
                </a:solidFill>
              </a:rPr>
              <a:t>Параллельный перенос</a:t>
            </a:r>
          </a:p>
          <a:p>
            <a:pPr algn="ctr"/>
            <a:r>
              <a:rPr lang="ru-RU" dirty="0">
                <a:solidFill>
                  <a:srgbClr val="D60093"/>
                </a:solidFill>
              </a:rPr>
              <a:t>(вектор)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2124075" y="5805264"/>
            <a:ext cx="2591941" cy="914624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>
                <a:solidFill>
                  <a:srgbClr val="990033"/>
                </a:solidFill>
              </a:rPr>
              <a:t>Поворот</a:t>
            </a:r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7740650" y="1125538"/>
            <a:ext cx="287338" cy="719137"/>
          </a:xfrm>
          <a:prstGeom prst="downArrow">
            <a:avLst>
              <a:gd name="adj1" fmla="val 50000"/>
              <a:gd name="adj2" fmla="val 62569"/>
            </a:avLst>
          </a:prstGeom>
          <a:solidFill>
            <a:srgbClr val="F8D8C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8D8C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1331913" y="2420938"/>
            <a:ext cx="215900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2987675" y="2133600"/>
            <a:ext cx="1079500" cy="647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2771775" y="2420938"/>
            <a:ext cx="1079500" cy="23034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1763713" y="1268760"/>
            <a:ext cx="215999" cy="43145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8D8C0"/>
          </a:solidFill>
          <a:ln w="9525">
            <a:miter lim="800000"/>
            <a:headEnd/>
            <a:tailEnd/>
          </a:ln>
          <a:scene3d>
            <a:camera prst="legacyObliqueTopRight">
              <a:rot lat="0" lon="30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8D8C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7019925" y="3429000"/>
            <a:ext cx="19224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9900"/>
                </a:solidFill>
              </a:rPr>
              <a:t>Гомотетия</a:t>
            </a: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7956550" y="2636838"/>
            <a:ext cx="0" cy="86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b="1" dirty="0" smtClean="0">
                <a:solidFill>
                  <a:schemeClr val="accent2"/>
                </a:solidFill>
              </a:rPr>
              <a:t>Презентации </a:t>
            </a:r>
            <a:r>
              <a:rPr lang="ru-RU" sz="4000" dirty="0" smtClean="0">
                <a:solidFill>
                  <a:schemeClr val="accent2"/>
                </a:solidFill>
              </a:rPr>
              <a:t>(пример)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При параллельном проектировании плоских фигур </a:t>
            </a:r>
            <a:r>
              <a:rPr lang="ru-RU" sz="1800" b="1" u="sng" dirty="0" smtClean="0"/>
              <a:t>не выбирают</a:t>
            </a:r>
            <a:r>
              <a:rPr lang="ru-RU" sz="1800" dirty="0" smtClean="0"/>
              <a:t> направление параллельного проектирования параллельно плоскости, которой принадлежит эта плоская фигура, т.к. получающаяся при этом проекция не отражает свойства данной плоской фигуры.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2915816" y="486916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4572000" y="4724400"/>
            <a:ext cx="1871663" cy="7207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4499942" y="1988518"/>
            <a:ext cx="2320925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Freeform 18"/>
          <p:cNvSpPr>
            <a:spLocks/>
          </p:cNvSpPr>
          <p:nvPr/>
        </p:nvSpPr>
        <p:spPr bwMode="auto">
          <a:xfrm>
            <a:off x="3491880" y="2348880"/>
            <a:ext cx="1511300" cy="1800225"/>
          </a:xfrm>
          <a:custGeom>
            <a:avLst/>
            <a:gdLst>
              <a:gd name="T0" fmla="*/ 0 w 952"/>
              <a:gd name="T1" fmla="*/ 1584325 h 1134"/>
              <a:gd name="T2" fmla="*/ 1295400 w 952"/>
              <a:gd name="T3" fmla="*/ 0 h 1134"/>
              <a:gd name="T4" fmla="*/ 1511300 w 952"/>
              <a:gd name="T5" fmla="*/ 1800225 h 1134"/>
              <a:gd name="T6" fmla="*/ 0 w 952"/>
              <a:gd name="T7" fmla="*/ 1584325 h 1134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134"/>
              <a:gd name="T14" fmla="*/ 952 w 952"/>
              <a:gd name="T15" fmla="*/ 1134 h 11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134">
                <a:moveTo>
                  <a:pt x="0" y="998"/>
                </a:moveTo>
                <a:lnTo>
                  <a:pt x="816" y="0"/>
                </a:lnTo>
                <a:lnTo>
                  <a:pt x="952" y="1134"/>
                </a:lnTo>
                <a:lnTo>
                  <a:pt x="0" y="99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2555875" y="32845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508104" y="198884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dirty="0"/>
              <a:t>а</a:t>
            </a: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2410792" y="2420318"/>
            <a:ext cx="2528888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 rot="830980">
            <a:off x="3059113" y="5516563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3073400" y="33702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5363542" y="2204418"/>
            <a:ext cx="230505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>
            <a:off x="7308850" y="4941888"/>
            <a:ext cx="255588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7531100" y="5257800"/>
            <a:ext cx="2571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Oval 16"/>
          <p:cNvSpPr>
            <a:spLocks noChangeArrowheads="1"/>
          </p:cNvSpPr>
          <p:nvPr/>
        </p:nvSpPr>
        <p:spPr bwMode="auto">
          <a:xfrm>
            <a:off x="4370388" y="1812925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3923928" y="1772816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B</a:t>
            </a:r>
            <a:endParaRPr lang="ru-RU" sz="2000" dirty="0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4284663" y="36449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</a:t>
            </a:r>
            <a:endParaRPr lang="ru-RU" sz="2000"/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>
            <a:off x="3563317" y="2132980"/>
            <a:ext cx="2438400" cy="340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572000" y="35734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572000" y="357346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26"/>
          <p:cNvSpPr>
            <a:spLocks noChangeArrowheads="1"/>
          </p:cNvSpPr>
          <p:nvPr/>
        </p:nvSpPr>
        <p:spPr bwMode="auto">
          <a:xfrm>
            <a:off x="4370388" y="181292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4267200" y="54578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  <a:r>
              <a:rPr lang="en-US" sz="2000"/>
              <a:t>’</a:t>
            </a:r>
            <a:endParaRPr lang="ru-RU" sz="2000"/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6516688" y="46529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B’</a:t>
            </a:r>
            <a:endParaRPr lang="ru-RU" sz="2000"/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580063" y="50133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C’</a:t>
            </a:r>
            <a:endParaRPr lang="ru-RU" sz="2000"/>
          </a:p>
        </p:txBody>
      </p:sp>
      <p:sp>
        <p:nvSpPr>
          <p:cNvPr id="49" name="Oval 30"/>
          <p:cNvSpPr>
            <a:spLocks noChangeArrowheads="1"/>
          </p:cNvSpPr>
          <p:nvPr/>
        </p:nvSpPr>
        <p:spPr bwMode="auto">
          <a:xfrm>
            <a:off x="3806825" y="2497138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15955 0.29653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1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11111 0.20578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10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22223 0.41597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2" grpId="0" animBg="1"/>
      <p:bldP spid="33" grpId="0" animBg="1"/>
      <p:bldP spid="33" grpId="1" animBg="1"/>
      <p:bldP spid="42" grpId="0" animBg="1"/>
      <p:bldP spid="44" grpId="0" animBg="1"/>
      <p:bldP spid="44" grpId="1" animBg="1"/>
      <p:bldP spid="45" grpId="0" animBg="1"/>
      <p:bldP spid="45" grpId="1" animBg="1"/>
      <p:bldP spid="46" grpId="0"/>
      <p:bldP spid="47" grpId="0"/>
      <p:bldP spid="48" grpId="0"/>
      <p:bldP spid="4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255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Проблемы использования ТСО на уроках</vt:lpstr>
      <vt:lpstr>Слайд 2</vt:lpstr>
      <vt:lpstr>Слайд 3</vt:lpstr>
      <vt:lpstr>Слайд 4</vt:lpstr>
      <vt:lpstr>Слайд 5</vt:lpstr>
      <vt:lpstr>Модели и макеты</vt:lpstr>
      <vt:lpstr>Таблицы и схемы</vt:lpstr>
      <vt:lpstr>Слайд 8</vt:lpstr>
      <vt:lpstr> Презентации (пример) При параллельном проектировании плоских фигур не выбирают направление параллельного проектирования параллельно плоскости, которой принадлежит эта плоская фигура, т.к. получающаяся при этом проекция не отражает свойства данной плоской фигуры. </vt:lpstr>
      <vt:lpstr>Графики и чертежи</vt:lpstr>
      <vt:lpstr>Спасибо за внимание!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использования ТСО на уроках</dc:title>
  <dc:creator>Пользователь</dc:creator>
  <cp:lastModifiedBy>Пользователь</cp:lastModifiedBy>
  <cp:revision>6</cp:revision>
  <dcterms:created xsi:type="dcterms:W3CDTF">2014-05-23T14:23:25Z</dcterms:created>
  <dcterms:modified xsi:type="dcterms:W3CDTF">2014-05-23T15:18:41Z</dcterms:modified>
</cp:coreProperties>
</file>