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27" r:id="rId3"/>
    <p:sldId id="25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9" r:id="rId12"/>
    <p:sldId id="298" r:id="rId13"/>
    <p:sldId id="297" r:id="rId14"/>
    <p:sldId id="260" r:id="rId15"/>
    <p:sldId id="300" r:id="rId16"/>
    <p:sldId id="301" r:id="rId17"/>
    <p:sldId id="302" r:id="rId18"/>
    <p:sldId id="303" r:id="rId19"/>
    <p:sldId id="265" r:id="rId20"/>
    <p:sldId id="304" r:id="rId21"/>
    <p:sldId id="305" r:id="rId22"/>
    <p:sldId id="307" r:id="rId23"/>
    <p:sldId id="308" r:id="rId24"/>
    <p:sldId id="266" r:id="rId25"/>
    <p:sldId id="267" r:id="rId26"/>
    <p:sldId id="311" r:id="rId27"/>
    <p:sldId id="310" r:id="rId28"/>
    <p:sldId id="312" r:id="rId29"/>
    <p:sldId id="313" r:id="rId30"/>
    <p:sldId id="317" r:id="rId31"/>
    <p:sldId id="316" r:id="rId32"/>
    <p:sldId id="315" r:id="rId33"/>
    <p:sldId id="314" r:id="rId34"/>
    <p:sldId id="318" r:id="rId35"/>
    <p:sldId id="319" r:id="rId36"/>
    <p:sldId id="321" r:id="rId37"/>
    <p:sldId id="320" r:id="rId38"/>
    <p:sldId id="28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A3F6-3B6F-4ECF-ABA7-8F54FDFD45D9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681E-2181-4EA5-8A34-8F1218DAB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8B1D-B3EE-4EBB-B714-0100B73D047E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4643-574D-4CA8-A9C4-92995DE29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3192-D83A-4514-B832-2E09B54496D3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B6B6-F538-4DE3-9F40-C38ABFE8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0DB4-4765-4E25-B612-C8C16C02F144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C1DC-B4D4-408D-9CA8-BA80B6798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6C30-DCC1-4381-AF70-D658D14A8AC0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8ABA-FD05-48AD-A210-E2369A5DE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216F-F584-4BA7-B632-BA64C872BE63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4A41-ED0A-44C6-AEEC-DDD70502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A1B4-4B3C-4563-9C26-26A51790A487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1C1-6448-45E2-B9A2-A4F7BEBD8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94A1-1F90-4571-8AFE-BDC9F3B0EF85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DCE4-2533-42BD-9977-D88F837A1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A799-5D51-4957-B313-00D6835653DA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6FC2-153C-4DF6-8892-839241ADF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5380-C5C6-405D-9D7D-74C636C0FFE2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DDB1-3F96-4A52-9414-3B2749BE8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A9F43-6E6A-42BF-B788-108DC63D9F1B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546B-B52F-451D-8E38-6D37DD6FB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DC87F8-786F-445B-8C0D-59E540D81D44}" type="datetimeFigureOut">
              <a:rPr lang="ru-RU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1665A-9837-4187-B2A1-49292550C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timeforwoman.ru/" TargetMode="External"/><Relationship Id="rId3" Type="http://schemas.openxmlformats.org/officeDocument/2006/relationships/hyperlink" Target="http://zlngrd.ru/clauses/32840.html" TargetMode="External"/><Relationship Id="rId7" Type="http://schemas.openxmlformats.org/officeDocument/2006/relationships/hyperlink" Target="http://schoolinfo.spb.ru/" TargetMode="External"/><Relationship Id="rId2" Type="http://schemas.openxmlformats.org/officeDocument/2006/relationships/hyperlink" Target="http://knowledge.allbes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referat.ru/" TargetMode="External"/><Relationship Id="rId5" Type="http://schemas.openxmlformats.org/officeDocument/2006/relationships/hyperlink" Target="http://coolreferat.com/" TargetMode="External"/><Relationship Id="rId10" Type="http://schemas.openxmlformats.org/officeDocument/2006/relationships/hyperlink" Target="http://www.childpsy.ru/" TargetMode="External"/><Relationship Id="rId4" Type="http://schemas.openxmlformats.org/officeDocument/2006/relationships/hyperlink" Target="http://review-film.ru/" TargetMode="External"/><Relationship Id="rId9" Type="http://schemas.openxmlformats.org/officeDocument/2006/relationships/hyperlink" Target="http://www.ckofr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r" hangingPunct="0"/>
            <a:r>
              <a:rPr lang="ru-RU" sz="4900" b="1" smtClean="0">
                <a:solidFill>
                  <a:srgbClr val="FF0000"/>
                </a:solidFill>
                <a:latin typeface="Arial" charset="0"/>
              </a:rPr>
              <a:t>Методы и приемы анализа видеоматериала</a:t>
            </a:r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96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48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Социальный педагог МБУ</a:t>
            </a:r>
            <a:br>
              <a:rPr lang="ru-RU" sz="2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Губкинского городского округа</a:t>
            </a:r>
            <a:br>
              <a:rPr lang="ru-RU" sz="2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«Социально-реабилитационный центр </a:t>
            </a:r>
            <a:br>
              <a:rPr lang="ru-RU" sz="2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для несовершеннолетних»</a:t>
            </a:r>
            <a:br>
              <a:rPr lang="ru-RU" sz="2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Е.А.Мельник</a:t>
            </a:r>
            <a:endParaRPr lang="ru-RU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100" b="1" dirty="0" smtClean="0">
                <a:latin typeface="Arial" pitchFamily="18"/>
                <a:ea typeface="Lucida Sans Unicode" pitchFamily="2"/>
                <a:cs typeface="Tahoma" pitchFamily="2"/>
              </a:rPr>
              <a:t>2) изображение или описание жестокости и (или) насилия (за исключением сексуального насилия) без натуралистического показа процесса лишения жизни или нанесения увечий при условии, что выражается сострадание к жертве и (или) отрицательное, осуждающее отношение к жестокости, насилию (за исключением насилия, применяемого  в случаях защиты прав граждан и охраняемых законом интересов общества или государства);</a:t>
            </a: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27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100" b="1" dirty="0" smtClean="0">
                <a:latin typeface="Arial" pitchFamily="18"/>
                <a:ea typeface="Lucida Sans Unicode" pitchFamily="2"/>
                <a:cs typeface="Tahoma" pitchFamily="2"/>
              </a:rPr>
              <a:t>3) информация о наркотических средствах или о психотропных и (или) об одурманивающих веществах (без их демонстрации), об опасных последствиях их потребления с демонстрацией таких случаев при условии, что выражается отрицательное или осуждающее отношение к потреблению таких средств или веществ и содержится указание на опасность их потребления;</a:t>
            </a:r>
            <a:br>
              <a:rPr lang="ru-RU" sz="31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ru-RU" sz="3600" b="1" smtClean="0">
                <a:latin typeface="Arial" charset="0"/>
                <a:ea typeface="Lucida Sans Unicode" pitchFamily="34" charset="0"/>
                <a:cs typeface="Tahoma" pitchFamily="34" charset="0"/>
              </a:rPr>
              <a:t>4) отдельные бранные слова и (или) выражения, не относящиеся к нецензурной брани; </a:t>
            </a:r>
            <a:r>
              <a:rPr lang="ru-RU" b="1" smtClean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Tahoma" pitchFamily="34" charset="0"/>
              </a:rPr>
              <a:t/>
            </a:r>
            <a:br>
              <a:rPr lang="ru-RU" b="1" smtClean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Tahoma" pitchFamily="34" charset="0"/>
              </a:rPr>
            </a:br>
            <a:endParaRPr lang="ru-RU" smtClean="0"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>5) не эксплуатирующие интереса к сексу и не носящие оскорбительного характера изображение или описание половых отношений между мужчиной и женщиной, за исключением изображения или описания действий сексуального характера.</a:t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5111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latin typeface="Arial" pitchFamily="18"/>
              </a:rPr>
              <a:t/>
            </a:r>
            <a:br>
              <a:rPr lang="ru-RU" sz="3100" b="1" dirty="0" smtClean="0">
                <a:latin typeface="Arial" pitchFamily="18"/>
              </a:rPr>
            </a:br>
            <a:r>
              <a:rPr lang="ru-RU" sz="3100" b="1" dirty="0" smtClean="0">
                <a:latin typeface="Arial" pitchFamily="18"/>
              </a:rPr>
              <a:t/>
            </a:r>
            <a:br>
              <a:rPr lang="ru-RU" sz="3100" b="1" dirty="0" smtClean="0">
                <a:latin typeface="Arial" pitchFamily="18"/>
              </a:rPr>
            </a:br>
            <a:r>
              <a:rPr lang="ru-RU" sz="3100" b="1" dirty="0" smtClean="0">
                <a:latin typeface="Arial" pitchFamily="18"/>
              </a:rPr>
              <a:t/>
            </a:r>
            <a:br>
              <a:rPr lang="ru-RU" sz="3100" b="1" dirty="0" smtClean="0">
                <a:latin typeface="Arial" pitchFamily="18"/>
              </a:rPr>
            </a:br>
            <a:r>
              <a:rPr lang="ru-RU" sz="3100" b="1" dirty="0" smtClean="0">
                <a:latin typeface="Arial" pitchFamily="18"/>
              </a:rPr>
              <a:t/>
            </a:r>
            <a:br>
              <a:rPr lang="ru-RU" sz="3100" b="1" dirty="0" smtClean="0">
                <a:latin typeface="Arial" pitchFamily="18"/>
              </a:rPr>
            </a:br>
            <a:r>
              <a:rPr lang="ru-RU" sz="3100" b="1" dirty="0" smtClean="0">
                <a:latin typeface="Arial" pitchFamily="18"/>
              </a:rPr>
              <a:t/>
            </a:r>
            <a:br>
              <a:rPr lang="ru-RU" sz="3100" b="1" dirty="0" smtClean="0">
                <a:latin typeface="Arial" pitchFamily="18"/>
              </a:rPr>
            </a:br>
            <a:r>
              <a:rPr lang="ru-RU" sz="3100" b="1" dirty="0" smtClean="0">
                <a:latin typeface="Arial" pitchFamily="18"/>
              </a:rPr>
              <a:t>Видеоролик должен быть не только интересным, но и понятным, он должен отражать актуальные проблемы, содействовать формированию активной жизненной позиции. </a:t>
            </a:r>
            <a:r>
              <a:rPr lang="ru-RU" b="1" dirty="0" smtClean="0">
                <a:latin typeface="Arial" pitchFamily="18"/>
              </a:rPr>
              <a:t/>
            </a:r>
            <a:br>
              <a:rPr lang="ru-RU" b="1" dirty="0" smtClean="0">
                <a:latin typeface="Arial" pitchFamily="18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chemeClr val="bg1"/>
                </a:solidFill>
              </a:rPr>
              <a:t>Видеоматериалы/фрагменты кинофильмов должны нести в себе одну понятную и законченную мысль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46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18"/>
              </a:rPr>
              <a:t>Перед показом видеоролика детям,</a:t>
            </a:r>
            <a:br>
              <a:rPr lang="ru-RU" b="1" dirty="0" smtClean="0">
                <a:latin typeface="Arial" pitchFamily="18"/>
              </a:rPr>
            </a:br>
            <a:r>
              <a:rPr lang="ru-RU" b="1" dirty="0" smtClean="0">
                <a:latin typeface="Arial" pitchFamily="18"/>
              </a:rPr>
              <a:t>педагог обязательно должен сам несколько раз пересмотреть его, наметить возможные вопросы для обсуждения.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5329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Возможные вопросы для обсуждения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Понравился ли ролик/фильм?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О чем этот видеофрагмент? Что в нем понравилось/не понравилось? Почему?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Какой герой был интересен? Почему?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Мог ли герой действовать в данной ситуации иначе? Как именно? Как бы ты поступил в данном случае?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Как видеофрагмент связан с твоей жизнью?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- Что в нашей жизни похоже на ситуацию, показанную в данном ролике?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850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Arial" charset="0"/>
              </a:rPr>
              <a:t>Существуют несколько приемов, которые можно использовать при включении в занятие просмотра видеоролика:</a:t>
            </a:r>
            <a:br>
              <a:rPr lang="ru-RU" b="1" smtClean="0">
                <a:solidFill>
                  <a:schemeClr val="bg1"/>
                </a:solidFill>
                <a:latin typeface="Arial" charset="0"/>
              </a:rPr>
            </a:b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1) Перед просмотром видеоролика необходимо озвучить основную тему занятия, видеоматериала, можно обозначить подросткам, на что им необходимо обратить внимание при просмотре видео;</a:t>
            </a:r>
            <a:br>
              <a:rPr lang="ru-RU" sz="4000" b="1" smtClean="0">
                <a:solidFill>
                  <a:srgbClr val="FF0000"/>
                </a:solidFill>
                <a:latin typeface="Arial" charset="0"/>
              </a:rPr>
            </a:br>
            <a:endParaRPr lang="ru-RU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268413"/>
            <a:ext cx="8229600" cy="5184775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700" b="1" i="1" dirty="0" smtClean="0">
                <a:solidFill>
                  <a:srgbClr val="FF0000"/>
                </a:solidFill>
              </a:rPr>
              <a:t>За каждой разработкой, фильмом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стоят реальные практические примеры,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и контекст всех ситуаций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является жизненным и убедительным…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Фильмы смотрятся с интересом и удовольствием,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они пробуждают мысль,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создают положительные установки,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порождают готовность к действию…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>
                <a:solidFill>
                  <a:srgbClr val="FF0000"/>
                </a:solidFill>
              </a:rPr>
              <a:t>Л.И.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Евенко</a:t>
            </a:r>
            <a:r>
              <a:rPr lang="ru-RU" sz="2200" b="1" i="1" dirty="0" smtClean="0">
                <a:solidFill>
                  <a:srgbClr val="FF0000"/>
                </a:solidFill>
              </a:rPr>
              <a:t>, 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президент Российской ассоциации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бизнес-образования</a:t>
            </a: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 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Arial" charset="0"/>
              </a:rPr>
              <a:t>2) Видеоматериал может быть представлен в качестве примера из жизни;</a:t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pPr hangingPunct="0">
              <a:tabLst>
                <a:tab pos="360363" algn="l"/>
              </a:tabLst>
            </a:pPr>
            <a:r>
              <a:rPr lang="ru-RU" b="1" smtClean="0">
                <a:solidFill>
                  <a:srgbClr val="FF0000"/>
                </a:solidFill>
                <a:latin typeface="Arial" charset="0"/>
              </a:rPr>
              <a:t>3) Видеоматериал можно использовать</a:t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</a:rPr>
              <a:t>в качестве актуализации темы занятия;</a:t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Arial" charset="0"/>
              </a:rPr>
              <a:t>4) Видео можно использовать в целом для создания нужной педагогу атмосферы в группе;</a:t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Arial" charset="0"/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5) Видеоролики за счет их эмоциональности можно использовать в и завершающей части занятия, для удержания высокого эмоционально-положительного фона группы.</a:t>
            </a:r>
            <a:br>
              <a:rPr lang="ru-RU" sz="4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4000" b="1" smtClean="0">
                <a:solidFill>
                  <a:srgbClr val="FF0000"/>
                </a:solidFill>
                <a:latin typeface="Arial" charset="0"/>
              </a:rPr>
            </a:br>
            <a:endParaRPr lang="ru-RU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5761038"/>
          </a:xfrm>
        </p:spPr>
        <p:txBody>
          <a:bodyPr/>
          <a:lstStyle/>
          <a:p>
            <a:pPr hangingPunct="0"/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Во время просмотра фильма обратите внимание подростков на: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• образы и поведение героев фильма,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которые для них неприемлемы;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• эмоциональные переживания, как героев,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так и самих участников;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• стереотипы поведения;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• позитивность или негативность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динамики фильма.</a:t>
            </a:r>
            <a:r>
              <a:rPr lang="ru-RU" sz="27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700" b="1" smtClean="0">
                <a:solidFill>
                  <a:srgbClr val="FF0000"/>
                </a:solidFill>
                <a:latin typeface="Arial" charset="0"/>
              </a:rPr>
            </a:br>
            <a:endParaRPr lang="ru-RU" sz="27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/>
          </a:bodyPr>
          <a:lstStyle/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После просмотра фильма: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• Организуйте спонтанное обсуждение, предложите участникам высказать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свои мысли и чувства,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вызванные разными эпизодами фильма.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• Помогите изложить реальное содержание фильма; обратите внимание подростков на его утверждения, расходящиеся с реальным содержанием фильма.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• Обобщайте сказанное участниками, резюмируйте высказывания подростков.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500" b="1" smtClean="0">
                <a:solidFill>
                  <a:srgbClr val="FF0000"/>
                </a:solidFill>
                <a:latin typeface="Arial" charset="0"/>
              </a:rPr>
              <a:t>• Помогите участникам проанализировать свои жизненные ситуации, осознать свои собственные актуальные потребности и задачи.</a:t>
            </a:r>
          </a:p>
          <a:p>
            <a:pPr marL="0" indent="0">
              <a:lnSpc>
                <a:spcPct val="80000"/>
              </a:lnSpc>
            </a:pPr>
            <a:endParaRPr lang="ru-RU" sz="2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hangingPunct="0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FF0000"/>
                </a:solidFill>
                <a:latin typeface="Arial" charset="0"/>
              </a:rPr>
              <a:t>Основная цель обсуждения просмотренного материала в группе - осознание и переосмысление подростками своих целей и потребностей, действий, чувств, важных для построения собственной жизни; развитие способности анализировать возникающие жизненные ситуации; развитие способности к сопереживанию; формирование позитивного мышления.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endParaRPr lang="ru-RU" sz="2700" b="1" smtClean="0">
              <a:solidFill>
                <a:schemeClr val="bg1"/>
              </a:solidFill>
              <a:latin typeface="Arial" charset="0"/>
            </a:endParaRP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700" b="1" smtClean="0">
                <a:solidFill>
                  <a:srgbClr val="FF0000"/>
                </a:solidFill>
                <a:latin typeface="Arial" charset="0"/>
              </a:rPr>
              <a:t>Организовать процесс обсуждения можно разными способами: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7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</a:t>
            </a:r>
            <a:r>
              <a:rPr lang="ru-RU" sz="2700" b="1" smtClean="0">
                <a:solidFill>
                  <a:srgbClr val="FF0000"/>
                </a:solidFill>
                <a:latin typeface="Arial" charset="0"/>
              </a:rPr>
              <a:t>можно просмотреть весь фильм/ролик, а затем провести дискуссию;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7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</a:t>
            </a:r>
            <a:r>
              <a:rPr lang="ru-RU" sz="2700" b="1" smtClean="0">
                <a:solidFill>
                  <a:srgbClr val="FF0000"/>
                </a:solidFill>
                <a:latin typeface="Arial" charset="0"/>
              </a:rPr>
              <a:t>можно во время просмотра останавливать фильм/ролик и обсуждать увиденное, а после просмотра подвести общий итог;</a:t>
            </a:r>
          </a:p>
          <a:p>
            <a:pPr marL="0" indent="0" algn="ctr" hangingPunct="0">
              <a:lnSpc>
                <a:spcPct val="80000"/>
              </a:lnSpc>
              <a:buFont typeface="Arial" charset="0"/>
              <a:buNone/>
            </a:pPr>
            <a:r>
              <a:rPr lang="ru-RU" sz="27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</a:t>
            </a:r>
            <a:r>
              <a:rPr lang="ru-RU" sz="2700" b="1" smtClean="0">
                <a:solidFill>
                  <a:srgbClr val="FF0000"/>
                </a:solidFill>
                <a:latin typeface="Arial" charset="0"/>
              </a:rPr>
              <a:t>можно во время просмотра остановить фильм/ролик в момент развития какой-то проблемной ситуации и предложить детям предположить развитие сюжета, действий главных героев в данной ситуации, возможный финал.</a:t>
            </a:r>
          </a:p>
          <a:p>
            <a:pPr marL="0" indent="0">
              <a:lnSpc>
                <a:spcPct val="80000"/>
              </a:lnSpc>
            </a:pPr>
            <a:endParaRPr lang="ru-RU" sz="27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5327650"/>
          </a:xfrm>
        </p:spPr>
        <p:txBody>
          <a:bodyPr/>
          <a:lstStyle/>
          <a:p>
            <a:pPr hangingPunct="0"/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Примерный перечень фильмов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  для подростков (о подростках):</a:t>
            </a: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«Санктум»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«Сталкер»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«Кто, если не мы»</a:t>
            </a: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l" hangingPunct="0"/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«Уроки французского»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«Матильда»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«Из 13 в 30»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«Если только»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«Ванечка»</a:t>
            </a:r>
            <a:endParaRPr lang="ru-RU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Статья 9 Федерального закона от 29 декабря 2010 г. N 436-ФЗ «О защите детей от информации, причиняющей вред их здоровью и развитию» (с изменениями и дополнениями) «Информационная продукция для детей, достигших возраста 12-ти лет:</a:t>
            </a: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l" hangingPunct="0"/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«Повелитель мух»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«Мужики»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«Кудряшка Сью»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«Чужие письма»</a:t>
            </a:r>
            <a:b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«Мачеха»</a:t>
            </a:r>
            <a:endParaRPr lang="ru-RU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 rtlCol="0">
            <a:normAutofit fontScale="90000"/>
          </a:bodyPr>
          <a:lstStyle/>
          <a:p>
            <a:pPr algn="l" fontAlgn="auto" hangingPunct="0">
              <a:spcAft>
                <a:spcPts val="0"/>
              </a:spcAft>
              <a:defRPr/>
            </a:pP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«Дрянные девчонки»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«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Хозяйка детского дома»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«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Дети на другом берегу»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«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Мой верный пес </a:t>
            </a:r>
            <a:r>
              <a:rPr lang="ru-RU" sz="4900" b="1" dirty="0" err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Хатико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»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«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Ключ без права передачи»</a:t>
            </a:r>
            <a:r>
              <a:rPr lang="ru-RU" sz="5400" dirty="0" smtClean="0">
                <a:latin typeface="Arial" pitchFamily="34"/>
                <a:cs typeface="Arial" pitchFamily="34"/>
              </a:rPr>
              <a:t/>
            </a:r>
            <a:br>
              <a:rPr lang="ru-RU" sz="5400" dirty="0" smtClean="0">
                <a:latin typeface="Arial" pitchFamily="34"/>
                <a:cs typeface="Arial" pitchFamily="34"/>
              </a:rPr>
            </a:br>
            <a:endParaRPr lang="ru-RU" sz="5400" dirty="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 rtlCol="0">
            <a:normAutofit fontScale="90000"/>
          </a:bodyPr>
          <a:lstStyle/>
          <a:p>
            <a:pPr algn="l" fontAlgn="auto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 «А если это любовь?» 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 «Чучело»  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«Катись!»</a:t>
            </a:r>
            <a:b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</a:br>
            <a:r>
              <a:rPr lang="x-none" sz="4900" b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● 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«Последнее лето в </a:t>
            </a:r>
            <a:r>
              <a:rPr lang="ru-RU" sz="4900" b="1" dirty="0" err="1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Бойте</a:t>
            </a:r>
            <a:r>
              <a:rPr lang="ru-RU" sz="49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»</a:t>
            </a:r>
            <a:r>
              <a:rPr lang="ru-RU" sz="5400" b="1" dirty="0" smtClean="0">
                <a:solidFill>
                  <a:srgbClr val="280099"/>
                </a:solidFill>
                <a:latin typeface="Arial" pitchFamily="34"/>
                <a:cs typeface="Arial" pitchFamily="34"/>
              </a:rPr>
              <a:t/>
            </a:r>
            <a:br>
              <a:rPr lang="ru-RU" sz="5400" b="1" dirty="0" smtClean="0">
                <a:solidFill>
                  <a:srgbClr val="280099"/>
                </a:solidFill>
                <a:latin typeface="Arial" pitchFamily="34"/>
                <a:cs typeface="Arial" pitchFamily="34"/>
              </a:rPr>
            </a:br>
            <a:endParaRPr lang="ru-RU" sz="5400" b="1" dirty="0">
              <a:solidFill>
                <a:srgbClr val="280099"/>
              </a:solidFill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l" hangingPunct="0">
              <a:lnSpc>
                <a:spcPct val="150000"/>
              </a:lnSpc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«Без семьи»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«Розыгрыш»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«Оторва»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«Пацаны»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«Дневник памяти»</a:t>
            </a:r>
            <a: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l" hangingPunct="0"/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«Кит»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«Ловушка для родителей»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«Спеши любить»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«12»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«История странного подростка»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l" hangingPunct="0">
              <a:lnSpc>
                <a:spcPct val="150000"/>
              </a:lnSpc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«Жутко громко и запредельно близко»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«Мальчик на велосипеде»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«Выпускной»</a:t>
            </a:r>
            <a:b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«Привет, Джули!»</a:t>
            </a:r>
            <a:endParaRPr 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hangingPunct="0"/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«Телефонная будка»</a:t>
            </a: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(тренинг коммуникации, методы убеждения и влияния на собеседника)</a:t>
            </a:r>
            <a:b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«Четыре комнаты»</a:t>
            </a: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(управление эмоциональным состоянием собеседника с помощью вопросов, снятие остроты конфликта с помощью вопросов)</a:t>
            </a:r>
            <a:endParaRPr lang="ru-RU" sz="32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hangingPunct="0">
              <a:lnSpc>
                <a:spcPct val="150000"/>
              </a:lnSpc>
            </a:pP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«Троя»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(тренинги по работе с возражениями)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● «Король говорит»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3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(необходимость наставничества для подростков)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B00000"/>
                </a:solidFill>
              </a:rPr>
              <a:t>Интернет-ресурсы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 Курсовая работа «Чего не хватает социальной рекламе на российском телевидении». (</a:t>
            </a:r>
            <a:r>
              <a:rPr lang="ru-RU" u="sng" dirty="0" err="1" smtClean="0">
                <a:hlinkClick r:id="rId2"/>
              </a:rPr>
              <a:t>knowledge.allbest.ru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 «Влияние кино на воспитание и образование молодежи» (</a:t>
            </a:r>
            <a:r>
              <a:rPr lang="ru-RU" u="sng" dirty="0" smtClean="0">
                <a:hlinkClick r:id="rId3"/>
              </a:rPr>
              <a:t>http://zlngrd.ru/clauses/32840.html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 «Влияние кино (фильмов) на человека (аудиторию)» (</a:t>
            </a:r>
            <a:r>
              <a:rPr lang="ru-RU" u="sng" dirty="0" smtClean="0">
                <a:hlinkClick r:id="rId4"/>
              </a:rPr>
              <a:t>http://review-film.ru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4. «Молодежь и </a:t>
            </a:r>
            <a:r>
              <a:rPr lang="ru-RU" dirty="0" err="1" smtClean="0"/>
              <a:t>медиа</a:t>
            </a:r>
            <a:r>
              <a:rPr lang="ru-RU" dirty="0" smtClean="0"/>
              <a:t>: взаимодействие» (</a:t>
            </a:r>
            <a:r>
              <a:rPr lang="en-US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</a:t>
            </a:r>
            <a:r>
              <a:rPr lang="en-US" u="sng" dirty="0" err="1" smtClean="0">
                <a:hlinkClick r:id="rId5"/>
              </a:rPr>
              <a:t>coolreferat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smtClean="0">
                <a:hlinkClick r:id="rId5"/>
              </a:rPr>
              <a:t>com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5. Дипломная работа «Особенности идентичности образа рекламного персонажа и образа Я у молодежи» (</a:t>
            </a:r>
            <a:r>
              <a:rPr lang="ru-RU" u="sng" dirty="0" smtClean="0">
                <a:hlinkClick r:id="rId6"/>
              </a:rPr>
              <a:t>http://www.bestreferat.ru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6. Курсовая работа «Роль и возможности социальной рекламы в обществе». (</a:t>
            </a:r>
            <a:r>
              <a:rPr lang="ru-RU" u="sng" dirty="0" err="1" smtClean="0">
                <a:hlinkClick r:id="rId2"/>
              </a:rPr>
              <a:t>knowledge.allbest.ru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7. «Целевой анализ урока» (</a:t>
            </a:r>
            <a:r>
              <a:rPr lang="ru-RU" u="sng" dirty="0" err="1" smtClean="0">
                <a:hlinkClick r:id="rId7"/>
              </a:rPr>
              <a:t>schoolinfo.spb.ru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8. Технологии социальной рекламы в профилактике борьбы с алкоголизмом» (</a:t>
            </a:r>
            <a:r>
              <a:rPr lang="ru-RU" u="sng" dirty="0" err="1" smtClean="0">
                <a:hlinkClick r:id="rId2"/>
              </a:rPr>
              <a:t>knowledge.allbest.ru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9. «Совместный просмотр фильмов с ребенком как способ общения и решения проблем» (</a:t>
            </a:r>
            <a:r>
              <a:rPr lang="ru-RU" u="sng" dirty="0" smtClean="0">
                <a:hlinkClick r:id="rId8"/>
              </a:rPr>
              <a:t>http://timeforwoman.ru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10. Курсовая работа «Анализ психологического воздействия социальной рекламы». (</a:t>
            </a:r>
            <a:r>
              <a:rPr lang="ru-RU" u="sng" dirty="0" err="1" smtClean="0">
                <a:hlinkClick r:id="rId2"/>
              </a:rPr>
              <a:t>knowledge.allbest.ru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11 «Влияние СМИ на социализацию подростков» (</a:t>
            </a:r>
            <a:r>
              <a:rPr lang="ru-RU" u="sng" dirty="0" smtClean="0">
                <a:hlinkClick r:id="rId9"/>
              </a:rPr>
              <a:t>http://www.ckofr.com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12. «Повышение социальной компетентности детей и подростков. Фильмотека» (</a:t>
            </a:r>
            <a:r>
              <a:rPr lang="ru-RU" u="sng" dirty="0" smtClean="0">
                <a:hlinkClick r:id="rId10"/>
              </a:rPr>
              <a:t>http://www.childpsy.ru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Фоновые рисунки для слайдов взяты на </a:t>
            </a:r>
            <a:r>
              <a:rPr lang="ru-RU" b="1" smtClean="0"/>
              <a:t>сайтах Интернета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18"/>
              </a:rPr>
              <a:t>к допускаемой к обороту информационной продукции для детей, достигших возраста 12-ти лет, может быть отнесена информационная продукция, содержащая оправданные жанром и (или) сюжетом:</a:t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1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>1)эпизодические изображения или описание жестокости и (или) насилия (за исключением сексуального насилия) без натуралистического показа процесса лишения жизни или нанесения увечий при условии, что выражается сострадание к жертве и (или) отрицательное, осуждающее отношение к жестокости, насилию (за исключением насилия, применяемого  в случаях защиты прав граждан и охраняемых законом интересов общества или государства);</a:t>
            </a:r>
            <a:br>
              <a:rPr lang="ru-RU" sz="3200" b="1" dirty="0" smtClean="0">
                <a:latin typeface="Arial" pitchFamily="18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Arial" pitchFamily="18"/>
              </a:rPr>
              <a:t/>
            </a:r>
            <a:br>
              <a:rPr lang="ru-RU" sz="2700" b="1" dirty="0" smtClean="0">
                <a:latin typeface="Arial" pitchFamily="18"/>
              </a:rPr>
            </a:br>
            <a:r>
              <a:rPr lang="ru-RU" sz="2700" b="1" dirty="0" smtClean="0">
                <a:latin typeface="Arial" pitchFamily="18"/>
              </a:rPr>
              <a:t/>
            </a:r>
            <a:br>
              <a:rPr lang="ru-RU" sz="2700" b="1" dirty="0" smtClean="0">
                <a:latin typeface="Arial" pitchFamily="18"/>
              </a:rPr>
            </a:br>
            <a:r>
              <a:rPr lang="ru-RU" sz="2700" b="1" dirty="0" smtClean="0">
                <a:latin typeface="Arial" pitchFamily="18"/>
              </a:rPr>
              <a:t/>
            </a:r>
            <a:br>
              <a:rPr lang="ru-RU" sz="2700" b="1" dirty="0" smtClean="0">
                <a:latin typeface="Arial" pitchFamily="18"/>
              </a:rPr>
            </a:br>
            <a:r>
              <a:rPr lang="ru-RU" sz="2700" b="1" dirty="0" smtClean="0">
                <a:latin typeface="Arial" pitchFamily="18"/>
              </a:rPr>
              <a:t/>
            </a:r>
            <a:br>
              <a:rPr lang="ru-RU" sz="2700" b="1" dirty="0" smtClean="0">
                <a:latin typeface="Arial" pitchFamily="18"/>
              </a:rPr>
            </a:br>
            <a:r>
              <a:rPr lang="ru-RU" sz="2700" b="1" dirty="0" smtClean="0">
                <a:latin typeface="Arial" pitchFamily="18"/>
              </a:rPr>
              <a:t/>
            </a:r>
            <a:br>
              <a:rPr lang="ru-RU" sz="2700" b="1" dirty="0" smtClean="0">
                <a:latin typeface="Arial" pitchFamily="18"/>
              </a:rPr>
            </a:br>
            <a:r>
              <a:rPr lang="ru-RU" sz="2400" b="1" dirty="0" smtClean="0">
                <a:latin typeface="Arial" pitchFamily="18"/>
              </a:rPr>
              <a:t>2) изображение или описание, не побуждающее к совершению антиобщественных действий (в том числе к потреблению алкогольной и спиртосодержащей продукции, пива и напитков, изготавливаемых на его основе, участию в азартных играх, занятию бродяжничеством или попрошайничеством), эпизодическое упоминание (без демонстрации) наркотических средств, психотропных и (или) иных одурманивающих веществ, табачных изделий при условии, что не обосновывается и не оправдывается допустимость антиобщественных действий, выражается отрицательное осуждающее отношение к ним и содержится указание на опасность потребления указанных продукции, средств, веществ, изделий;</a:t>
            </a: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Arial" pitchFamily="18"/>
              </a:rPr>
              <a:t/>
            </a:r>
            <a:br>
              <a:rPr lang="ru-RU" sz="3200" b="1" dirty="0" smtClean="0">
                <a:latin typeface="Arial" pitchFamily="18"/>
              </a:rPr>
            </a:br>
            <a:r>
              <a:rPr lang="ru-RU" sz="3200" b="1" dirty="0" smtClean="0">
                <a:latin typeface="Arial" pitchFamily="18"/>
              </a:rPr>
              <a:t>3) не эксплуатирующие интереса к сексу и не носящие возбуждающего или оскорбительного характера эпизодические ненатуралистические изображения или описание половых отношений между мужчиной и женщиной, за исключением изображения или описания действий сексуального характера.</a:t>
            </a:r>
            <a:br>
              <a:rPr lang="ru-RU" sz="3200" b="1" dirty="0" smtClean="0">
                <a:latin typeface="Arial" pitchFamily="18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>Согласно статье 10 436-ФЗ к допускаемой к обороту информационной продукции для детей, достигших возраста 16 лет, может быть отнесена информационная продукция, предусмотренная ст.9 настоящего Федерального закона, а также информационная продукция, содержащая оправданные ее жанром и (или) сюжетом:</a:t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  <a:t>1) изображение или описание несчастного случая, аварии, катастрофы, заболевания, смерти без натуралистического показа их последствий, которые могут вызвать у детей страх, ужас или панику;</a:t>
            </a:r>
            <a:br>
              <a:rPr lang="ru-RU" sz="3600" b="1" dirty="0" smtClean="0">
                <a:latin typeface="Arial" pitchFamily="18"/>
                <a:ea typeface="Lucida Sans Unicode" pitchFamily="2"/>
                <a:cs typeface="Tahoma" pitchFamily="2"/>
              </a:rPr>
            </a:br>
            <a:r>
              <a:rPr lang="ru-RU" sz="3600" b="1" dirty="0" smtClean="0">
                <a:latin typeface="Arial" pitchFamily="18"/>
              </a:rPr>
              <a:t/>
            </a:r>
            <a:br>
              <a:rPr lang="ru-RU" sz="3600" b="1" dirty="0" smtClean="0">
                <a:latin typeface="Arial" pitchFamily="18"/>
              </a:rPr>
            </a:br>
            <a: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683</Words>
  <Application>Microsoft Office PowerPoint</Application>
  <PresentationFormat>Экран (4:3)</PresentationFormat>
  <Paragraphs>64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Методы и приемы анализа видеоматериала  Социальный педагог МБУ Губкинского городского округа «Социально-реабилитационный центр  для несовершеннолетних» Е.А.Мельник</vt:lpstr>
      <vt:lpstr>За каждой разработкой, фильмом стоят реальные практические примеры, и контекст всех ситуаций  является жизненным и убедительным…  Фильмы смотрятся с интересом и удовольствием,  они пробуждают мысль,  создают положительные установки,  порождают готовность к действию…   Л.И. Евенко,  президент Российской ассоциации  бизнес-образования     </vt:lpstr>
      <vt:lpstr>Статья 9 Федерального закона от 29 декабря 2010 г. N 436-ФЗ «О защите детей от информации, причиняющей вред их здоровью и развитию» (с изменениями и дополнениями) «Информационная продукция для детей, достигших возраста 12-ти лет: </vt:lpstr>
      <vt:lpstr>к допускаемой к обороту информационной продукции для детей, достигших возраста 12-ти лет, может быть отнесена информационная продукция, содержащая оправданные жанром и (или) сюжетом:  </vt:lpstr>
      <vt:lpstr>     1)эпизодические изображения или описание жестокости и (или) насилия (за исключением сексуального насилия) без натуралистического показа процесса лишения жизни или нанесения увечий при условии, что выражается сострадание к жертве и (или) отрицательное, осуждающее отношение к жестокости, насилию (за исключением насилия, применяемого  в случаях защиты прав граждан и охраняемых законом интересов общества или государства);   </vt:lpstr>
      <vt:lpstr>     2) изображение или описание, не побуждающее к совершению антиобщественных действий (в том числе к потреблению алкогольной и спиртосодержащей продукции, пива и напитков, изготавливаемых на его основе, участию в азартных играх, занятию бродяжничеством или попрошайничеством), эпизодическое упоминание (без демонстрации) наркотических средств, психотропных и (или) иных одурманивающих веществ, табачных изделий при условии, что не обосновывается и не оправдывается допустимость антиобщественных действий, выражается отрицательное осуждающее отношение к ним и содержится указание на опасность потребления указанных продукции, средств, веществ, изделий;   </vt:lpstr>
      <vt:lpstr> 3) не эксплуатирующие интереса к сексу и не носящие возбуждающего или оскорбительного характера эпизодические ненатуралистические изображения или описание половых отношений между мужчиной и женщиной, за исключением изображения или описания действий сексуального характера.   </vt:lpstr>
      <vt:lpstr>   Согласно статье 10 436-ФЗ к допускаемой к обороту информационной продукции для детей, достигших возраста 16 лет, может быть отнесена информационная продукция, предусмотренная ст.9 настоящего Федерального закона, а также информационная продукция, содержащая оправданные ее жанром и (или) сюжетом:   </vt:lpstr>
      <vt:lpstr>1) изображение или описание несчастного случая, аварии, катастрофы, заболевания, смерти без натуралистического показа их последствий, которые могут вызвать у детей страх, ужас или панику;   </vt:lpstr>
      <vt:lpstr>    2) изображение или описание жестокости и (или) насилия (за исключением сексуального насилия) без натуралистического показа процесса лишения жизни или нанесения увечий при условии, что выражается сострадание к жертве и (или) отрицательное, осуждающее отношение к жестокости, насилию (за исключением насилия, применяемого  в случаях защиты прав граждан и охраняемых законом интересов общества или государства);   </vt:lpstr>
      <vt:lpstr>  3) информация о наркотических средствах или о психотропных и (или) об одурманивающих веществах (без их демонстрации), об опасных последствиях их потребления с демонстрацией таких случаев при условии, что выражается отрицательное или осуждающее отношение к потреблению таких средств или веществ и содержится указание на опасность их потребления;   </vt:lpstr>
      <vt:lpstr>4) отдельные бранные слова и (или) выражения, не относящиеся к нецензурной брани;  </vt:lpstr>
      <vt:lpstr> 5) не эксплуатирующие интереса к сексу и не носящие оскорбительного характера изображение или описание половых отношений между мужчиной и женщиной, за исключением изображения или описания действий сексуального характера.   </vt:lpstr>
      <vt:lpstr>     Видеоролик должен быть не только интересным, но и понятным, он должен отражать актуальные проблемы, содействовать формированию активной жизненной позиции.  </vt:lpstr>
      <vt:lpstr>Слайд 15</vt:lpstr>
      <vt:lpstr>Перед показом видеоролика детям, педагог обязательно должен сам несколько раз пересмотреть его, наметить возможные вопросы для обсуждения.</vt:lpstr>
      <vt:lpstr>Возможные вопросы для обсуждения - Понравился ли ролик/фильм? - О чем этот видеофрагмент? Что в нем понравилось/не понравилось? Почему? - Какой герой был интересен? Почему? - Мог ли герой действовать в данной ситуации иначе? Как именно? Как бы ты поступил в данном случае? - Как видеофрагмент связан с твоей жизнью? - Что в нашей жизни похоже на ситуацию, показанную в данном ролике? </vt:lpstr>
      <vt:lpstr>Существуют несколько приемов, которые можно использовать при включении в занятие просмотра видеоролика: </vt:lpstr>
      <vt:lpstr>1) Перед просмотром видеоролика необходимо озвучить основную тему занятия, видеоматериала, можно обозначить подросткам, на что им необходимо обратить внимание при просмотре видео; </vt:lpstr>
      <vt:lpstr>2) Видеоматериал может быть представлен в качестве примера из жизни;  </vt:lpstr>
      <vt:lpstr>3) Видеоматериал можно использовать в качестве актуализации темы занятия;  </vt:lpstr>
      <vt:lpstr>4) Видео можно использовать в целом для создания нужной педагогу атмосферы в группе;  </vt:lpstr>
      <vt:lpstr>5) Видеоролики за счет их эмоциональности можно использовать в и завершающей части занятия, для удержания высокого эмоционально-положительного фона группы.  </vt:lpstr>
      <vt:lpstr>Во время просмотра фильма обратите внимание подростков на: • образы и поведение героев фильма, которые для них неприемлемы; • эмоциональные переживания, как героев, так и самих участников; • стереотипы поведения; • позитивность или негативность динамики фильма. </vt:lpstr>
      <vt:lpstr>Слайд 25</vt:lpstr>
      <vt:lpstr>Слайд 26</vt:lpstr>
      <vt:lpstr>Слайд 27</vt:lpstr>
      <vt:lpstr>Примерный перечень фильмов   для подростков (о подростках):  ● «Санктум» ● «Сталкер» ● «Кто, если не мы»</vt:lpstr>
      <vt:lpstr>● «Уроки французского» ● «Матильда» ● «Из 13 в 30» ● «Если только» ● «Ванечка»</vt:lpstr>
      <vt:lpstr>● «Повелитель мух» ● «Мужики» ● «Кудряшка Сью» ● «Чужие письма» ● «Мачеха»</vt:lpstr>
      <vt:lpstr>● «Дрянные девчонки» ● «Хозяйка детского дома» ● «Дети на другом берегу» ● «Мой верный пес Хатико» ● «Ключ без права передачи» </vt:lpstr>
      <vt:lpstr>● «А если это любовь?»  ● «Чучело»   ● «Катись!» ● «Последнее лето в Бойте» </vt:lpstr>
      <vt:lpstr>● «Без семьи» ● «Розыгрыш» ● «Оторва» ● «Пацаны» ● «Дневник памяти» </vt:lpstr>
      <vt:lpstr>● «Кит» ● «Ловушка для родителей» ● «Спеши любить» ● «12» ● «История странного подростка»</vt:lpstr>
      <vt:lpstr>● «Жутко громко и запредельно близко» ● «Мальчик на велосипеде» ● «Выпускной» ● «Привет, Джули!»</vt:lpstr>
      <vt:lpstr>● «Телефонная будка» (тренинг коммуникации, методы убеждения и влияния на собеседника)  ● «Четыре комнаты» (управление эмоциональным состоянием собеседника с помощью вопросов, снятие остроты конфликта с помощью вопросов)</vt:lpstr>
      <vt:lpstr>● «Троя» (тренинги по работе с возражениями) ● «Король говорит»  (необходимость наставничества для подростков)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анализа видеоматериала </dc:title>
  <cp:lastModifiedBy>Administrator</cp:lastModifiedBy>
  <cp:revision>19</cp:revision>
  <dcterms:modified xsi:type="dcterms:W3CDTF">2014-10-27T09:28:01Z</dcterms:modified>
</cp:coreProperties>
</file>