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38"/>
  </p:notesMasterIdLst>
  <p:sldIdLst>
    <p:sldId id="256" r:id="rId2"/>
    <p:sldId id="263" r:id="rId3"/>
    <p:sldId id="306" r:id="rId4"/>
    <p:sldId id="258" r:id="rId5"/>
    <p:sldId id="261" r:id="rId6"/>
    <p:sldId id="259" r:id="rId7"/>
    <p:sldId id="265" r:id="rId8"/>
    <p:sldId id="260" r:id="rId9"/>
    <p:sldId id="267" r:id="rId10"/>
    <p:sldId id="29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2" r:id="rId22"/>
    <p:sldId id="283" r:id="rId23"/>
    <p:sldId id="284" r:id="rId24"/>
    <p:sldId id="285" r:id="rId25"/>
    <p:sldId id="288" r:id="rId26"/>
    <p:sldId id="289" r:id="rId27"/>
    <p:sldId id="290" r:id="rId28"/>
    <p:sldId id="303" r:id="rId29"/>
    <p:sldId id="301" r:id="rId30"/>
    <p:sldId id="300" r:id="rId31"/>
    <p:sldId id="291" r:id="rId32"/>
    <p:sldId id="298" r:id="rId33"/>
    <p:sldId id="299" r:id="rId34"/>
    <p:sldId id="307" r:id="rId35"/>
    <p:sldId id="309" r:id="rId36"/>
    <p:sldId id="310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D7C6681-6E6F-4582-AABF-D72888036D99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3662ADE-E4CA-4477-BAC5-2E3AB7F3D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EBB3E5-2287-4983-B1A2-778419453943}" type="slidenum">
              <a:rPr lang="ru-RU" sz="1200">
                <a:latin typeface="Arial" charset="0"/>
              </a:rPr>
              <a:pPr algn="r"/>
              <a:t>29</a:t>
            </a:fld>
            <a:endParaRPr lang="ru-RU" sz="1200">
              <a:latin typeface="Arial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498F-3937-4E7F-8CDE-0AC2FB6303AA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281F5-FD9D-42B1-8475-BA4645970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ACA-3E9C-4959-BAA7-10C9CE72DF92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CC2D1-619A-4C24-A567-DDDDB5D48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DAF0-FFFA-4C8E-AFA4-FBD7CFC9BCE1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A8565-1FD2-4D13-87C7-A8008D75F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2F598D3-4DA8-4E66-BCCD-1271F2A724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5F9F7-A5CC-48B9-A887-38F659C8EED9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B84D0-497F-49A9-A521-78D5C5E61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A27A0-8773-47A1-B5E0-C2F2E44A61A1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6530C-1569-41CE-994C-B6049EBF0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3DD01-B530-4816-B9AD-158642CFD7C1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90F7F-BDEF-4B0C-B88E-208A942AF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4FA4F-9522-445D-AA3F-BE14DB946F29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D499-1EDA-4E0A-BBF1-1F920E910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98A2E-D5E8-4848-9DB2-AA29F6E11ABF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D8A67-33B9-47F9-BC7B-A775F072E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1A79D-6B3E-4B58-9B5B-D48B6A27A14E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8065A-9B6A-4281-B7D9-814786533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F9C2F-F17C-467A-90E3-691274ECA3CF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CC5F1-D3AA-4E65-A427-F8889BB4C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30480-89A9-4571-A8C2-27FEC1E7CCBE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7C87F-B1C9-410F-90F2-CB1C23FB3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7F185FB5-0C39-4EF7-A73F-E50EEC10E09C}" type="datetimeFigureOut">
              <a:rPr lang="ru-RU"/>
              <a:pPr>
                <a:defRPr/>
              </a:pPr>
              <a:t>28.03.2014</a:t>
            </a:fld>
            <a:endParaRPr lang="ru-RU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7FF58C4B-F3D8-415F-9B7E-6932869ED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295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User\&#1056;&#1072;&#1073;&#1086;&#1095;&#1080;&#1081;%20&#1089;&#1090;&#1086;&#1083;\&#1043;&#1077;&#1088;&#1086;&#1080;%20&#1054;&#1090;&#1077;&#1095;&#1077;&#1089;&#1090;&#1074;&#1077;&#1085;&#1085;&#1086;&#1081;%20&#1074;&#1086;&#1081;&#1085;&#1099;%201812%20&#1075;&#1086;&#1076;&#1072;_0003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63" y="1714500"/>
            <a:ext cx="7772400" cy="1470025"/>
          </a:xfrm>
        </p:spPr>
        <p:txBody>
          <a:bodyPr anchor="ctr"/>
          <a:lstStyle/>
          <a:p>
            <a:pPr algn="ctr" eaLnBrk="1" hangingPunct="1"/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Из опыта работы:</a:t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«Реализация требований ФГОС второго поколения 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b="1" dirty="0" smtClean="0"/>
              <a:t>через активные методы обучения 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b="1" dirty="0" smtClean="0"/>
              <a:t>на уроках истории и обществознания». 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b="1" i="1" dirty="0" smtClean="0"/>
              <a:t> </a:t>
            </a:r>
            <a:r>
              <a:rPr lang="ru-RU" sz="5200" dirty="0" smtClean="0"/>
              <a:t/>
            </a:r>
            <a:br>
              <a:rPr lang="ru-RU" sz="5200" dirty="0" smtClean="0"/>
            </a:br>
            <a:endParaRPr lang="ru-RU" sz="5200" dirty="0" smtClean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4286256"/>
            <a:ext cx="7200928" cy="1358894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700" dirty="0" smtClean="0">
              <a:solidFill>
                <a:srgbClr val="898989"/>
              </a:solidFill>
            </a:endParaRP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700" dirty="0" smtClean="0">
              <a:solidFill>
                <a:srgbClr val="898989"/>
              </a:solidFill>
            </a:endParaRP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 smtClean="0">
                <a:solidFill>
                  <a:srgbClr val="898989"/>
                </a:solidFill>
              </a:rPr>
              <a:t>Учитель истории и </a:t>
            </a: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 smtClean="0">
                <a:solidFill>
                  <a:srgbClr val="898989"/>
                </a:solidFill>
              </a:rPr>
              <a:t>обществознания</a:t>
            </a: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 smtClean="0">
                <a:solidFill>
                  <a:srgbClr val="898989"/>
                </a:solidFill>
              </a:rPr>
              <a:t>Хабарова Л.В.</a:t>
            </a: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700" dirty="0" smtClean="0">
              <a:solidFill>
                <a:srgbClr val="898989"/>
              </a:solidFill>
            </a:endParaRPr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700" dirty="0" smtClean="0">
              <a:solidFill>
                <a:srgbClr val="898989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 smtClean="0">
                <a:solidFill>
                  <a:srgbClr val="898989"/>
                </a:solidFill>
              </a:rPr>
              <a:t>2013-2014 учебный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endParaRPr lang="ru-RU" smtClean="0"/>
          </a:p>
        </p:txBody>
      </p:sp>
      <p:pic>
        <p:nvPicPr>
          <p:cNvPr id="4" name="Герои Отечественной войны 1812 года_000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0"/>
            <a:ext cx="88582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dirty="0" smtClean="0">
                <a:latin typeface="Arial" charset="0"/>
              </a:rPr>
              <a:t>Примеры демонстрации</a:t>
            </a:r>
            <a:endParaRPr lang="ru-RU" sz="4000" dirty="0" smtClean="0">
              <a:latin typeface="Arial" charset="0"/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b="1" u="sng" dirty="0" smtClean="0"/>
              <a:t>Карточки с описанием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b="1" u="sng" dirty="0" smtClean="0"/>
              <a:t>«обстоятельств жизни».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Девочка.  Отец – военный, офицер. Мать – безработная. Живут в Мурманске.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Мальчик. Отец – журналист. Мать – редактор журнала. Живут в Москве.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 Мальчик. Родители – беженцы из Афганистана. Живут в общежитии под Москвой.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 Девочка. Умственно отсталая. Отец оставил семью, мать – учительница в сельской школе.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Дискуссии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   Дискуссии  – это упорядоченный обмен мнениями. Часто помним только о второй части этого определения </a:t>
            </a:r>
            <a:r>
              <a:rPr lang="ru-RU" u="sng" smtClean="0"/>
              <a:t>(«обмен мнениями»</a:t>
            </a:r>
            <a:r>
              <a:rPr lang="ru-RU" smtClean="0"/>
              <a:t>), но забываем о первой </a:t>
            </a:r>
            <a:r>
              <a:rPr lang="ru-RU" u="sng" smtClean="0"/>
              <a:t>(«упорядоченный»).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3600" b="1" smtClean="0"/>
              <a:t>Что́ нам предлагает дискуссия как форма работы на уроке: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smtClean="0"/>
              <a:t>ознакомление каждого участника со сведениями, имеющимися у других участников дискуссии;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 поощрение разных подходов к одному явлению;   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 сосуществование различных, даже противоположных мнений;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 вместе с тем возможность оспаривать и отвергать любое высказываемое мнение;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smtClean="0"/>
              <a:t> побуждение участников к поиску общего решения поставленных проблем.</a:t>
            </a:r>
          </a:p>
          <a:p>
            <a:pPr eaLnBrk="1" hangingPunct="1">
              <a:lnSpc>
                <a:spcPct val="80000"/>
              </a:lnSpc>
            </a:pP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3600" b="1" smtClean="0"/>
              <a:t>Кроме того, ребята должны </a:t>
            </a:r>
            <a:br>
              <a:rPr lang="ru-RU" sz="3600" b="1" smtClean="0"/>
            </a:br>
            <a:r>
              <a:rPr lang="ru-RU" sz="3600" b="1" smtClean="0"/>
              <a:t>думать над тем: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убедительно изложить информацию;   </a:t>
            </a:r>
          </a:p>
          <a:p>
            <a:pPr eaLnBrk="1" hangingPunct="1"/>
            <a:r>
              <a:rPr lang="ru-RU" smtClean="0"/>
              <a:t>как обосновать и аргументировать свою точку зрения;   </a:t>
            </a:r>
          </a:p>
          <a:p>
            <a:pPr eaLnBrk="1" hangingPunct="1"/>
            <a:r>
              <a:rPr lang="ru-RU" smtClean="0"/>
              <a:t>как рассмотреть все подходы к проблеме;   </a:t>
            </a:r>
          </a:p>
          <a:p>
            <a:pPr eaLnBrk="1" hangingPunct="1"/>
            <a:r>
              <a:rPr lang="ru-RU" smtClean="0"/>
              <a:t>как попробовать решить 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Опасности: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969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100" dirty="0" smtClean="0">
                <a:latin typeface="Arial" charset="0"/>
              </a:rPr>
              <a:t>Д</a:t>
            </a:r>
            <a:r>
              <a:rPr lang="ru-RU" sz="2100" dirty="0" smtClean="0"/>
              <a:t>искуссия вырождается в диалог учителя с отдельными учениками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>
                <a:latin typeface="Arial" charset="0"/>
              </a:rPr>
              <a:t>Д</a:t>
            </a:r>
            <a:r>
              <a:rPr lang="ru-RU" sz="2100" dirty="0" smtClean="0"/>
              <a:t>искуссия не складывается из-за пассивности учащихся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>
                <a:latin typeface="Arial" charset="0"/>
              </a:rPr>
              <a:t>Д</a:t>
            </a:r>
            <a:r>
              <a:rPr lang="ru-RU" sz="2100" dirty="0" smtClean="0"/>
              <a:t>искуссия  перестает  быть  упорядоченной 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>
                <a:latin typeface="Arial" charset="0"/>
              </a:rPr>
              <a:t>У</a:t>
            </a:r>
            <a:r>
              <a:rPr lang="ru-RU" sz="2100" dirty="0" smtClean="0"/>
              <a:t>читель не успевает фиксировать высказывания всех детей 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 </a:t>
            </a:r>
            <a:r>
              <a:rPr lang="ru-RU" sz="2100" dirty="0" smtClean="0">
                <a:latin typeface="Arial" charset="0"/>
              </a:rPr>
              <a:t>К</a:t>
            </a:r>
            <a:r>
              <a:rPr lang="ru-RU" sz="2100" dirty="0" smtClean="0"/>
              <a:t>то-нибудь уводит дискуссию в сторону от основной проблемы;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 </a:t>
            </a:r>
            <a:r>
              <a:rPr lang="ru-RU" sz="2100" dirty="0" smtClean="0">
                <a:latin typeface="Arial" charset="0"/>
              </a:rPr>
              <a:t>В</a:t>
            </a:r>
            <a:r>
              <a:rPr lang="ru-RU" sz="2100" dirty="0" smtClean="0"/>
              <a:t> ходе дискуссии разгораются страсти, спор переходит на личности.</a:t>
            </a:r>
          </a:p>
          <a:p>
            <a:pPr eaLnBrk="1" hangingPunct="1">
              <a:lnSpc>
                <a:spcPct val="80000"/>
              </a:lnSpc>
            </a:pPr>
            <a:endParaRPr lang="ru-RU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b="1" dirty="0" smtClean="0"/>
              <a:t>Правила, предложенные американским педагогом </a:t>
            </a:r>
            <a:r>
              <a:rPr lang="ru-RU" sz="3200" b="1" dirty="0" err="1" smtClean="0"/>
              <a:t>Ф.Тибитс</a:t>
            </a:r>
            <a:r>
              <a:rPr lang="ru-RU" sz="3200" b="1" dirty="0" smtClean="0"/>
              <a:t>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30722" name="Содержимое 2"/>
          <p:cNvSpPr>
            <a:spLocks noGrp="1"/>
          </p:cNvSpPr>
          <p:nvPr>
            <p:ph idx="4294967295"/>
          </p:nvPr>
        </p:nvSpPr>
        <p:spPr>
          <a:xfrm>
            <a:off x="611188" y="2060575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Arial" charset="0"/>
              </a:rPr>
              <a:t>С</a:t>
            </a:r>
            <a:r>
              <a:rPr lang="ru-RU" sz="2600" dirty="0" smtClean="0"/>
              <a:t>лушать того, кто говорит;  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Arial" charset="0"/>
              </a:rPr>
              <a:t>Г</a:t>
            </a:r>
            <a:r>
              <a:rPr lang="ru-RU" sz="2600" dirty="0" smtClean="0"/>
              <a:t>оворит только один человек;  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Arial" charset="0"/>
              </a:rPr>
              <a:t>Е</a:t>
            </a:r>
            <a:r>
              <a:rPr lang="ru-RU" sz="2600" dirty="0" smtClean="0"/>
              <a:t>сли хочешь что-то сказать, покажи это, подняв руку;  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Arial" charset="0"/>
              </a:rPr>
              <a:t>Н</a:t>
            </a:r>
            <a:r>
              <a:rPr lang="ru-RU" sz="2600" dirty="0" smtClean="0"/>
              <a:t>ельзя прерывать того, кто говорит;  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Arial" charset="0"/>
              </a:rPr>
              <a:t>К</a:t>
            </a:r>
            <a:r>
              <a:rPr lang="ru-RU" sz="2600" dirty="0" smtClean="0"/>
              <a:t>огда ты с кем-то не согласен, убедись, что ты критикуешь    идею, а не человека;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Arial" charset="0"/>
              </a:rPr>
              <a:t>Н</a:t>
            </a:r>
            <a:r>
              <a:rPr lang="ru-RU" sz="2600" dirty="0" smtClean="0"/>
              <a:t>ельзя  смеяться  над  человеком  (можно  над  шуткой,  но  не    злой);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Arial" charset="0"/>
              </a:rPr>
              <a:t>Н</a:t>
            </a:r>
            <a:r>
              <a:rPr lang="ru-RU" sz="2600" dirty="0" smtClean="0"/>
              <a:t>адо вовлекать в обсуждение всех.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«Голоса»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mtClean="0">
                <a:latin typeface="Arial" charset="0"/>
              </a:rPr>
              <a:t>Э</a:t>
            </a:r>
            <a:r>
              <a:rPr lang="ru-RU" smtClean="0"/>
              <a:t>тот  прием  подходит  для  классов,  где  есть  несколько  очень активных ребят, которые обычно подавляют остальных.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mtClean="0">
                <a:latin typeface="Arial" charset="0"/>
              </a:rPr>
              <a:t>К</a:t>
            </a:r>
            <a:r>
              <a:rPr lang="ru-RU" smtClean="0"/>
              <a:t>аждому участнику дискуссии выдается несколько карточек-«голосов». </a:t>
            </a:r>
            <a:r>
              <a:rPr lang="ru-RU" smtClean="0">
                <a:latin typeface="Arial" charset="0"/>
              </a:rPr>
              <a:t>О</a:t>
            </a:r>
            <a:r>
              <a:rPr lang="ru-RU" smtClean="0"/>
              <a:t>дна карточка – одно высказывание. </a:t>
            </a:r>
            <a:r>
              <a:rPr lang="ru-RU" smtClean="0">
                <a:latin typeface="Arial" charset="0"/>
              </a:rPr>
              <a:t>В</a:t>
            </a:r>
            <a:r>
              <a:rPr lang="ru-RU" smtClean="0"/>
              <a:t>ысказался – отдал карточку ведущему. Когда закончатся карточки у самых говорливых, смогут сказать более тихие. </a:t>
            </a:r>
          </a:p>
          <a:p>
            <a:pPr algn="ctr"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«Карточки-сигналы»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277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600" smtClean="0"/>
          </a:p>
          <a:p>
            <a:pPr algn="ctr" eaLnBrk="1" hangingPunct="1">
              <a:lnSpc>
                <a:spcPct val="80000"/>
              </a:lnSpc>
            </a:pPr>
            <a:r>
              <a:rPr lang="ru-RU" sz="2600" smtClean="0"/>
              <a:t>Для  каждого  участника  дискуссии  готовится  целый  набор карточек-сигналов: зеленая карточка покажет согласие с говорящим, красная – несогласие, карточка со знаком вопроса – желание задать вопрос, с восклицательным знаком – высказаться самому.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600" smtClean="0"/>
              <a:t> Можно придумать карточку – призыв к тишине, если участники дискуссии говорят все сразу и не слушают друг друга.</a:t>
            </a:r>
          </a:p>
          <a:p>
            <a:pPr algn="ctr" eaLnBrk="1" hangingPunct="1">
              <a:lnSpc>
                <a:spcPct val="80000"/>
              </a:lnSpc>
            </a:pP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dirty="0" smtClean="0"/>
              <a:t>«Микрофон, или жезл оратора»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3379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300" dirty="0" smtClean="0"/>
              <a:t>Маленькая  игрушка,  мячик,  палочка  –  все  это  может  стать «жезлом оратора». Говорить может только тот, у кого «жезл».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300" dirty="0" smtClean="0"/>
              <a:t>Сказал – и передал следующему.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300" dirty="0" smtClean="0"/>
              <a:t>Соответственно нужно стараться, чтобы голос звучал громче, как в  настоящем  микрофоне.  </a:t>
            </a:r>
          </a:p>
          <a:p>
            <a:pPr algn="ctr" eaLnBrk="1" hangingPunct="1">
              <a:lnSpc>
                <a:spcPct val="90000"/>
              </a:lnSpc>
            </a:pPr>
            <a:endParaRPr lang="ru-RU" sz="2300" dirty="0" smtClean="0"/>
          </a:p>
          <a:p>
            <a:pPr eaLnBrk="1" hangingPunct="1">
              <a:lnSpc>
                <a:spcPct val="90000"/>
              </a:lnSpc>
            </a:pPr>
            <a:endParaRPr lang="ru-RU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500688" y="1571625"/>
            <a:ext cx="2900362" cy="3214688"/>
          </a:xfrm>
          <a:prstGeom prst="ellipse">
            <a:avLst/>
          </a:prstGeom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800">
                <a:solidFill>
                  <a:srgbClr val="FFFFFF"/>
                </a:solidFill>
              </a:rPr>
              <a:t>Ученик - послушный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85750" y="1500188"/>
            <a:ext cx="3857622" cy="3286125"/>
          </a:xfrm>
          <a:prstGeom prst="ellipse">
            <a:avLst/>
          </a:prstGeom>
          <a:ln w="6985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/>
              <a:t>Учитель –</a:t>
            </a:r>
            <a:r>
              <a:rPr lang="ru-RU" sz="2000" dirty="0" err="1"/>
              <a:t>контролирущий</a:t>
            </a:r>
            <a:r>
              <a:rPr lang="ru-RU" sz="2000" dirty="0"/>
              <a:t> орган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4143372" y="2997200"/>
            <a:ext cx="1330328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3500" y="5286375"/>
            <a:ext cx="3786188" cy="1343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Низкое качество обучения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6715125" y="4786313"/>
            <a:ext cx="484188" cy="4778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6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sz="4000" smtClean="0">
                <a:solidFill>
                  <a:srgbClr val="00B0F0"/>
                </a:solidFill>
              </a:rPr>
              <a:t>Проблема современной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dirty="0" smtClean="0"/>
              <a:t>Оценка учащимися проведенной дискуссии: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1. Довольны ли вы дискуссией?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2. Что было в ней удачно?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3. Что, по вашему мнению, не удалось в обсуждении? Почему?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4. Какие разногласия и конфликты возникли? Как их решили?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5.Все ли имели шанс принять участие в обсуждении? Если нет, пытались ли их вовлечь в дискуссию?</a:t>
            </a:r>
          </a:p>
          <a:p>
            <a:pPr eaLnBrk="1" hangingPunct="1">
              <a:lnSpc>
                <a:spcPct val="90000"/>
              </a:lnSpc>
            </a:pP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Работа в микрогруппах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7890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u="sng" smtClean="0"/>
              <a:t>Распределение ролей в группах: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 </a:t>
            </a:r>
            <a:r>
              <a:rPr lang="ru-RU" sz="1600" i="1" u="sng" smtClean="0"/>
              <a:t>организатор работы </a:t>
            </a:r>
            <a:r>
              <a:rPr lang="ru-RU" sz="1600" smtClean="0"/>
              <a:t>– руководит обсуждением, следит за тем,   чтобы группа не отвлекалась от выполнения задания, вовлекает в работу всех членов группы;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 </a:t>
            </a:r>
            <a:r>
              <a:rPr lang="ru-RU" sz="1600" i="1" u="sng" smtClean="0"/>
              <a:t>протоколист</a:t>
            </a:r>
            <a:r>
              <a:rPr lang="ru-RU" sz="1600" smtClean="0"/>
              <a:t> – записывает идеи и результаты работы;  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 </a:t>
            </a:r>
            <a:r>
              <a:rPr lang="ru-RU" sz="1600" i="1" u="sng" smtClean="0"/>
              <a:t>«хранитель времени» </a:t>
            </a:r>
            <a:r>
              <a:rPr lang="ru-RU" sz="1600" smtClean="0"/>
              <a:t>– следит за временем, отведенным на выполнение задания, сообщает через определенные промежутки, сколько еще осталось;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u="sng" smtClean="0"/>
              <a:t>- оратор (докладчик) </a:t>
            </a:r>
            <a:r>
              <a:rPr lang="ru-RU" sz="1600" smtClean="0"/>
              <a:t>– рассказывает о результатах работы группы всему классу;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 </a:t>
            </a:r>
            <a:r>
              <a:rPr lang="ru-RU" sz="1600" i="1" u="sng" smtClean="0"/>
              <a:t>наблюдатель («хранитель правил») </a:t>
            </a:r>
            <a:r>
              <a:rPr lang="ru-RU" sz="1600" smtClean="0"/>
              <a:t>– следит за соблюдением    правил работы в группе, может останавливать работу, если кто-то нарушает правила, делает анализ работы в группе;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u="sng" smtClean="0"/>
              <a:t>- «хранитель  материалов»  </a:t>
            </a:r>
            <a:r>
              <a:rPr lang="ru-RU" sz="1600" smtClean="0"/>
              <a:t>–  получает  от  учителя  материалы   для работы, выдает их по мере надобности, после окончания работы собирает материалы и возвращает учителю;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u="sng" smtClean="0"/>
              <a:t>- контролер </a:t>
            </a:r>
            <a:r>
              <a:rPr lang="ru-RU" sz="1600" smtClean="0"/>
              <a:t>– проверяет, все ли члены группы освоили новые    знания, поняли результаты обсуждения;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u="sng" smtClean="0"/>
              <a:t>- связист («хранитель связей») </a:t>
            </a:r>
            <a:r>
              <a:rPr lang="ru-RU" sz="1600" smtClean="0"/>
              <a:t>– устанавливает связи с другими    группами и учителем.</a:t>
            </a:r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b="1" smtClean="0"/>
              <a:t>«Градусник»</a:t>
            </a:r>
            <a:endParaRPr lang="ru-RU" smtClean="0"/>
          </a:p>
        </p:txBody>
      </p:sp>
      <p:sp>
        <p:nvSpPr>
          <p:cNvPr id="3891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Для нее нужно выбрать вопрос, на который можно дать два противоположных ответа.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Например: «Согласны ли вы с утверждением, что жестокость наказаний не способствует уменьшению количества преступлений?». Каждому ученику предлагается определиться и занять свое место на шкале гигантского «градусника» – от полюса «положительный» к полюсу «отрицательный». По тому, как встанут ребята, можно будет примерно разбить их на несколько групп и предложить новое задание.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«Градусник» можно модифицировать, подобрав вопрос с несколькими однозначными вариантами ответа. Школьникам предлагается разойтись по разным концам класса, соответствующим разным вариантам ответа. Чтобы ребятам было проще ориентироваться, ответы можно заранее написать на листах А4 и разложить их в нужных местах.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Холокост- это путь к экстремизму, насилию, или это путь к толерантности?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Современная семья – кризис или поиск счастья?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«Проблемы по кругу»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993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1. Учитель выбирает несколько проблем, относящихся к изучаемой теме. </a:t>
            </a:r>
            <a:r>
              <a:rPr lang="ru-RU" sz="1600" dirty="0" smtClean="0">
                <a:latin typeface="Arial" charset="0"/>
              </a:rPr>
              <a:t>К</a:t>
            </a:r>
            <a:r>
              <a:rPr lang="ru-RU" sz="1600" dirty="0" smtClean="0"/>
              <a:t>аждая проблема записывается на отдельном листе бумаги.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2. Класс  делится  на  несколько  групп. Число  проблем  должно быть равно числу групп.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3. Каждая группа получает лист с формулировкой одной из проблем. В группе проходит ее обсуждение, и возможные решения записываются на другом листе.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4. По сигналу учителя листы с названиями проблем передаются по кругу следующим группам.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5. Группы ищут решения для вновь полученных проблем. Решения записываются на чистых листах.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6. Второй сигнал – листы с проблемами и их возможными решениями (два листа от двух групп) передаются третьим группам. </a:t>
            </a:r>
            <a:r>
              <a:rPr lang="ru-RU" sz="1600" dirty="0" smtClean="0">
                <a:latin typeface="Arial" charset="0"/>
              </a:rPr>
              <a:t>О</a:t>
            </a:r>
            <a:r>
              <a:rPr lang="ru-RU" sz="1600" dirty="0" smtClean="0"/>
              <a:t>ни знакомятся с вариантами решений и выбирают два самых, с их точки зрения, удачных.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7. Ораторы групп кратко докладывают о результатах работы и обосновывают свой выбор.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3600" b="1" dirty="0" smtClean="0"/>
              <a:t>Приемы активизации внимания </a:t>
            </a:r>
            <a:br>
              <a:rPr lang="ru-RU" sz="3600" b="1" dirty="0" smtClean="0"/>
            </a:br>
            <a:r>
              <a:rPr lang="ru-RU" sz="3600" b="1" dirty="0" smtClean="0"/>
              <a:t>при слушании лекции</a:t>
            </a:r>
            <a:endParaRPr lang="ru-RU" sz="3600" dirty="0" smtClean="0"/>
          </a:p>
        </p:txBody>
      </p:sp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u="sng" dirty="0" smtClean="0"/>
              <a:t>«Выборочное конспектирование»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Вначале занятия преподаватель объявляет, что предстоящая лекция будет состоять из пяти смысловых частей.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Он разбивает слушателей на пять групп и дает каждой группе порядковый номер – от одного до пяти.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Задача каждой группы – слушая всю лекцию, уделить особое внимание той части, которая соответствует ее порядковому номеру.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Первая группа концентрируется на первой части лекции, вторая – на второй и т.д. Однако лектор не говорит, когда закончилась одна часть и началась другая, – задача слушателей определить это самостоятельно.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После  окончания  лекции  члены  каждой  группы  собираются вместе и обобщают знания по своей части.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Представители групп кратко отчитываются перед остальными слушателями.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Конспект «</a:t>
            </a:r>
            <a:r>
              <a:rPr lang="ru-RU" sz="4000" b="1" dirty="0" smtClean="0">
                <a:latin typeface="Arial" charset="0"/>
              </a:rPr>
              <a:t>п</a:t>
            </a:r>
            <a:r>
              <a:rPr lang="ru-RU" sz="4000" b="1" dirty="0" smtClean="0"/>
              <a:t>о следам»</a:t>
            </a:r>
            <a:br>
              <a:rPr lang="ru-RU" sz="4000" b="1" dirty="0" smtClean="0"/>
            </a:br>
            <a:endParaRPr lang="ru-RU" sz="4000" b="1" dirty="0" smtClean="0"/>
          </a:p>
        </p:txBody>
      </p:sp>
      <p:sp>
        <p:nvSpPr>
          <p:cNvPr id="41986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Учитель делит лекцию на несколько небольших частей и просит ребят ничего не записывать во время объяснения. После каждой части он останавливается и просит составить конспект (сделать записи) по памяти.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После  этого можно  попросить кого-то из  добровольцев прочитать свои записи и обсудить их с классом.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Как вариант, можно попросить участвующих быстро соединиться в четверки (по две парты), обсудить свои конспекты и составить лучший вариант на основе имеющихся записей.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Затем какая-то из групп показывает результат своей работы, и его комментируют учитель и остальные ученики.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b="1" dirty="0" smtClean="0"/>
              <a:t>Проектный метод</a:t>
            </a:r>
          </a:p>
        </p:txBody>
      </p:sp>
      <p:sp>
        <p:nvSpPr>
          <p:cNvPr id="4403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/>
              <a:t>План:</a:t>
            </a:r>
          </a:p>
          <a:p>
            <a:pPr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z="2600" smtClean="0"/>
              <a:t>Подготовка</a:t>
            </a:r>
          </a:p>
          <a:p>
            <a:pPr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z="2600" smtClean="0"/>
              <a:t>Планирование</a:t>
            </a:r>
          </a:p>
          <a:p>
            <a:pPr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z="2600" smtClean="0"/>
              <a:t>Исследование. Сбор и уточнение информации.</a:t>
            </a:r>
          </a:p>
          <a:p>
            <a:pPr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z="2600" smtClean="0"/>
              <a:t>Формулирование результатов или выводов</a:t>
            </a:r>
          </a:p>
          <a:p>
            <a:pPr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z="2600" smtClean="0"/>
              <a:t>Защита проекта</a:t>
            </a:r>
          </a:p>
          <a:p>
            <a:pPr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z="2600" smtClean="0"/>
              <a:t>Оценка результатов и процесса проектной деятельности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AutoNum type="arabicPeriod"/>
            </a:pP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229600" cy="1139825"/>
          </a:xfrm>
        </p:spPr>
        <p:txBody>
          <a:bodyPr anchor="ctr"/>
          <a:lstStyle/>
          <a:p>
            <a:pPr algn="ctr" eaLnBrk="1" hangingPunct="1"/>
            <a:r>
              <a:rPr lang="ru-RU" sz="4000" b="1" dirty="0" smtClean="0"/>
              <a:t>Классификация проектов:</a:t>
            </a:r>
          </a:p>
        </p:txBody>
      </p:sp>
      <p:sp>
        <p:nvSpPr>
          <p:cNvPr id="4505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1. По содержанию проекта. </a:t>
            </a:r>
            <a:r>
              <a:rPr lang="ru-RU" sz="2000" dirty="0" err="1" smtClean="0"/>
              <a:t>Монопредметные</a:t>
            </a:r>
            <a:r>
              <a:rPr lang="ru-RU" sz="2000" dirty="0" smtClean="0"/>
              <a:t> . </a:t>
            </a:r>
            <a:r>
              <a:rPr lang="ru-RU" sz="2000" dirty="0" err="1" smtClean="0"/>
              <a:t>Межпредметные</a:t>
            </a:r>
            <a:r>
              <a:rPr lang="ru-RU" sz="2000" dirty="0" smtClean="0"/>
              <a:t> (интегрируется смежная тематика нескольких предметов); </a:t>
            </a:r>
            <a:r>
              <a:rPr lang="ru-RU" sz="2000" dirty="0" err="1" smtClean="0"/>
              <a:t>Надпредметные</a:t>
            </a:r>
            <a:r>
              <a:rPr lang="ru-RU" sz="2000" dirty="0" smtClean="0"/>
              <a:t> (выполняются на основе изучения сведений, не входящих в школьную программу).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2. По методу, доминирующему в проекте. Творческие, исследовательские.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3. По включенности проектов в учебные планы. Текущие . Итоговые.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4.По характеру контактов. внутренние (региональные), международные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5. По продолжительности выполнения проекта. Мини-проекты, (несколько недель); Средней продолжительности (несколько месяцев); Долгосрочные (в течение года)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6. По количеству участников проекта. Коллективные</a:t>
            </a:r>
            <a:r>
              <a:rPr lang="ru-RU" sz="2000" smtClean="0"/>
              <a:t>, индивидуальные</a:t>
            </a:r>
            <a:r>
              <a:rPr lang="ru-RU" sz="2000" dirty="0" smtClean="0"/>
              <a:t>, групповые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algn="ctr" eaLnBrk="1" hangingPunct="1"/>
            <a:r>
              <a:rPr lang="ru-RU" sz="5800" smtClean="0"/>
              <a:t>Парламентский час</a:t>
            </a:r>
          </a:p>
        </p:txBody>
      </p:sp>
      <p:sp>
        <p:nvSpPr>
          <p:cNvPr id="57346" name="Rectangle 3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57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3000" smtClean="0"/>
              <a:t>«Молодежь и выборы»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type="ctrTitle" idx="4294967295"/>
          </p:nvPr>
        </p:nvSpPr>
        <p:spPr>
          <a:xfrm>
            <a:off x="1258888" y="188913"/>
            <a:ext cx="4608512" cy="1470025"/>
          </a:xfrm>
        </p:spPr>
        <p:txBody>
          <a:bodyPr anchor="ctr"/>
          <a:lstStyle/>
          <a:p>
            <a:pPr algn="ctr" eaLnBrk="1" hangingPunct="1"/>
            <a:r>
              <a:rPr lang="ru-RU" sz="3600" smtClean="0">
                <a:solidFill>
                  <a:srgbClr val="FF0000"/>
                </a:solidFill>
              </a:rPr>
              <a:t>Конференция </a:t>
            </a:r>
            <a:br>
              <a:rPr lang="ru-RU" sz="3600" smtClean="0">
                <a:solidFill>
                  <a:srgbClr val="FF0000"/>
                </a:solidFill>
              </a:rPr>
            </a:br>
            <a:r>
              <a:rPr lang="ru-RU" sz="3600" smtClean="0">
                <a:solidFill>
                  <a:srgbClr val="FF0000"/>
                </a:solidFill>
              </a:rPr>
              <a:t>старшеклассников</a:t>
            </a:r>
          </a:p>
        </p:txBody>
      </p:sp>
      <p:sp>
        <p:nvSpPr>
          <p:cNvPr id="54274" name="Rectangle 3"/>
          <p:cNvSpPr>
            <a:spLocks noGrp="1"/>
          </p:cNvSpPr>
          <p:nvPr>
            <p:ph type="subTitle" idx="4294967295"/>
          </p:nvPr>
        </p:nvSpPr>
        <p:spPr>
          <a:xfrm>
            <a:off x="971550" y="1989138"/>
            <a:ext cx="6473825" cy="20923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4700" i="1" smtClean="0">
                <a:solidFill>
                  <a:srgbClr val="0000FF"/>
                </a:solidFill>
              </a:rPr>
              <a:t>« Твой профессиональный выбор»</a:t>
            </a:r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3203575" y="4724400"/>
            <a:ext cx="43926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«Если человек не знает, к какой пристани он держит путь, для него ни один ветер не будет попутным.</a:t>
            </a:r>
          </a:p>
          <a:p>
            <a:pPr algn="r">
              <a:defRPr/>
            </a:pPr>
            <a:r>
              <a:rPr lang="ru-RU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                                              Сенека</a:t>
            </a:r>
          </a:p>
        </p:txBody>
      </p:sp>
      <p:pic>
        <p:nvPicPr>
          <p:cNvPr id="54276" name="Picture 11" descr="MCj043488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12" descr="MCj043488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2565400"/>
            <a:ext cx="1258887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13" descr="MCj0434892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425" y="0"/>
            <a:ext cx="12255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14" descr="MCj0434880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7625" y="0"/>
            <a:ext cx="1150938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15" descr="MCj0434881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24750" y="1196975"/>
            <a:ext cx="133191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16" descr="MCj0434901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0288" y="386080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2" name="Picture 17" descr="MCj04339490000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85113" y="5373688"/>
            <a:ext cx="1081087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3" name="Номер слайда 10"/>
          <p:cNvSpPr txBox="1">
            <a:spLocks noGrp="1"/>
          </p:cNvSpPr>
          <p:nvPr/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sz="1200">
              <a:latin typeface="Arial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00338" y="228600"/>
            <a:ext cx="6443662" cy="563563"/>
          </a:xfrm>
        </p:spPr>
        <p:txBody>
          <a:bodyPr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Стандарты второго поколения</a:t>
            </a:r>
            <a:endParaRPr lang="en-US" sz="1800" b="1" kern="1200">
              <a:ln w="6350">
                <a:noFill/>
              </a:ln>
              <a:solidFill>
                <a:schemeClr val="accent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Нижний колонтитул 4"/>
          <p:cNvSpPr txBox="1">
            <a:spLocks noGrp="1"/>
          </p:cNvSpPr>
          <p:nvPr/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rPr>
              <a:t>www.themegallery.com</a:t>
            </a:r>
          </a:p>
        </p:txBody>
      </p:sp>
      <p:sp>
        <p:nvSpPr>
          <p:cNvPr id="16387" name="Text Box 30"/>
          <p:cNvSpPr txBox="1">
            <a:spLocks noChangeArrowheads="1"/>
          </p:cNvSpPr>
          <p:nvPr/>
        </p:nvSpPr>
        <p:spPr bwMode="gray">
          <a:xfrm>
            <a:off x="2025650" y="461486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Book Antiqua" pitchFamily="18" charset="0"/>
              </a:rPr>
              <a:t>4</a:t>
            </a:r>
          </a:p>
        </p:txBody>
      </p:sp>
      <p:pic>
        <p:nvPicPr>
          <p:cNvPr id="16388" name="Picture 54" descr="nbr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91440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5" descr="50351710192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213100"/>
            <a:ext cx="3352800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6" descr="306525"/>
          <p:cNvPicPr>
            <a:picLocks noChangeAspect="1" noChangeArrowheads="1"/>
          </p:cNvPicPr>
          <p:nvPr/>
        </p:nvPicPr>
        <p:blipFill>
          <a:blip r:embed="rId4"/>
          <a:srcRect l="6058" r="14993" b="40511"/>
          <a:stretch>
            <a:fillRect/>
          </a:stretch>
        </p:blipFill>
        <p:spPr bwMode="auto">
          <a:xfrm>
            <a:off x="0" y="714375"/>
            <a:ext cx="37449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500034" y="5445125"/>
            <a:ext cx="8643967" cy="1323439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tx2"/>
                </a:solidFill>
              </a:rPr>
              <a:t>«Знания только тогда становятся знаниями,</a:t>
            </a:r>
          </a:p>
          <a:p>
            <a:pPr algn="r"/>
            <a:r>
              <a:rPr lang="ru-RU" sz="2000" b="1" dirty="0">
                <a:solidFill>
                  <a:schemeClr val="tx2"/>
                </a:solidFill>
              </a:rPr>
              <a:t> когда они приобретены усилиями мысли, а не памяти».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Л. Н. Толстой</a:t>
            </a:r>
            <a:br>
              <a:rPr lang="ru-RU" sz="2000" b="1" dirty="0">
                <a:solidFill>
                  <a:schemeClr val="tx2"/>
                </a:solidFill>
              </a:rPr>
            </a:b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763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                               </a:t>
            </a:r>
            <a:r>
              <a:rPr lang="ru-RU" sz="2000">
                <a:latin typeface="Arial" charset="0"/>
              </a:rPr>
              <a:t>МКОУ «Ункурдинская СОШ»</a:t>
            </a: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latin typeface="Arial" charset="0"/>
              </a:rPr>
              <a:t>	</a:t>
            </a: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46082" name="WordArt 3"/>
          <p:cNvSpPr>
            <a:spLocks noChangeArrowheads="1" noChangeShapeType="1" noTextEdit="1"/>
          </p:cNvSpPr>
          <p:nvPr/>
        </p:nvSpPr>
        <p:spPr bwMode="auto">
          <a:xfrm>
            <a:off x="1447800" y="1905000"/>
            <a:ext cx="5791200" cy="838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Международный Комитет Красного Креста (МККК)</a:t>
            </a:r>
          </a:p>
        </p:txBody>
      </p:sp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500034" y="3500438"/>
            <a:ext cx="8458200" cy="2974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</a:rPr>
              <a:t>                                                     </a:t>
            </a:r>
            <a:r>
              <a:rPr lang="ru-RU" dirty="0" smtClean="0">
                <a:latin typeface="Arial" charset="0"/>
              </a:rPr>
              <a:t>Выполнила</a:t>
            </a:r>
            <a:r>
              <a:rPr lang="ru-RU" dirty="0">
                <a:latin typeface="Arial" charset="0"/>
              </a:rPr>
              <a:t>: Холкина Е.П. ученица 11 класса</a:t>
            </a:r>
          </a:p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</a:rPr>
              <a:t>                                                        Проверила: Хабарова Л.В. учитель</a:t>
            </a:r>
          </a:p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</a:rPr>
              <a:t>                                                                           истории и обществознания                                                                                     </a:t>
            </a:r>
          </a:p>
          <a:p>
            <a:pPr>
              <a:spcBef>
                <a:spcPct val="50000"/>
              </a:spcBef>
            </a:pP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1400" dirty="0">
                <a:latin typeface="Arial" charset="0"/>
              </a:rPr>
              <a:t>                                         </a:t>
            </a:r>
            <a:r>
              <a:rPr lang="ru-RU" sz="1400" dirty="0" err="1">
                <a:latin typeface="Arial" charset="0"/>
              </a:rPr>
              <a:t>Нязепетровский</a:t>
            </a:r>
            <a:r>
              <a:rPr lang="ru-RU" sz="1400" dirty="0">
                <a:latin typeface="Arial" charset="0"/>
              </a:rPr>
              <a:t> </a:t>
            </a:r>
            <a:r>
              <a:rPr lang="ru-RU" sz="1400" dirty="0" err="1">
                <a:latin typeface="Arial" charset="0"/>
              </a:rPr>
              <a:t>р-он</a:t>
            </a:r>
            <a:r>
              <a:rPr lang="ru-RU" sz="1400" dirty="0">
                <a:latin typeface="Arial" charset="0"/>
              </a:rPr>
              <a:t>, село </a:t>
            </a:r>
            <a:r>
              <a:rPr lang="ru-RU" sz="1400" dirty="0" err="1">
                <a:latin typeface="Arial" charset="0"/>
              </a:rPr>
              <a:t>Ункурда</a:t>
            </a:r>
            <a:endParaRPr lang="ru-RU" sz="1400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1400" dirty="0">
                <a:latin typeface="Arial" charset="0"/>
              </a:rPr>
              <a:t>                                                   2012-2013 учебный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39825"/>
          </a:xfrm>
        </p:spPr>
        <p:txBody>
          <a:bodyPr anchor="ctr"/>
          <a:lstStyle/>
          <a:p>
            <a:pPr algn="ctr" eaLnBrk="1" hangingPunct="1"/>
            <a:r>
              <a:rPr lang="ru-RU" b="1" dirty="0" smtClean="0"/>
              <a:t>«Кластер»</a:t>
            </a:r>
          </a:p>
        </p:txBody>
      </p:sp>
      <p:sp>
        <p:nvSpPr>
          <p:cNvPr id="47106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/>
            <a:r>
              <a:rPr lang="ru-RU" b="1" smtClean="0"/>
              <a:t>Кластер – графический прием систематизации материала.</a:t>
            </a:r>
            <a:r>
              <a:rPr lang="ru-RU" smtClean="0"/>
              <a:t> </a:t>
            </a:r>
            <a:r>
              <a:rPr lang="ru-RU" sz="2400" smtClean="0"/>
              <a:t>Наши мысли уже не громоздятся, а «гроздятся», т.е. располагаются в определенном порядке.</a:t>
            </a: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u="sng" smtClean="0"/>
              <a:t>Суть этого приема :</a:t>
            </a:r>
          </a:p>
          <a:p>
            <a:pPr eaLnBrk="1" hangingPunct="1"/>
            <a:r>
              <a:rPr lang="ru-RU" sz="2400" smtClean="0"/>
              <a:t>выделение смысловых единиц темы и их графическое оформление в определенном порядке в виде «грозди» - схемы.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u="sng" smtClean="0"/>
              <a:t>Важно:</a:t>
            </a:r>
          </a:p>
          <a:p>
            <a:pPr eaLnBrk="1" hangingPunct="1"/>
            <a:r>
              <a:rPr lang="ru-RU" sz="2400" smtClean="0"/>
              <a:t>выделить главную смысловую единицу (тема);</a:t>
            </a:r>
          </a:p>
          <a:p>
            <a:pPr eaLnBrk="1" hangingPunct="1"/>
            <a:r>
              <a:rPr lang="ru-RU" sz="2400" smtClean="0"/>
              <a:t>выделить связанные с ключевым словом смысловые единицы (категории информации);</a:t>
            </a:r>
          </a:p>
          <a:p>
            <a:pPr eaLnBrk="1" hangingPunct="1"/>
            <a:r>
              <a:rPr lang="ru-RU" sz="2400" smtClean="0"/>
              <a:t>Конкретизировать фактами и мнениями.</a:t>
            </a:r>
          </a:p>
          <a:p>
            <a:pPr eaLnBrk="1" hangingPunct="1"/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ctrTitle" idx="4294967295"/>
          </p:nvPr>
        </p:nvSpPr>
        <p:spPr>
          <a:xfrm>
            <a:off x="228600" y="2057400"/>
            <a:ext cx="8610600" cy="2209800"/>
          </a:xfrm>
          <a:ln>
            <a:solidFill>
              <a:schemeClr val="tx1"/>
            </a:solidFill>
          </a:ln>
        </p:spPr>
        <p:txBody>
          <a:bodyPr anchor="ctr"/>
          <a:lstStyle/>
          <a:p>
            <a:pPr algn="ctr" eaLnBrk="1" hangingPunct="1"/>
            <a:r>
              <a:rPr lang="ru-RU" sz="5200" smtClean="0">
                <a:solidFill>
                  <a:schemeClr val="folHlink"/>
                </a:solidFill>
              </a:rPr>
              <a:t>Герои Отечественной войны. </a:t>
            </a:r>
            <a:br>
              <a:rPr lang="ru-RU" sz="5200" smtClean="0">
                <a:solidFill>
                  <a:schemeClr val="folHlink"/>
                </a:solidFill>
              </a:rPr>
            </a:br>
            <a:r>
              <a:rPr lang="ru-RU" sz="5200" smtClean="0">
                <a:solidFill>
                  <a:schemeClr val="folHlink"/>
                </a:solidFill>
              </a:rPr>
              <a:t>1812 год.</a:t>
            </a:r>
          </a:p>
        </p:txBody>
      </p:sp>
      <p:sp>
        <p:nvSpPr>
          <p:cNvPr id="48130" name="WordArt 3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4648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Урок памяти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838200"/>
            <a:ext cx="7772400" cy="2209800"/>
          </a:xfrm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ru-RU" sz="95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Колесо истории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438400" y="3810000"/>
            <a:ext cx="6400800" cy="1752600"/>
          </a:xfrm>
        </p:spPr>
        <p:txBody>
          <a:bodyPr/>
          <a:lstStyle/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ru-RU" sz="1700"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Составила</a:t>
            </a:r>
            <a:r>
              <a:rPr lang="ru-RU" sz="17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:</a:t>
            </a:r>
          </a:p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ru-RU" sz="1700">
                <a:effectLst>
                  <a:outerShdw blurRad="38100" dist="38100" dir="2700000" algn="tl">
                    <a:srgbClr val="C0C0C0"/>
                  </a:outerShdw>
                </a:effectLst>
              </a:rPr>
              <a:t> учитель</a:t>
            </a:r>
            <a:r>
              <a:rPr lang="ru-RU" sz="17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1700">
                <a:effectLst>
                  <a:outerShdw blurRad="38100" dist="38100" dir="2700000" algn="tl">
                    <a:srgbClr val="C0C0C0"/>
                  </a:outerShdw>
                </a:effectLst>
              </a:rPr>
              <a:t>истории  </a:t>
            </a:r>
            <a:endParaRPr lang="ru-RU" sz="17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ru-RU" sz="1700">
                <a:effectLst>
                  <a:outerShdw blurRad="38100" dist="38100" dir="2700000" algn="tl">
                    <a:srgbClr val="C0C0C0"/>
                  </a:outerShdw>
                </a:effectLst>
              </a:rPr>
              <a:t>Хабарова Л.В.</a:t>
            </a:r>
          </a:p>
        </p:txBody>
      </p:sp>
      <p:pic>
        <p:nvPicPr>
          <p:cNvPr id="53251" name="Picture 4" descr="iCAM3D9R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5052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B5E67D-B56B-4037-B761-A6A53BA9BAE4}" type="slidenum">
              <a:rPr lang="ru-RU"/>
              <a:pPr/>
              <a:t>34</a:t>
            </a:fld>
            <a:endParaRPr lang="ru-RU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148" name="Picture 2" descr="D:\Ohana\Мои документы\Интегрированный урок Трагедия Холокоста. Конечная версия\dink1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6149" name="WordArt 4"/>
          <p:cNvSpPr>
            <a:spLocks noChangeArrowheads="1" noChangeShapeType="1" noTextEdit="1"/>
          </p:cNvSpPr>
          <p:nvPr/>
        </p:nvSpPr>
        <p:spPr bwMode="auto">
          <a:xfrm>
            <a:off x="838200" y="2438400"/>
            <a:ext cx="74676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Холокост - путь к...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семья 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3595688" y="0"/>
            <a:ext cx="5548312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Семья в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современном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обществе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От первобытности к цивилизации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>
              <a:lnSpc>
                <a:spcPct val="80000"/>
              </a:lnSpc>
            </a:pPr>
            <a:r>
              <a:rPr lang="ru-RU" sz="1600" dirty="0"/>
              <a:t>Составил учитель </a:t>
            </a:r>
          </a:p>
          <a:p>
            <a:pPr algn="r">
              <a:lnSpc>
                <a:spcPct val="80000"/>
              </a:lnSpc>
            </a:pPr>
            <a:r>
              <a:rPr lang="ru-RU" sz="1600" dirty="0"/>
              <a:t>истории и</a:t>
            </a:r>
          </a:p>
          <a:p>
            <a:pPr algn="r">
              <a:lnSpc>
                <a:spcPct val="80000"/>
              </a:lnSpc>
            </a:pPr>
            <a:r>
              <a:rPr lang="ru-RU" sz="1600" dirty="0"/>
              <a:t> обществознании </a:t>
            </a:r>
          </a:p>
          <a:p>
            <a:pPr algn="r">
              <a:lnSpc>
                <a:spcPct val="80000"/>
              </a:lnSpc>
            </a:pPr>
            <a:r>
              <a:rPr lang="ru-RU" sz="1600" dirty="0"/>
              <a:t>Хабарова Л.В</a:t>
            </a:r>
          </a:p>
          <a:p>
            <a:pPr>
              <a:lnSpc>
                <a:spcPct val="80000"/>
              </a:lnSpc>
            </a:pPr>
            <a:endParaRPr lang="ru-RU" sz="1600" dirty="0" smtClean="0"/>
          </a:p>
          <a:p>
            <a:pPr>
              <a:lnSpc>
                <a:spcPct val="80000"/>
              </a:lnSpc>
            </a:pPr>
            <a:endParaRPr lang="ru-RU" sz="1600" dirty="0" smtClean="0"/>
          </a:p>
          <a:p>
            <a:pPr>
              <a:lnSpc>
                <a:spcPct val="80000"/>
              </a:lnSpc>
            </a:pPr>
            <a:endParaRPr lang="ru-RU" sz="1600" dirty="0" smtClean="0"/>
          </a:p>
          <a:p>
            <a:pPr>
              <a:lnSpc>
                <a:spcPct val="80000"/>
              </a:lnSpc>
            </a:pPr>
            <a:endParaRPr lang="ru-RU" sz="1600" dirty="0" smtClean="0"/>
          </a:p>
          <a:p>
            <a:pPr>
              <a:lnSpc>
                <a:spcPct val="80000"/>
              </a:lnSpc>
            </a:pPr>
            <a:r>
              <a:rPr lang="ru-RU" sz="1600" dirty="0" smtClean="0"/>
              <a:t>2008-2009 учебный год</a:t>
            </a:r>
            <a:endParaRPr lang="ru-RU" sz="1600" dirty="0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3200400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7C8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урок - путешествие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000125" y="357188"/>
            <a:ext cx="757237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410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329613" cy="1143000"/>
          </a:xfrm>
        </p:spPr>
        <p:txBody>
          <a:bodyPr anchor="ctr"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          Изменение роли ученика</a:t>
            </a:r>
          </a:p>
        </p:txBody>
      </p:sp>
      <p:sp>
        <p:nvSpPr>
          <p:cNvPr id="5" name="Овал 4"/>
          <p:cNvSpPr/>
          <p:nvPr/>
        </p:nvSpPr>
        <p:spPr>
          <a:xfrm>
            <a:off x="4857750" y="2071688"/>
            <a:ext cx="3286125" cy="2928937"/>
          </a:xfrm>
          <a:prstGeom prst="ellipse">
            <a:avLst/>
          </a:prstGeom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Ученик –  архитектор и строитель</a:t>
            </a:r>
          </a:p>
        </p:txBody>
      </p:sp>
      <p:sp>
        <p:nvSpPr>
          <p:cNvPr id="6" name="Овал 5"/>
          <p:cNvSpPr/>
          <p:nvPr/>
        </p:nvSpPr>
        <p:spPr>
          <a:xfrm>
            <a:off x="571500" y="2071688"/>
            <a:ext cx="3286125" cy="2928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Ученик – послушный исполнитель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6286500" y="5072063"/>
            <a:ext cx="3571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1563" y="5643563"/>
            <a:ext cx="721518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</a:rPr>
              <a:t>АМО (активные методы обучения)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357188" y="1928812"/>
            <a:ext cx="2643188" cy="2214563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178719" y="1821657"/>
            <a:ext cx="2428875" cy="2357437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право 17"/>
          <p:cNvSpPr/>
          <p:nvPr/>
        </p:nvSpPr>
        <p:spPr>
          <a:xfrm>
            <a:off x="3857625" y="3500438"/>
            <a:ext cx="1000125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000125" y="357188"/>
            <a:ext cx="757237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43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329613" cy="1143000"/>
          </a:xfrm>
        </p:spPr>
        <p:txBody>
          <a:bodyPr anchor="ctr"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          Изменение роли учителя</a:t>
            </a:r>
          </a:p>
        </p:txBody>
      </p:sp>
      <p:sp>
        <p:nvSpPr>
          <p:cNvPr id="5" name="Овал 4"/>
          <p:cNvSpPr/>
          <p:nvPr/>
        </p:nvSpPr>
        <p:spPr>
          <a:xfrm>
            <a:off x="4857750" y="2071688"/>
            <a:ext cx="3286125" cy="2928937"/>
          </a:xfrm>
          <a:prstGeom prst="ellipse">
            <a:avLst/>
          </a:prstGeom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Модератор, консультант, наставник, старший партнер</a:t>
            </a:r>
          </a:p>
        </p:txBody>
      </p:sp>
      <p:sp>
        <p:nvSpPr>
          <p:cNvPr id="6" name="Овал 5"/>
          <p:cNvSpPr/>
          <p:nvPr/>
        </p:nvSpPr>
        <p:spPr>
          <a:xfrm>
            <a:off x="571500" y="2071688"/>
            <a:ext cx="3286125" cy="2928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«контролирующий орган» 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6286500" y="5072063"/>
            <a:ext cx="3571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43063" y="5643563"/>
            <a:ext cx="585787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</a:rPr>
              <a:t>Высокое качество обучения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80975" y="2058988"/>
            <a:ext cx="2643188" cy="2214562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296194" y="1951832"/>
            <a:ext cx="2428875" cy="2357437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право 17"/>
          <p:cNvSpPr/>
          <p:nvPr/>
        </p:nvSpPr>
        <p:spPr>
          <a:xfrm>
            <a:off x="3857625" y="3500438"/>
            <a:ext cx="1000125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3125" y="285750"/>
            <a:ext cx="4786313" cy="71437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0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 anchor="ctr"/>
          <a:lstStyle/>
          <a:p>
            <a:pPr eaLnBrk="1" hangingPunct="1"/>
            <a:r>
              <a:rPr lang="ru-RU" sz="4000" smtClean="0">
                <a:solidFill>
                  <a:srgbClr val="558ED5"/>
                </a:solidFill>
              </a:rPr>
              <a:t>                 Что такое АМО?</a:t>
            </a:r>
          </a:p>
        </p:txBody>
      </p:sp>
      <p:sp>
        <p:nvSpPr>
          <p:cNvPr id="22531" name="Содержимое 3"/>
          <p:cNvSpPr>
            <a:spLocks noGrp="1"/>
          </p:cNvSpPr>
          <p:nvPr>
            <p:ph idx="4294967295"/>
          </p:nvPr>
        </p:nvSpPr>
        <p:spPr>
          <a:xfrm>
            <a:off x="457200" y="1285875"/>
            <a:ext cx="8229600" cy="55721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b="1" i="1" dirty="0" smtClean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 smtClean="0">
                <a:solidFill>
                  <a:srgbClr val="FF0000"/>
                </a:solidFill>
              </a:rPr>
              <a:t>Активные методы обучения </a:t>
            </a:r>
            <a:r>
              <a:rPr lang="ru-RU" sz="1800" dirty="0" smtClean="0">
                <a:solidFill>
                  <a:srgbClr val="FF0000"/>
                </a:solidFill>
              </a:rPr>
              <a:t>– это система методов, обеспечивающих активность и разнообразие мыслительной и практической деятельности учащихся в процессе освоения учебного материала.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/>
              <a:t>АМО строятся на: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E46C0A"/>
                </a:solidFill>
              </a:rPr>
              <a:t>использовании знаний и опыта обучающихся,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953735"/>
                </a:solidFill>
              </a:rPr>
              <a:t>вовлечении в процесс всех органов чувств,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77933C"/>
                </a:solidFill>
              </a:rPr>
              <a:t>групповой форме организации их работы,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err="1" smtClean="0">
                <a:solidFill>
                  <a:srgbClr val="604A7B"/>
                </a:solidFill>
              </a:rPr>
              <a:t>деятельностном</a:t>
            </a:r>
            <a:r>
              <a:rPr lang="ru-RU" sz="1800" b="1" dirty="0" smtClean="0">
                <a:solidFill>
                  <a:srgbClr val="604A7B"/>
                </a:solidFill>
              </a:rPr>
              <a:t> подходе к обучению,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4A452A"/>
                </a:solidFill>
              </a:rPr>
              <a:t>разнообразных коммуникациях,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604A7B"/>
                </a:solidFill>
              </a:rPr>
              <a:t>творческом характере обучения,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558ED5"/>
                </a:solidFill>
              </a:rPr>
              <a:t>практической направленности,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C00000"/>
                </a:solidFill>
              </a:rPr>
              <a:t>интерактивности,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77933C"/>
                </a:solidFill>
              </a:rPr>
              <a:t>игровом действе,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17375E"/>
                </a:solidFill>
              </a:rPr>
              <a:t>рефлексии,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движении.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1143000"/>
            <a:ext cx="8715375" cy="5286375"/>
          </a:xfrm>
          <a:prstGeom prst="roundRect">
            <a:avLst/>
          </a:prstGeom>
          <a:noFill/>
          <a:ln w="698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3" name="Picture 3" descr="C:\Documents and Settings\Администратор\Рабочий стол\programmapitan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071942"/>
            <a:ext cx="1714500" cy="21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 descr="E:\презентации РР шаблоны\картинки для презентаций\5223-origina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929198"/>
            <a:ext cx="20748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4000" smtClean="0"/>
              <a:t>Задачи</a:t>
            </a:r>
            <a:r>
              <a:rPr lang="ru-RU" sz="4000" smtClean="0">
                <a:latin typeface="Arial" charset="0"/>
              </a:rPr>
              <a:t> учителя</a:t>
            </a:r>
            <a:r>
              <a:rPr lang="ru-RU" sz="4000" smtClean="0"/>
              <a:t>: 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latin typeface="Arial" charset="0"/>
              </a:rPr>
              <a:t>С</a:t>
            </a:r>
            <a:r>
              <a:rPr lang="ru-RU" smtClean="0"/>
              <a:t>делать урок интересным;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 </a:t>
            </a:r>
            <a:r>
              <a:rPr lang="ru-RU" smtClean="0">
                <a:latin typeface="Arial" charset="0"/>
              </a:rPr>
              <a:t>А</a:t>
            </a:r>
            <a:r>
              <a:rPr lang="ru-RU" smtClean="0"/>
              <a:t>ктивизировать деятельность учащихся на уроке;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 </a:t>
            </a:r>
            <a:r>
              <a:rPr lang="ru-RU" smtClean="0">
                <a:latin typeface="Arial" charset="0"/>
              </a:rPr>
              <a:t>Н</a:t>
            </a:r>
            <a:r>
              <a:rPr lang="ru-RU" smtClean="0"/>
              <a:t>е только передать ребятам определенную сумму знаний, но и дать им  возможность ощутить радость открытий;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Arial" charset="0"/>
              </a:rPr>
              <a:t>В</a:t>
            </a:r>
            <a:r>
              <a:rPr lang="ru-RU" smtClean="0"/>
              <a:t>оспитать потребность узнавать все больше и больше.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3125" y="142875"/>
            <a:ext cx="4857750" cy="91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63" y="1125538"/>
            <a:ext cx="7858125" cy="3803650"/>
          </a:xfrm>
          <a:prstGeom prst="roundRect">
            <a:avLst/>
          </a:prstGeom>
          <a:solidFill>
            <a:srgbClr val="CFED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6375" y="5729288"/>
            <a:ext cx="6357938" cy="1128712"/>
          </a:xfrm>
          <a:prstGeom prst="roundRect">
            <a:avLst/>
          </a:prstGeom>
          <a:solidFill>
            <a:srgbClr val="C2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Развитие высокой </a:t>
            </a:r>
            <a:r>
              <a:rPr lang="ru-RU" sz="2400" b="1" dirty="0" err="1">
                <a:solidFill>
                  <a:srgbClr val="FF0000"/>
                </a:solidFill>
              </a:rPr>
              <a:t>мотивированности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интерес и желание заниматься </a:t>
            </a:r>
          </a:p>
        </p:txBody>
      </p:sp>
      <p:sp>
        <p:nvSpPr>
          <p:cNvPr id="2048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981075"/>
          </a:xfrm>
        </p:spPr>
        <p:txBody>
          <a:bodyPr anchor="ctr"/>
          <a:lstStyle/>
          <a:p>
            <a:pPr eaLnBrk="1" hangingPunct="1"/>
            <a:r>
              <a:rPr lang="ru-RU" sz="3600" smtClean="0"/>
              <a:t>                        АМО для ученика</a:t>
            </a:r>
          </a:p>
        </p:txBody>
      </p:sp>
      <p:sp>
        <p:nvSpPr>
          <p:cNvPr id="2048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229600" cy="3660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i="1" smtClean="0"/>
              <a:t>игровая форма разбора и презентации материала,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возможность двигаться и разговаривать в процессе обсуждения заданий,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подключение творчества при подготовке презентации,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соревнование команд, азарт,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значительная доля самостоятельности на уроке,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ответственность за правильность представления материала и усвоения его другими </a:t>
            </a:r>
            <a:endParaRPr lang="ru-RU" sz="1800" i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Умение самостоятельно ориентироваться в массе исторических сведений</a:t>
            </a:r>
            <a:endParaRPr lang="ru-RU" sz="1800" i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 Находить причинно-следственные связи между историческими явлениями,</a:t>
            </a:r>
            <a:endParaRPr lang="ru-RU" sz="1800" i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i="1" smtClean="0"/>
              <a:t>отделять существенное в историческом процессе от второстепенного. </a:t>
            </a:r>
          </a:p>
          <a:p>
            <a:pPr eaLnBrk="1" hangingPunct="1">
              <a:lnSpc>
                <a:spcPct val="80000"/>
              </a:lnSpc>
            </a:pPr>
            <a:endParaRPr lang="ru-RU" sz="1800" i="1" smtClean="0">
              <a:latin typeface="Arial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357688" y="4929188"/>
            <a:ext cx="2603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mtClean="0"/>
              <a:t>Мотивация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П</a:t>
            </a:r>
            <a:r>
              <a:rPr lang="ru-RU" smtClean="0"/>
              <a:t>ростые игры, </a:t>
            </a:r>
          </a:p>
          <a:p>
            <a:pPr eaLnBrk="1" hangingPunct="1"/>
            <a:r>
              <a:rPr lang="ru-RU" smtClean="0"/>
              <a:t>Примеры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демонстрации, </a:t>
            </a:r>
          </a:p>
          <a:p>
            <a:pPr eaLnBrk="1" hangingPunct="1"/>
            <a:r>
              <a:rPr lang="ru-RU" smtClean="0"/>
              <a:t>Опросники,</a:t>
            </a:r>
          </a:p>
          <a:p>
            <a:pPr eaLnBrk="1" hangingPunct="1"/>
            <a:r>
              <a:rPr lang="ru-RU" smtClean="0"/>
              <a:t>Классическая дискуссия</a:t>
            </a:r>
            <a:r>
              <a:rPr lang="ru-RU" smtClean="0">
                <a:latin typeface="Arial" charset="0"/>
              </a:rPr>
              <a:t>,</a:t>
            </a:r>
          </a:p>
          <a:p>
            <a:pPr eaLnBrk="1" hangingPunct="1"/>
            <a:r>
              <a:rPr lang="ru-RU" smtClean="0"/>
              <a:t>Притчи</a:t>
            </a:r>
            <a:r>
              <a:rPr lang="ru-RU" smtClean="0">
                <a:latin typeface="Arial" charset="0"/>
              </a:rPr>
              <a:t>,</a:t>
            </a:r>
          </a:p>
          <a:p>
            <a:pPr eaLnBrk="1" hangingPunct="1"/>
            <a:r>
              <a:rPr lang="ru-RU" smtClean="0"/>
              <a:t>Отрывки из письма</a:t>
            </a:r>
            <a:r>
              <a:rPr lang="ru-RU" smtClean="0">
                <a:latin typeface="Arial" charset="0"/>
              </a:rPr>
              <a:t>,</a:t>
            </a:r>
          </a:p>
          <a:p>
            <a:pPr eaLnBrk="1" hangingPunct="1"/>
            <a:r>
              <a:rPr lang="ru-RU" smtClean="0"/>
              <a:t>Фрагмент фильма ит.д.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761</TotalTime>
  <Words>1806</Words>
  <PresentationFormat>Экран (4:3)</PresentationFormat>
  <Paragraphs>228</Paragraphs>
  <Slides>36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Уровень</vt:lpstr>
      <vt:lpstr>   Из опыта работы:  «Реализация требований ФГОС второго поколения  через активные методы обучения  на уроках истории и обществознания».    </vt:lpstr>
      <vt:lpstr>Проблема современной школы</vt:lpstr>
      <vt:lpstr>Стандарты второго поколения</vt:lpstr>
      <vt:lpstr>          Изменение роли ученика</vt:lpstr>
      <vt:lpstr>          Изменение роли учителя</vt:lpstr>
      <vt:lpstr>                 Что такое АМО?</vt:lpstr>
      <vt:lpstr>Задачи учителя:  </vt:lpstr>
      <vt:lpstr>                        АМО для ученика</vt:lpstr>
      <vt:lpstr>Мотивация</vt:lpstr>
      <vt:lpstr>Слайд 10</vt:lpstr>
      <vt:lpstr>Примеры демонстрации</vt:lpstr>
      <vt:lpstr> Дискуссии </vt:lpstr>
      <vt:lpstr> Что́ нам предлагает дискуссия как форма работы на уроке: </vt:lpstr>
      <vt:lpstr> Кроме того, ребята должны  думать над тем: </vt:lpstr>
      <vt:lpstr> Опасности: </vt:lpstr>
      <vt:lpstr> Правила, предложенные американским педагогом Ф.Тибитс: </vt:lpstr>
      <vt:lpstr> «Голоса» </vt:lpstr>
      <vt:lpstr> «Карточки-сигналы» </vt:lpstr>
      <vt:lpstr>«Микрофон, или жезл оратора» </vt:lpstr>
      <vt:lpstr>Оценка учащимися проведенной дискуссии:</vt:lpstr>
      <vt:lpstr> Работа в микрогруппах </vt:lpstr>
      <vt:lpstr>«Градусник»</vt:lpstr>
      <vt:lpstr> «Проблемы по кругу» </vt:lpstr>
      <vt:lpstr>Приемы активизации внимания  при слушании лекции</vt:lpstr>
      <vt:lpstr> Конспект «по следам» </vt:lpstr>
      <vt:lpstr>Проектный метод</vt:lpstr>
      <vt:lpstr>Классификация проектов:</vt:lpstr>
      <vt:lpstr>Парламентский час</vt:lpstr>
      <vt:lpstr>Конференция  старшеклассников</vt:lpstr>
      <vt:lpstr>Слайд 30</vt:lpstr>
      <vt:lpstr>«Кластер»</vt:lpstr>
      <vt:lpstr>Герои Отечественной войны.  1812 год.</vt:lpstr>
      <vt:lpstr>Колесо истории</vt:lpstr>
      <vt:lpstr>Слайд 34</vt:lpstr>
      <vt:lpstr>Слайд 35</vt:lpstr>
      <vt:lpstr>От первобытности к цивилизации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«Реализация требований ФГОС второго поколения  через активные методы обучения  на уроках истории и обществознания».    </dc:title>
  <cp:lastModifiedBy>User</cp:lastModifiedBy>
  <cp:revision>74</cp:revision>
  <dcterms:modified xsi:type="dcterms:W3CDTF">2014-03-28T04:34:40Z</dcterms:modified>
</cp:coreProperties>
</file>