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9170C-FDA9-46AC-8BB4-EA6E32DD2EFF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05981-3F93-4A88-8CD2-1F35F71B7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5D613-345A-47F4-873C-928721FB011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5981-3F93-4A88-8CD2-1F35F71B7B1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5981-3F93-4A88-8CD2-1F35F71B7B1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5981-3F93-4A88-8CD2-1F35F71B7B1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5981-3F93-4A88-8CD2-1F35F71B7B1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5981-3F93-4A88-8CD2-1F35F71B7B1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4" tIns="45783" rIns="91564" bIns="45783" anchor="b"/>
          <a:lstStyle/>
          <a:p>
            <a:pPr algn="r"/>
            <a:fld id="{350745F9-A9D8-489B-87DE-C036F87DF050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5981-3F93-4A88-8CD2-1F35F71B7B1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5981-3F93-4A88-8CD2-1F35F71B7B1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CAD35-6FF1-4FFE-9795-36EF0816A0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5981-3F93-4A88-8CD2-1F35F71B7B1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43DC-CAF8-4486-BA1B-3A90A088CA4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AC3898-59FA-4269-A3DF-E83FF4C8E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43DC-CAF8-4486-BA1B-3A90A088CA4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3898-59FA-4269-A3DF-E83FF4C8E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43DC-CAF8-4486-BA1B-3A90A088CA4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3898-59FA-4269-A3DF-E83FF4C8E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4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/>
          </p:nvPr>
        </p:nvSpPr>
        <p:spPr>
          <a:xfrm>
            <a:off x="428596" y="1214422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43DC-CAF8-4486-BA1B-3A90A088CA4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AC3898-59FA-4269-A3DF-E83FF4C8E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43DC-CAF8-4486-BA1B-3A90A088CA4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3898-59FA-4269-A3DF-E83FF4C8E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43DC-CAF8-4486-BA1B-3A90A088CA4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3898-59FA-4269-A3DF-E83FF4C8E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43DC-CAF8-4486-BA1B-3A90A088CA4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AC3898-59FA-4269-A3DF-E83FF4C8E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43DC-CAF8-4486-BA1B-3A90A088CA4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3898-59FA-4269-A3DF-E83FF4C8E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43DC-CAF8-4486-BA1B-3A90A088CA4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3898-59FA-4269-A3DF-E83FF4C8E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43DC-CAF8-4486-BA1B-3A90A088CA4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3898-59FA-4269-A3DF-E83FF4C8E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43DC-CAF8-4486-BA1B-3A90A088CA4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3898-59FA-4269-A3DF-E83FF4C8E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5443DC-CAF8-4486-BA1B-3A90A088CA4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AC3898-59FA-4269-A3DF-E83FF4C8E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323850" y="981075"/>
            <a:ext cx="8496300" cy="2303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Реализация идей ФГОС основного общего образования в учебно-методических комплектах издательства «Просвещение»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3276600" y="1628775"/>
            <a:ext cx="2916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66700" algn="l"/>
                <a:tab pos="628650" algn="l"/>
                <a:tab pos="895350" algn="l"/>
                <a:tab pos="1352550" algn="l"/>
              </a:tabLst>
            </a:pPr>
            <a:r>
              <a:rPr lang="ru-RU" sz="1400" b="1">
                <a:latin typeface="Calibri" pitchFamily="34" charset="0"/>
              </a:rPr>
              <a:t/>
            </a:r>
            <a:br>
              <a:rPr lang="ru-RU" sz="1400" b="1">
                <a:latin typeface="Calibri" pitchFamily="34" charset="0"/>
              </a:rPr>
            </a:br>
            <a:endParaRPr lang="ru-RU" sz="1400" b="1">
              <a:latin typeface="Calibri" pitchFamily="34" charset="0"/>
            </a:endParaRPr>
          </a:p>
          <a:p>
            <a:pPr algn="ctr" eaLnBrk="0" hangingPunct="0">
              <a:tabLst>
                <a:tab pos="266700" algn="l"/>
                <a:tab pos="628650" algn="l"/>
                <a:tab pos="895350" algn="l"/>
                <a:tab pos="1352550" algn="l"/>
              </a:tabLst>
            </a:pPr>
            <a:endParaRPr lang="ru-RU" sz="1400" b="1">
              <a:latin typeface="Calibri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01013" y="0"/>
            <a:ext cx="104298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Председатель ШМО</a:t>
            </a:r>
          </a:p>
          <a:p>
            <a:r>
              <a:rPr lang="ru-RU" sz="2800" b="1" dirty="0" smtClean="0"/>
              <a:t>Горячева Н.Ю.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РАБОЧИЕ ПАПКИ\РАБОТА\обложки, развороты\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>
          <a:xfrm>
            <a:off x="395288" y="188913"/>
            <a:ext cx="4827587" cy="3095625"/>
          </a:xfrm>
          <a:ln>
            <a:solidFill>
              <a:srgbClr val="0070C0"/>
            </a:solidFill>
          </a:ln>
        </p:spPr>
      </p:pic>
      <p:pic>
        <p:nvPicPr>
          <p:cNvPr id="16388" name="Picture 3" descr="C:\РАБОЧИЕ ПАПКИ\РАБОТА\обложки, развороты\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lum bright="-20000" contrast="40000"/>
          </a:blip>
          <a:srcRect/>
          <a:stretch>
            <a:fillRect/>
          </a:stretch>
        </p:blipFill>
        <p:spPr>
          <a:xfrm>
            <a:off x="3357563" y="2997200"/>
            <a:ext cx="5375275" cy="3527425"/>
          </a:xfrm>
          <a:ln>
            <a:solidFill>
              <a:srgbClr val="0070C0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296988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направления доработки                                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УМК «Русский язык» 5-9 классы линии Т.А.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Ладыженской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М.Т. Баранова, Л.А.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Тростенцовой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др.</a:t>
            </a:r>
            <a:endParaRPr lang="ru-RU" sz="2000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57200" y="1844675"/>
            <a:ext cx="8291513" cy="4629150"/>
          </a:xfrm>
        </p:spPr>
        <p:txBody>
          <a:bodyPr/>
          <a:lstStyle/>
          <a:p>
            <a:pPr eaLnBrk="1" hangingPunct="1"/>
            <a:r>
              <a:rPr lang="en-US" sz="2400" smtClean="0"/>
              <a:t>  </a:t>
            </a:r>
            <a:r>
              <a:rPr lang="ru-RU" sz="2400" smtClean="0">
                <a:cs typeface="Times New Roman" pitchFamily="18" charset="0"/>
              </a:rPr>
              <a:t>Усилен </a:t>
            </a:r>
            <a:r>
              <a:rPr lang="ru-RU" sz="2400" smtClean="0">
                <a:solidFill>
                  <a:srgbClr val="FF0000"/>
                </a:solidFill>
                <a:cs typeface="Times New Roman" pitchFamily="18" charset="0"/>
              </a:rPr>
              <a:t>коммуникативный</a:t>
            </a:r>
            <a:r>
              <a:rPr lang="ru-RU" sz="2400" smtClean="0">
                <a:cs typeface="Times New Roman" pitchFamily="18" charset="0"/>
              </a:rPr>
              <a:t> аспект в</a:t>
            </a:r>
            <a:r>
              <a:rPr lang="en-US" sz="2400" smtClean="0">
                <a:cs typeface="Times New Roman" pitchFamily="18" charset="0"/>
              </a:rPr>
              <a:t> </a:t>
            </a:r>
            <a:r>
              <a:rPr lang="ru-RU" sz="2400" smtClean="0">
                <a:cs typeface="Times New Roman" pitchFamily="18" charset="0"/>
              </a:rPr>
              <a:t>обучении</a:t>
            </a:r>
            <a:r>
              <a:rPr lang="en-US" sz="2400" smtClean="0">
                <a:cs typeface="Times New Roman" pitchFamily="18" charset="0"/>
              </a:rPr>
              <a:t>  </a:t>
            </a:r>
            <a:r>
              <a:rPr lang="ru-RU" sz="2400" smtClean="0">
                <a:cs typeface="Times New Roman" pitchFamily="18" charset="0"/>
              </a:rPr>
              <a:t>русскому языку.</a:t>
            </a: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  </a:t>
            </a:r>
            <a:r>
              <a:rPr lang="ru-RU" sz="2400" smtClean="0">
                <a:cs typeface="Times New Roman" pitchFamily="18" charset="0"/>
              </a:rPr>
              <a:t>Уточнены некоторые лингвистические сведения.</a:t>
            </a:r>
            <a:endParaRPr lang="en-US" sz="2400" smtClean="0"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  </a:t>
            </a:r>
            <a:r>
              <a:rPr lang="ru-RU" sz="2400" smtClean="0">
                <a:cs typeface="Times New Roman" pitchFamily="18" charset="0"/>
              </a:rPr>
              <a:t>Введены задания, усиливающие </a:t>
            </a:r>
            <a:r>
              <a:rPr lang="ru-RU" sz="2400" smtClean="0">
                <a:solidFill>
                  <a:srgbClr val="FF0000"/>
                </a:solidFill>
                <a:cs typeface="Times New Roman" pitchFamily="18" charset="0"/>
              </a:rPr>
              <a:t>системный</a:t>
            </a:r>
            <a:r>
              <a:rPr lang="ru-RU" sz="2400" smtClean="0">
                <a:cs typeface="Times New Roman" pitchFamily="18" charset="0"/>
              </a:rPr>
              <a:t> характер изучаемого материала.</a:t>
            </a: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  </a:t>
            </a:r>
            <a:r>
              <a:rPr lang="ru-RU" sz="2400" smtClean="0">
                <a:cs typeface="Times New Roman" pitchFamily="18" charset="0"/>
              </a:rPr>
              <a:t>Предусмотрены задания, нацеленные на формирование </a:t>
            </a:r>
            <a:r>
              <a:rPr lang="ru-RU" sz="2400" smtClean="0">
                <a:solidFill>
                  <a:srgbClr val="FF0000"/>
                </a:solidFill>
                <a:cs typeface="Times New Roman" pitchFamily="18" charset="0"/>
              </a:rPr>
              <a:t>культурологической</a:t>
            </a:r>
            <a:r>
              <a:rPr lang="ru-RU" sz="2400" smtClean="0">
                <a:cs typeface="Times New Roman" pitchFamily="18" charset="0"/>
              </a:rPr>
              <a:t> компетенции.</a:t>
            </a: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  </a:t>
            </a:r>
            <a:r>
              <a:rPr lang="ru-RU" sz="2400" smtClean="0">
                <a:cs typeface="Times New Roman" pitchFamily="18" charset="0"/>
              </a:rPr>
              <a:t>Расширен материал, способствующий формированию российской гражданской идентичности.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Основные направления доработки                                 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/>
            </a:r>
            <a:b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УМК «Русский язык» 5-9 классы линии Т.А. Ладыженской,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/>
            </a:r>
            <a:b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М.Т. Баранова, Л.А.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Тростенцовой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и др.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Учебно-методические пособия 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(основная школа)</a:t>
            </a:r>
          </a:p>
        </p:txBody>
      </p:sp>
      <p:pic>
        <p:nvPicPr>
          <p:cNvPr id="215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067175" y="1773238"/>
            <a:ext cx="1512888" cy="1944687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2467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fld id="{507B989A-E0AF-4E50-8FB8-A7071041ECBE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96188" y="1268413"/>
            <a:ext cx="12969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1863" y="1557338"/>
            <a:ext cx="14398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95513" y="1341438"/>
            <a:ext cx="15113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24075" y="3789363"/>
            <a:ext cx="14398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24525" y="4149725"/>
            <a:ext cx="15128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596188" y="3860800"/>
            <a:ext cx="1295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852863" y="4221163"/>
            <a:ext cx="14382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50825" y="4149725"/>
            <a:ext cx="15128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7181" name="Picture 13" descr="C:\Documents and Settings\Ashemyakina\Рабочий стол\вавв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68313" y="1773238"/>
            <a:ext cx="136683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ru-RU" sz="3600" b="1" smtClean="0"/>
              <a:t>Научная основа стандарта: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800" smtClean="0"/>
              <a:t>фундаментальное ядро содержания общего образования;</a:t>
            </a:r>
          </a:p>
          <a:p>
            <a:pPr eaLnBrk="1" hangingPunct="1"/>
            <a:r>
              <a:rPr lang="ru-RU" sz="2800" smtClean="0"/>
              <a:t> системно-деятельностный подход</a:t>
            </a:r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личностные,</a:t>
            </a:r>
          </a:p>
          <a:p>
            <a:pPr eaLnBrk="1" hangingPunct="1"/>
            <a:r>
              <a:rPr lang="ru-RU" sz="2800" smtClean="0"/>
              <a:t>метапредметные,</a:t>
            </a:r>
          </a:p>
          <a:p>
            <a:pPr eaLnBrk="1" hangingPunct="1"/>
            <a:r>
              <a:rPr lang="ru-RU" sz="2800" smtClean="0"/>
              <a:t>предметные</a:t>
            </a:r>
          </a:p>
          <a:p>
            <a:pPr eaLnBrk="1" hangingPunct="1"/>
            <a:endParaRPr lang="ru-RU" sz="2800" smtClean="0"/>
          </a:p>
          <a:p>
            <a:pPr eaLnBrk="1" hangingPunct="1">
              <a:buFont typeface="Arial" pitchFamily="34" charset="0"/>
              <a:buNone/>
            </a:pPr>
            <a:endParaRPr lang="ru-RU" smtClean="0"/>
          </a:p>
          <a:p>
            <a:pPr eaLnBrk="1" hangingPunct="1">
              <a:buFont typeface="Arial" pitchFamily="34" charset="0"/>
              <a:buNone/>
            </a:pPr>
            <a:endParaRPr lang="ru-RU" smtClean="0"/>
          </a:p>
          <a:p>
            <a:pPr eaLnBrk="1" hangingPunct="1">
              <a:buFont typeface="Arial" pitchFamily="34" charset="0"/>
              <a:buNone/>
            </a:pPr>
            <a:endParaRPr lang="ru-RU" smtClean="0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900113" y="3429000"/>
            <a:ext cx="7343775" cy="95408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Lucida Sans Unicode" pitchFamily="34" charset="0"/>
              </a:rPr>
              <a:t>Требования к результатам освоения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Lucida Sans Unicode" pitchFamily="34" charset="0"/>
              </a:rPr>
              <a:t>основной образовательной 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323850" y="1989138"/>
            <a:ext cx="2071688" cy="12858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Цели изучения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русского языка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ahoma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6732588" y="1989138"/>
            <a:ext cx="2071687" cy="12858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Государственная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итоговая аттестация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ahoma" pitchFamily="34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535363" y="4221163"/>
            <a:ext cx="2071687" cy="12858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latin typeface="Arial" charset="0"/>
              </a:rPr>
              <a:t>личностные,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err="1">
                <a:latin typeface="Arial" charset="0"/>
              </a:rPr>
              <a:t>метапредметные</a:t>
            </a:r>
            <a:r>
              <a:rPr lang="ru-RU" sz="1600" dirty="0">
                <a:latin typeface="Arial" charset="0"/>
              </a:rPr>
              <a:t>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latin typeface="Arial" charset="0"/>
              </a:rPr>
              <a:t>предметные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ahoma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419475" y="1989138"/>
            <a:ext cx="2305050" cy="12858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Результаты изучения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русского языка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ahoma" pitchFamily="34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5867400" y="2565400"/>
            <a:ext cx="719138" cy="2047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555875" y="2565400"/>
            <a:ext cx="719138" cy="2047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5400000">
            <a:off x="4211638" y="3644900"/>
            <a:ext cx="719138" cy="2047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>
              <a:latin typeface="Calibri" pitchFamily="34" charset="0"/>
            </a:endParaRPr>
          </a:p>
        </p:txBody>
      </p:sp>
      <p:sp>
        <p:nvSpPr>
          <p:cNvPr id="11267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>
              <a:latin typeface="Calibri" pitchFamily="34" charset="0"/>
            </a:endParaRPr>
          </a:p>
        </p:txBody>
      </p:sp>
      <p:sp>
        <p:nvSpPr>
          <p:cNvPr id="47109" name="AutoShape 7"/>
          <p:cNvSpPr>
            <a:spLocks noChangeArrowheads="1"/>
          </p:cNvSpPr>
          <p:nvPr/>
        </p:nvSpPr>
        <p:spPr bwMode="auto">
          <a:xfrm>
            <a:off x="3500438" y="1571625"/>
            <a:ext cx="2071687" cy="12858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В традиционной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системе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образовательного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процесса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ahoma" pitchFamily="34" charset="0"/>
            </a:endParaRPr>
          </a:p>
        </p:txBody>
      </p:sp>
      <p:sp>
        <p:nvSpPr>
          <p:cNvPr id="59397" name="AutoShape 16"/>
          <p:cNvSpPr>
            <a:spLocks noChangeArrowheads="1"/>
          </p:cNvSpPr>
          <p:nvPr/>
        </p:nvSpPr>
        <p:spPr bwMode="auto">
          <a:xfrm>
            <a:off x="6588125" y="2852738"/>
            <a:ext cx="2319338" cy="207168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Организует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деятельность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ученика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инновационной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образовательной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среде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47111" name="AutoShape 9"/>
          <p:cNvSpPr>
            <a:spLocks noChangeArrowheads="1"/>
          </p:cNvSpPr>
          <p:nvPr/>
        </p:nvSpPr>
        <p:spPr bwMode="auto">
          <a:xfrm>
            <a:off x="6556375" y="1214438"/>
            <a:ext cx="2444750" cy="571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 w="2857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Учитель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47112" name="AutoShape 10"/>
          <p:cNvSpPr>
            <a:spLocks noChangeArrowheads="1"/>
          </p:cNvSpPr>
          <p:nvPr/>
        </p:nvSpPr>
        <p:spPr bwMode="auto">
          <a:xfrm rot="10800000">
            <a:off x="2700338" y="1916113"/>
            <a:ext cx="719137" cy="2095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7250" y="214313"/>
            <a:ext cx="4357688" cy="121443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1116013" y="260350"/>
            <a:ext cx="6840537" cy="792163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Изменение роли участников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образовательного процесса </a:t>
            </a:r>
          </a:p>
        </p:txBody>
      </p:sp>
      <p:sp>
        <p:nvSpPr>
          <p:cNvPr id="47115" name="AutoShape 10"/>
          <p:cNvSpPr>
            <a:spLocks noChangeArrowheads="1"/>
          </p:cNvSpPr>
          <p:nvPr/>
        </p:nvSpPr>
        <p:spPr bwMode="auto">
          <a:xfrm>
            <a:off x="5715000" y="1928813"/>
            <a:ext cx="719138" cy="2047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7116" name="AutoShape 9"/>
          <p:cNvSpPr>
            <a:spLocks noChangeArrowheads="1"/>
          </p:cNvSpPr>
          <p:nvPr/>
        </p:nvSpPr>
        <p:spPr bwMode="auto">
          <a:xfrm>
            <a:off x="142875" y="1214438"/>
            <a:ext cx="2444750" cy="571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Ученик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ahoma" pitchFamily="34" charset="0"/>
            </a:endParaRPr>
          </a:p>
        </p:txBody>
      </p:sp>
      <p:sp>
        <p:nvSpPr>
          <p:cNvPr id="11276" name="AutoShape 9"/>
          <p:cNvSpPr>
            <a:spLocks noChangeArrowheads="1"/>
          </p:cNvSpPr>
          <p:nvPr/>
        </p:nvSpPr>
        <p:spPr bwMode="auto">
          <a:xfrm>
            <a:off x="142875" y="1857375"/>
            <a:ext cx="2444750" cy="642938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endParaRPr lang="ru-RU" sz="1600">
              <a:latin typeface="Tahoma" pitchFamily="34" charset="0"/>
            </a:endParaRPr>
          </a:p>
          <a:p>
            <a:pPr algn="ctr"/>
            <a:r>
              <a:rPr lang="ru-RU" sz="1600">
                <a:latin typeface="Tahoma" pitchFamily="34" charset="0"/>
              </a:rPr>
              <a:t>Получает готовую </a:t>
            </a:r>
          </a:p>
          <a:p>
            <a:pPr algn="ctr"/>
            <a:r>
              <a:rPr lang="ru-RU" sz="1600">
                <a:latin typeface="Tahoma" pitchFamily="34" charset="0"/>
              </a:rPr>
              <a:t>информацию</a:t>
            </a:r>
          </a:p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59405" name="AutoShape 9"/>
          <p:cNvSpPr>
            <a:spLocks noChangeArrowheads="1"/>
          </p:cNvSpPr>
          <p:nvPr/>
        </p:nvSpPr>
        <p:spPr bwMode="auto">
          <a:xfrm>
            <a:off x="142875" y="2857500"/>
            <a:ext cx="2444750" cy="201136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Осуществляет: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dirty="0">
                <a:latin typeface="Tahoma" pitchFamily="34" charset="0"/>
              </a:rPr>
              <a:t>поиск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dirty="0">
                <a:latin typeface="Tahoma" pitchFamily="34" charset="0"/>
              </a:rPr>
              <a:t>выбор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dirty="0">
                <a:latin typeface="Tahoma" pitchFamily="34" charset="0"/>
              </a:rPr>
              <a:t>анализ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dirty="0">
                <a:latin typeface="Tahoma" pitchFamily="34" charset="0"/>
              </a:rPr>
              <a:t>систематизацию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презентацию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информации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ahoma" pitchFamily="34" charset="0"/>
            </a:endParaRPr>
          </a:p>
        </p:txBody>
      </p:sp>
      <p:sp>
        <p:nvSpPr>
          <p:cNvPr id="47119" name="AutoShape 9"/>
          <p:cNvSpPr>
            <a:spLocks noChangeArrowheads="1"/>
          </p:cNvSpPr>
          <p:nvPr/>
        </p:nvSpPr>
        <p:spPr bwMode="auto">
          <a:xfrm>
            <a:off x="6556375" y="1857375"/>
            <a:ext cx="2444750" cy="642938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Транслирует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информацию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3535363" y="3429000"/>
            <a:ext cx="2071687" cy="12858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В соответствии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с требованиями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</a:rPr>
              <a:t>ФГОС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ahoma" pitchFamily="34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 rot="10800000">
            <a:off x="2700338" y="3933825"/>
            <a:ext cx="719137" cy="2095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5724525" y="3933825"/>
            <a:ext cx="719138" cy="2047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58888" y="260350"/>
            <a:ext cx="6553200" cy="739775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В основе Стандарта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системно-деятельностный</a:t>
            </a:r>
            <a:r>
              <a:rPr lang="ru-RU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 подход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err="1">
                <a:latin typeface="+mn-lt"/>
              </a:rPr>
              <a:t>Системно-деятельностный</a:t>
            </a:r>
            <a:r>
              <a:rPr lang="ru-RU" sz="2400" b="1" dirty="0">
                <a:latin typeface="+mn-lt"/>
              </a:rPr>
              <a:t> подход обеспечивает: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формирование готовности к саморазвитию и непрерывному образованию;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проектирование и конструирование социальной среды развития обучающихся в системе образования;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активную учебно-познавательную деятельность обучающихся;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построение образовательного процесса с учетом индивидуальных возрастных, психологических и физиологических особенностей обучающихся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</p:spPr>
        <p:txBody>
          <a:bodyPr>
            <a:normAutofit fontScale="90000"/>
          </a:bodyPr>
          <a:lstStyle/>
          <a:p>
            <a:r>
              <a:rPr lang="ru-RU" sz="2800" b="1" smtClean="0"/>
              <a:t>Коммуникативно-когнитивный подход в преподавании русского  языка</a:t>
            </a:r>
          </a:p>
        </p:txBody>
      </p:sp>
      <p:sp>
        <p:nvSpPr>
          <p:cNvPr id="13314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200" b="1" smtClean="0"/>
              <a:t>Коммуникативно-когнитивный</a:t>
            </a:r>
            <a:r>
              <a:rPr lang="ru-RU" sz="2200" smtClean="0"/>
              <a:t> подход объединяет коммуникативную и когнитивную парадигму научного знания.</a:t>
            </a:r>
          </a:p>
          <a:p>
            <a:pPr algn="just"/>
            <a:r>
              <a:rPr lang="ru-RU" sz="2200" smtClean="0"/>
              <a:t>Суть </a:t>
            </a:r>
            <a:r>
              <a:rPr lang="ru-RU" sz="2200" b="1" smtClean="0"/>
              <a:t>коммуникативного подхода</a:t>
            </a:r>
            <a:r>
              <a:rPr lang="ru-RU" sz="2200" smtClean="0"/>
              <a:t> заключается в ориентации процесса обучения на  </a:t>
            </a:r>
            <a:r>
              <a:rPr lang="ru-RU" sz="2200" smtClean="0">
                <a:solidFill>
                  <a:srgbClr val="FF0000"/>
                </a:solidFill>
              </a:rPr>
              <a:t>реальное общение</a:t>
            </a:r>
            <a:r>
              <a:rPr lang="ru-RU" sz="2200" b="1" smtClean="0"/>
              <a:t>.</a:t>
            </a:r>
            <a:r>
              <a:rPr lang="ru-RU" sz="2200" smtClean="0"/>
              <a:t> Моделируются сущностные параметры общения: взаимоотношения речевых партнеров, ситуации, содержательная основа общения, система речевых средств.</a:t>
            </a:r>
          </a:p>
          <a:p>
            <a:pPr algn="just"/>
            <a:r>
              <a:rPr lang="ru-RU" sz="2200" b="1" smtClean="0"/>
              <a:t>Когнитивная</a:t>
            </a:r>
            <a:r>
              <a:rPr lang="ru-RU" sz="2200" smtClean="0"/>
              <a:t> сфера – это </a:t>
            </a:r>
            <a:r>
              <a:rPr lang="ru-RU" sz="2200" smtClean="0">
                <a:solidFill>
                  <a:srgbClr val="FF0000"/>
                </a:solidFill>
              </a:rPr>
              <a:t>познавательная</a:t>
            </a:r>
            <a:r>
              <a:rPr lang="ru-RU" sz="2200" smtClean="0"/>
              <a:t> сфера личности, когнитивная способность – один из базовых ресурсов личности.</a:t>
            </a:r>
          </a:p>
          <a:p>
            <a:pPr algn="just"/>
            <a:r>
              <a:rPr lang="ru-RU" sz="2200" smtClean="0"/>
              <a:t>Суть </a:t>
            </a:r>
            <a:r>
              <a:rPr lang="ru-RU" sz="2200" b="1" smtClean="0"/>
              <a:t>когнитивного подхода</a:t>
            </a:r>
            <a:r>
              <a:rPr lang="ru-RU" sz="2200" smtClean="0"/>
              <a:t> заключается в направленности процесса обучения на формирование когнитивной способности: способности воспринимать, познавать и понимать действительность: способности приобретать обрабатывать, хранить и использовать информацию.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2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2969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cademyC Italic" pitchFamily="18" charset="0"/>
              </a:rPr>
              <a:t>РУССКИЙ ЯЗЫК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>
          <a:xfrm>
            <a:off x="4857750" y="1484313"/>
            <a:ext cx="4143375" cy="3016258"/>
          </a:xfrm>
        </p:spPr>
        <p:txBody>
          <a:bodyPr lIns="36000" tIns="36000" rIns="36000" bIns="36000" rtlCol="0"/>
          <a:lstStyle/>
          <a:p>
            <a:pPr marL="265113" indent="-2651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>Рабочие программы</a:t>
            </a:r>
          </a:p>
          <a:p>
            <a:pPr marL="265113" indent="-2651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>Учебник </a:t>
            </a:r>
          </a:p>
          <a:p>
            <a:pPr marL="265113" indent="-2651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>Рабочая тетрадь</a:t>
            </a:r>
          </a:p>
          <a:p>
            <a:pPr marL="265113" indent="-2651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>Карточки-задания (5-6 </a:t>
            </a:r>
            <a:r>
              <a:rPr lang="ru-RU" dirty="0" err="1" smtClean="0">
                <a:latin typeface="+mj-lt"/>
              </a:rPr>
              <a:t>кл</a:t>
            </a:r>
            <a:r>
              <a:rPr lang="ru-RU" dirty="0" smtClean="0">
                <a:latin typeface="+mj-lt"/>
              </a:rPr>
              <a:t>.)</a:t>
            </a:r>
          </a:p>
          <a:p>
            <a:pPr marL="265113" indent="-2651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>Дидактические материалы</a:t>
            </a:r>
          </a:p>
          <a:p>
            <a:pPr marL="265113" indent="-2651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>Диктанты и изложения</a:t>
            </a:r>
          </a:p>
          <a:p>
            <a:pPr marL="265113" indent="-2651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>Методические рекомендации </a:t>
            </a:r>
          </a:p>
          <a:p>
            <a:pPr marL="265113" indent="-2651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+mj-lt"/>
              </a:rPr>
              <a:t>	(5-7 </a:t>
            </a:r>
            <a:r>
              <a:rPr lang="ru-RU" dirty="0" err="1" smtClean="0">
                <a:latin typeface="+mj-lt"/>
              </a:rPr>
              <a:t>кл</a:t>
            </a:r>
            <a:r>
              <a:rPr lang="ru-RU" dirty="0" smtClean="0">
                <a:latin typeface="+mj-lt"/>
              </a:rPr>
              <a:t>.)</a:t>
            </a:r>
          </a:p>
          <a:p>
            <a:pPr marL="265113" indent="-2651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>Поурочные разработки (8-9 </a:t>
            </a:r>
            <a:r>
              <a:rPr lang="ru-RU" dirty="0" err="1" smtClean="0">
                <a:latin typeface="+mj-lt"/>
              </a:rPr>
              <a:t>кл</a:t>
            </a:r>
            <a:r>
              <a:rPr lang="ru-RU" dirty="0" smtClean="0">
                <a:latin typeface="+mj-lt"/>
              </a:rPr>
              <a:t>.)</a:t>
            </a:r>
          </a:p>
          <a:p>
            <a:pPr marL="265113" indent="-2651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>Изучение синтаксиса (8-9 </a:t>
            </a:r>
            <a:r>
              <a:rPr lang="ru-RU" dirty="0" err="1" smtClean="0">
                <a:latin typeface="+mj-lt"/>
              </a:rPr>
              <a:t>кл</a:t>
            </a:r>
            <a:r>
              <a:rPr lang="ru-RU" dirty="0" smtClean="0">
                <a:latin typeface="+mj-lt"/>
              </a:rPr>
              <a:t>.)</a:t>
            </a:r>
            <a:endParaRPr lang="ru-RU" dirty="0">
              <a:latin typeface="+mj-lt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idx="11"/>
          </p:nvPr>
        </p:nvSpPr>
        <p:spPr>
          <a:xfrm>
            <a:off x="1500166" y="765916"/>
            <a:ext cx="6143668" cy="571504"/>
          </a:xfrm>
          <a:extLst>
            <a:ext uri="{91240B29-F687-4F45-9708-019B960494DF}"/>
          </a:extLst>
        </p:spPr>
        <p:txBody>
          <a:bodyPr rtlCol="0"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>
                <a:solidFill>
                  <a:srgbClr val="0000FF"/>
                </a:solidFill>
              </a:rPr>
              <a:t>Т. А. </a:t>
            </a:r>
            <a:r>
              <a:rPr b="0" err="1">
                <a:solidFill>
                  <a:srgbClr val="0000FF"/>
                </a:solidFill>
              </a:rPr>
              <a:t>Ладыженская</a:t>
            </a:r>
            <a:r>
              <a:rPr b="0">
                <a:solidFill>
                  <a:srgbClr val="0000FF"/>
                </a:solidFill>
              </a:rPr>
              <a:t>, М.Т. </a:t>
            </a:r>
            <a:r>
              <a:rPr b="0" err="1">
                <a:solidFill>
                  <a:srgbClr val="0000FF"/>
                </a:solidFill>
              </a:rPr>
              <a:t>Баранов</a:t>
            </a:r>
            <a:r>
              <a:rPr b="0">
                <a:solidFill>
                  <a:srgbClr val="0000FF"/>
                </a:solidFill>
              </a:rPr>
              <a:t>,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b="0">
                <a:solidFill>
                  <a:srgbClr val="0000FF"/>
                </a:solidFill>
              </a:rPr>
              <a:t>Л. А. </a:t>
            </a:r>
            <a:r>
              <a:rPr b="0" err="1">
                <a:solidFill>
                  <a:srgbClr val="0000FF"/>
                </a:solidFill>
              </a:rPr>
              <a:t>Тростенцова</a:t>
            </a:r>
            <a:r>
              <a:rPr b="0">
                <a:solidFill>
                  <a:srgbClr val="0000FF"/>
                </a:solidFill>
              </a:rPr>
              <a:t> и </a:t>
            </a:r>
            <a:r>
              <a:rPr b="0" err="1">
                <a:solidFill>
                  <a:srgbClr val="0000FF"/>
                </a:solidFill>
              </a:rPr>
              <a:t>др</a:t>
            </a:r>
            <a:r>
              <a:rPr b="0">
                <a:solidFill>
                  <a:srgbClr val="0000FF"/>
                </a:solidFill>
              </a:rPr>
              <a:t>.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7000892" y="428604"/>
            <a:ext cx="1714500" cy="64293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6929454" y="357166"/>
            <a:ext cx="1928813" cy="690150"/>
            <a:chOff x="6273218" y="2286041"/>
            <a:chExt cx="1928812" cy="690383"/>
          </a:xfrm>
        </p:grpSpPr>
        <p:sp>
          <p:nvSpPr>
            <p:cNvPr id="27" name="Прямоугольник 26"/>
            <p:cNvSpPr/>
            <p:nvPr/>
          </p:nvSpPr>
          <p:spPr bwMode="auto">
            <a:xfrm>
              <a:off x="6558970" y="2286041"/>
              <a:ext cx="1285874" cy="6463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1430">
                    <a:noFill/>
                  </a:ln>
                  <a:solidFill>
                    <a:srgbClr val="FF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</a:rPr>
                <a:t>ФП</a:t>
              </a: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6273218" y="2714814"/>
              <a:ext cx="1928812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b="1" dirty="0">
                  <a:solidFill>
                    <a:srgbClr val="660033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cs typeface="Arial" pitchFamily="34" charset="0"/>
                </a:rPr>
                <a:t>РЕКОМЕНДОВАНО</a:t>
              </a:r>
            </a:p>
          </p:txBody>
        </p:sp>
      </p:grpSp>
      <p:pic>
        <p:nvPicPr>
          <p:cNvPr id="14350" name="Picture 2" descr="C:\РАБОЧИЕ ПАПКИ\РАБОТА\обложки, развороты\RUS_5678_norm.jpg"/>
          <p:cNvPicPr>
            <a:picLocks noChangeAspect="1" noChangeArrowheads="1"/>
          </p:cNvPicPr>
          <p:nvPr/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2428860" y="1571612"/>
            <a:ext cx="1152525" cy="1584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4352" name="Picture 2" descr="C:\РАБОЧИЕ ПАПКИ\РАБОТА\обложки, развороты\RUS_5678_norm.jpg"/>
          <p:cNvPicPr>
            <a:picLocks noChangeAspect="1" noChangeArrowheads="1"/>
          </p:cNvPicPr>
          <p:nvPr/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2071670" y="2000240"/>
            <a:ext cx="1152525" cy="1584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928670"/>
            <a:ext cx="1333502" cy="206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2" descr="C:\Documents and Settings\Askugarevskaya\Рабочий стол\Изображение 001.jpg"/>
          <p:cNvPicPr>
            <a:picLocks noChangeAspect="1" noChangeArrowheads="1"/>
          </p:cNvPicPr>
          <p:nvPr/>
        </p:nvPicPr>
        <p:blipFill>
          <a:blip r:embed="rId5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428596" y="3429000"/>
            <a:ext cx="1274531" cy="16589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00232" y="3857628"/>
            <a:ext cx="1166818" cy="185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86116" y="3500438"/>
            <a:ext cx="1095376" cy="167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96181" y="1500174"/>
            <a:ext cx="1066315" cy="1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289828" y="4643446"/>
            <a:ext cx="126438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857884" y="4817572"/>
            <a:ext cx="1143008" cy="17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183301" y="4636890"/>
            <a:ext cx="1460665" cy="19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890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>
                <a:solidFill>
                  <a:srgbClr val="002060"/>
                </a:solidFill>
                <a:latin typeface="Cambria" pitchFamily="18" charset="0"/>
              </a:rPr>
              <a:t>Обновленные учебники линии</a:t>
            </a:r>
            <a:br>
              <a:rPr lang="ru-RU" sz="2400" b="1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Cambria" pitchFamily="18" charset="0"/>
              </a:rPr>
              <a:t> Т.А. Ладыженской, М.Т. Баранова, </a:t>
            </a:r>
            <a:br>
              <a:rPr lang="ru-RU" sz="2400" b="1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Cambria" pitchFamily="18" charset="0"/>
              </a:rPr>
              <a:t>Л.А. Тростенцовой</a:t>
            </a:r>
          </a:p>
        </p:txBody>
      </p:sp>
      <p:pic>
        <p:nvPicPr>
          <p:cNvPr id="15363" name="Picture 2" descr="C:\РАБОЧИЕ ПАПКИ\РАБОТА\обложки, развороты\RUS_5678_norm.jpg"/>
          <p:cNvPicPr>
            <a:picLocks noChangeAspect="1" noChangeArrowheads="1"/>
          </p:cNvPicPr>
          <p:nvPr/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468313" y="1341438"/>
            <a:ext cx="1374775" cy="18018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64" name="Picture 3" descr="C:\РАБОЧИЕ ПАПКИ\РАБОТА\обложки, развороты\RUS_5678_norm2.jpg"/>
          <p:cNvPicPr>
            <a:picLocks noChangeAspect="1" noChangeArrowheads="1"/>
          </p:cNvPicPr>
          <p:nvPr/>
        </p:nvPicPr>
        <p:blipFill>
          <a:blip r:embed="rId4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1547813" y="1916113"/>
            <a:ext cx="1377950" cy="18018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65" name="Picture 4" descr="C:\РАБОЧИЕ ПАПКИ\РАБОТА\обложки, развороты\RUS_5678_norm3.jpg"/>
          <p:cNvPicPr>
            <a:picLocks noChangeAspect="1" noChangeArrowheads="1"/>
          </p:cNvPicPr>
          <p:nvPr/>
        </p:nvPicPr>
        <p:blipFill>
          <a:blip r:embed="rId5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3059113" y="1412875"/>
            <a:ext cx="1377950" cy="18018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66" name="Picture 5" descr="C:\РАБОЧИЕ ПАПКИ\РАБОТА\обложки, развороты\RUS_5678_norm4.jpg"/>
          <p:cNvPicPr>
            <a:picLocks noChangeAspect="1" noChangeArrowheads="1"/>
          </p:cNvPicPr>
          <p:nvPr/>
        </p:nvPicPr>
        <p:blipFill>
          <a:blip r:embed="rId6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4356100" y="1916113"/>
            <a:ext cx="1377950" cy="18018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67" name="Picture 6" descr="C:\РАБОЧИЕ ПАПКИ\РАБОТА\обложки, развороты\RUS_5678_norm5.jpg"/>
          <p:cNvPicPr>
            <a:picLocks noChangeAspect="1" noChangeArrowheads="1"/>
          </p:cNvPicPr>
          <p:nvPr/>
        </p:nvPicPr>
        <p:blipFill>
          <a:blip r:embed="rId7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785786" y="4000504"/>
            <a:ext cx="1377950" cy="18018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68" name="Picture 7" descr="C:\РАБОЧИЕ ПАПКИ\РАБОТА\обложки, развороты\RUS_5678_norm6.jpg"/>
          <p:cNvPicPr>
            <a:picLocks noChangeAspect="1" noChangeArrowheads="1"/>
          </p:cNvPicPr>
          <p:nvPr/>
        </p:nvPicPr>
        <p:blipFill>
          <a:blip r:embed="rId8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2500298" y="4357694"/>
            <a:ext cx="1377950" cy="18018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69" name="Picture 8" descr="C:\РАБОЧИЕ ПАПКИ\РАБОТА\обложки, развороты\RUS_5678_norm7.jpg"/>
          <p:cNvPicPr>
            <a:picLocks noChangeAspect="1" noChangeArrowheads="1"/>
          </p:cNvPicPr>
          <p:nvPr/>
        </p:nvPicPr>
        <p:blipFill>
          <a:blip r:embed="rId9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4143372" y="4643446"/>
            <a:ext cx="1377950" cy="18018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75" name="Picture 2" descr="X:\Мускатиньев Владимир Викторович\Logo_SH_R\Logo_SHR_site.gif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172450" y="188913"/>
            <a:ext cx="5762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312</TotalTime>
  <Words>346</Words>
  <Application>Microsoft Office PowerPoint</Application>
  <PresentationFormat>Экран (4:3)</PresentationFormat>
  <Paragraphs>119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Учебно-методические пособия  (основная школа)</vt:lpstr>
      <vt:lpstr>Научная основа стандарта:</vt:lpstr>
      <vt:lpstr>Слайд 4</vt:lpstr>
      <vt:lpstr>Слайд 5</vt:lpstr>
      <vt:lpstr>Слайд 6</vt:lpstr>
      <vt:lpstr>Коммуникативно-когнитивный подход в преподавании русского  языка</vt:lpstr>
      <vt:lpstr>РУССКИЙ ЯЗЫК</vt:lpstr>
      <vt:lpstr>Обновленные учебники линии  Т.А. Ладыженской, М.Т. Баранова,  Л.А. Тростенцовой</vt:lpstr>
      <vt:lpstr>Слайд 10</vt:lpstr>
      <vt:lpstr>Основные направления доработки                                   УМК «Русский язык» 5-9 классы линии Т.А. Ладыженской,  М.Т. Баранова, Л.А. Тростенцовой и др.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 №1. Предметы русский язык и литература в  структуре общего образования в соответствии с ФГОС основного общего образования второго поколения.</dc:title>
  <dc:creator>Наталья</dc:creator>
  <cp:lastModifiedBy>горячева</cp:lastModifiedBy>
  <cp:revision>38</cp:revision>
  <dcterms:created xsi:type="dcterms:W3CDTF">2013-08-24T15:25:12Z</dcterms:created>
  <dcterms:modified xsi:type="dcterms:W3CDTF">2014-10-11T17:44:11Z</dcterms:modified>
</cp:coreProperties>
</file>