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  <p:sldMasterId id="2147484363" r:id="rId2"/>
  </p:sldMasterIdLst>
  <p:notesMasterIdLst>
    <p:notesMasterId r:id="rId28"/>
  </p:notesMasterIdLst>
  <p:sldIdLst>
    <p:sldId id="285" r:id="rId3"/>
    <p:sldId id="307" r:id="rId4"/>
    <p:sldId id="319" r:id="rId5"/>
    <p:sldId id="287" r:id="rId6"/>
    <p:sldId id="280" r:id="rId7"/>
    <p:sldId id="284" r:id="rId8"/>
    <p:sldId id="308" r:id="rId9"/>
    <p:sldId id="281" r:id="rId10"/>
    <p:sldId id="286" r:id="rId11"/>
    <p:sldId id="304" r:id="rId12"/>
    <p:sldId id="312" r:id="rId13"/>
    <p:sldId id="283" r:id="rId14"/>
    <p:sldId id="282" r:id="rId15"/>
    <p:sldId id="292" r:id="rId16"/>
    <p:sldId id="315" r:id="rId17"/>
    <p:sldId id="300" r:id="rId18"/>
    <p:sldId id="301" r:id="rId19"/>
    <p:sldId id="302" r:id="rId20"/>
    <p:sldId id="305" r:id="rId21"/>
    <p:sldId id="309" r:id="rId22"/>
    <p:sldId id="316" r:id="rId23"/>
    <p:sldId id="303" r:id="rId24"/>
    <p:sldId id="311" r:id="rId25"/>
    <p:sldId id="320" r:id="rId26"/>
    <p:sldId id="317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D5F7"/>
    <a:srgbClr val="7ABCF2"/>
    <a:srgbClr val="DAE7F6"/>
    <a:srgbClr val="ABE169"/>
    <a:srgbClr val="BCE789"/>
    <a:srgbClr val="A2EC84"/>
    <a:srgbClr val="DDDDDD"/>
    <a:srgbClr val="C0C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52400-A184-498F-8B4F-72E0E9728AB2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579B1-E801-4C23-913B-9DEF2B1ADE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5475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7C103-5600-4752-9DAC-1A15D877A260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296CB-39AA-4E6B-B670-96BD26310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798DA-E103-4DFE-9589-62CC526A4C0F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CE7BA-C90D-424F-9733-359493577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B44EB-723A-492B-9E60-F1D01E61C591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B80E9-E5D4-4CCD-8473-8EFCF2694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40EEE1-B26B-453A-ABCF-A6ED64D0AD62}" type="datetimeFigureOut">
              <a:rPr lang="ru-RU" smtClean="0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EC573-6392-45D6-A829-47956E2C81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98BF07-DC42-4572-ABA9-7DA9E5145E57}" type="datetimeFigureOut">
              <a:rPr lang="ru-RU" smtClean="0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232F6F-0B19-4700-A76C-92B2C3D157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3FE14-4C52-46D3-A588-799C0D340EFD}" type="datetimeFigureOut">
              <a:rPr lang="ru-RU" smtClean="0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4CA5ACC2-E536-44CA-9731-63B83C4A26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9AA892-682F-46AF-BED0-887FC13050A3}" type="datetimeFigureOut">
              <a:rPr lang="ru-RU" smtClean="0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EBE955-3109-4BEB-BCEE-6449A39335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41F7AE-EC7B-49D8-8342-74CAB0401A24}" type="datetimeFigureOut">
              <a:rPr lang="ru-RU" smtClean="0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256B2-7323-45EB-9383-43366939D4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40686-3CB7-498A-B7D5-56D451E1DE62}" type="datetimeFigureOut">
              <a:rPr lang="ru-RU" smtClean="0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58BF3-DA9F-42F7-91AE-6E66E040C8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CE13DD-5E41-4F6B-96E9-B569EEE1F6BC}" type="datetimeFigureOut">
              <a:rPr lang="ru-RU" smtClean="0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608DD-76AC-4114-8AD4-156AEC5E66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182115-7134-472B-8C68-DA150A8AB88A}" type="datetimeFigureOut">
              <a:rPr lang="ru-RU" smtClean="0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EB874-4A2E-4EF3-A778-BFED0F40A9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B8283-ECED-4436-A87E-D9F26D1850F0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3CACB-C076-4E57-A297-DE5E9641F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B39FA0-CF21-4E82-8D8F-043D3ADA848F}" type="datetimeFigureOut">
              <a:rPr lang="ru-RU" smtClean="0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8B12F-3C9E-461A-9850-173A8D2A75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AAF72A-3C0F-484D-A0FC-62A3814260E3}" type="datetimeFigureOut">
              <a:rPr lang="ru-RU" smtClean="0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FD46B-DC1C-4672-84F3-DFE83F9A17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A59636-7C0E-4B01-9C86-3DB1E43EE848}" type="datetimeFigureOut">
              <a:rPr lang="ru-RU" smtClean="0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485C1-C56F-43E0-9473-7920CE0EC4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C84D1-C0DD-4028-9C03-EE92C04D94F5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EBAEF-E054-4121-A514-C479AFA1A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429A6-0BD5-438B-B04C-A9FF76F91326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C6E1D-30ED-4346-87C6-AA847871A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5E92-7BE8-4786-B599-055DC260189B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6A58C-6F05-4524-8C1C-F4F5B58DA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F1E23-B798-4831-B80D-E03BE0090C6E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1460D-1D5F-4626-BBD0-8378C051B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FF0A8-E400-4137-A20D-AAA883C554B1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2A1B5-813B-4A78-983E-F8AA3CFE8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5590E-66EF-4F08-B99B-46DA49868667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8BD4C-917C-4782-9117-A2BC151387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504D2-4BAC-474D-9740-B6C79C9A597C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6BBDB-777F-4E5E-A4B7-5E42128B8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090BCC-EC47-4757-BE88-7B4ACF1EC9AB}" type="datetimeFigureOut">
              <a:rPr lang="ru-RU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82C362-B229-4611-97D8-B5B020D8B8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4" r:id="rId1"/>
    <p:sldLayoutId id="2147484233" r:id="rId2"/>
    <p:sldLayoutId id="2147484232" r:id="rId3"/>
    <p:sldLayoutId id="2147484231" r:id="rId4"/>
    <p:sldLayoutId id="2147484230" r:id="rId5"/>
    <p:sldLayoutId id="2147484229" r:id="rId6"/>
    <p:sldLayoutId id="2147484228" r:id="rId7"/>
    <p:sldLayoutId id="2147484227" r:id="rId8"/>
    <p:sldLayoutId id="2147484226" r:id="rId9"/>
    <p:sldLayoutId id="2147484225" r:id="rId10"/>
    <p:sldLayoutId id="21474842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8090BCC-EC47-4757-BE88-7B4ACF1EC9AB}" type="datetimeFigureOut">
              <a:rPr lang="ru-RU" smtClean="0"/>
              <a:pPr>
                <a:defRPr/>
              </a:pPr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282C362-B229-4611-97D8-B5B020D8B8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692696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Использование современных 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образовательных технологий  , как одно из условий </a:t>
            </a: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повышения качества образования</a:t>
            </a:r>
            <a:endParaRPr lang="ru-RU" sz="54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Знаково – символическая ассоциация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2398241"/>
            <a:ext cx="4191000" cy="47244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Кон</a:t>
            </a:r>
          </a:p>
          <a:p>
            <a:r>
              <a:rPr lang="ru-RU" sz="2800" b="1" dirty="0" smtClean="0"/>
              <a:t>Константа</a:t>
            </a:r>
          </a:p>
          <a:p>
            <a:r>
              <a:rPr lang="ru-RU" sz="2800" b="1" dirty="0" smtClean="0"/>
              <a:t>Констатация</a:t>
            </a:r>
          </a:p>
          <a:p>
            <a:r>
              <a:rPr lang="ru-RU" sz="2800" b="1" dirty="0" smtClean="0"/>
              <a:t>Институт</a:t>
            </a:r>
          </a:p>
          <a:p>
            <a:r>
              <a:rPr lang="ru-RU" sz="2800" b="1" dirty="0" smtClean="0"/>
              <a:t>Юстиция</a:t>
            </a:r>
          </a:p>
          <a:p>
            <a:r>
              <a:rPr lang="ru-RU" sz="2800" b="1" dirty="0" err="1" smtClean="0"/>
              <a:t>Титуляция</a:t>
            </a:r>
            <a:endParaRPr lang="ru-RU" sz="2800" b="1" dirty="0" smtClean="0"/>
          </a:p>
          <a:p>
            <a:r>
              <a:rPr lang="ru-RU" sz="2800" b="1" dirty="0" smtClean="0"/>
              <a:t>Консенсус</a:t>
            </a:r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endParaRPr lang="ru-RU" sz="2800" b="1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716016" y="2475332"/>
            <a:ext cx="4343400" cy="47244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Задание</a:t>
            </a:r>
            <a:r>
              <a:rPr lang="ru-RU" dirty="0"/>
              <a:t> 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Составьте определение понятия «Конституция» из слов, выведенных по знаково – символической цепочке.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1628800"/>
            <a:ext cx="37444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</a:pPr>
            <a:r>
              <a:rPr lang="ru-RU" sz="4400" b="1" dirty="0">
                <a:solidFill>
                  <a:srgbClr val="4E3B30"/>
                </a:solidFill>
                <a:latin typeface="Franklin Gothic Book"/>
              </a:rPr>
              <a:t>Конституция</a:t>
            </a:r>
          </a:p>
        </p:txBody>
      </p:sp>
    </p:spTree>
    <p:extLst>
      <p:ext uri="{BB962C8B-B14F-4D97-AF65-F5344CB8AC3E}">
        <p14:creationId xmlns="" xmlns:p14="http://schemas.microsoft.com/office/powerpoint/2010/main" val="380144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Дерево предсказаний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2636912"/>
            <a:ext cx="8686800" cy="4525963"/>
          </a:xfrm>
        </p:spPr>
        <p:txBody>
          <a:bodyPr/>
          <a:lstStyle/>
          <a:p>
            <a:pPr algn="ctr"/>
            <a:r>
              <a:rPr lang="ru-RU" b="1" dirty="0" smtClean="0"/>
              <a:t>«</a:t>
            </a:r>
            <a:r>
              <a:rPr lang="ru-RU" sz="3600" b="1" dirty="0" smtClean="0"/>
              <a:t>Ствол дерева» – тема.</a:t>
            </a:r>
          </a:p>
          <a:p>
            <a:pPr algn="ctr"/>
            <a:r>
              <a:rPr lang="ru-RU" sz="3600" b="1" dirty="0" smtClean="0"/>
              <a:t>«Ветви»– предположения».</a:t>
            </a:r>
          </a:p>
          <a:p>
            <a:pPr algn="ctr"/>
            <a:r>
              <a:rPr lang="ru-RU" sz="3600" b="1" dirty="0" smtClean="0"/>
              <a:t>«Листья» – обоснование этих предположений.</a:t>
            </a:r>
            <a:endParaRPr lang="ru-RU" sz="3600" b="1" dirty="0"/>
          </a:p>
        </p:txBody>
      </p:sp>
    </p:spTree>
    <p:extLst>
      <p:ext uri="{BB962C8B-B14F-4D97-AF65-F5344CB8AC3E}">
        <p14:creationId xmlns="" xmlns:p14="http://schemas.microsoft.com/office/powerpoint/2010/main" val="327989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err="1" smtClean="0">
                <a:solidFill>
                  <a:srgbClr val="C00000"/>
                </a:solidFill>
              </a:rPr>
              <a:t>Инсерт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7283152" cy="4497363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“V”-</a:t>
            </a:r>
            <a:r>
              <a:rPr lang="ru-RU" sz="3600" b="1" dirty="0" smtClean="0"/>
              <a:t>уже знал</a:t>
            </a:r>
            <a:r>
              <a:rPr lang="en-US" sz="3600" b="1" dirty="0" smtClean="0"/>
              <a:t>;</a:t>
            </a:r>
          </a:p>
          <a:p>
            <a:r>
              <a:rPr lang="ru-RU" sz="3600" b="1" dirty="0" smtClean="0"/>
              <a:t>«+»-новое;</a:t>
            </a:r>
          </a:p>
          <a:p>
            <a:r>
              <a:rPr lang="ru-RU" sz="3600" b="1" dirty="0" smtClean="0"/>
              <a:t>«-»-думал иначе;</a:t>
            </a:r>
          </a:p>
          <a:p>
            <a:r>
              <a:rPr lang="ru-RU" sz="3600" b="1" dirty="0" smtClean="0"/>
              <a:t>«?» – не понял, есть вопросы;</a:t>
            </a:r>
          </a:p>
          <a:p>
            <a:r>
              <a:rPr lang="ru-RU" sz="3600" b="1" dirty="0" smtClean="0"/>
              <a:t>Данный прием требует от ученика не привычного пассивного чтения, а  активного и внимательного…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7200" dirty="0" err="1" smtClean="0">
                <a:solidFill>
                  <a:srgbClr val="C00000"/>
                </a:solidFill>
              </a:rPr>
              <a:t>фишбоун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43609" y="3070061"/>
            <a:ext cx="1872208" cy="10801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П</a:t>
            </a:r>
            <a:r>
              <a:rPr lang="ru-RU" b="1" dirty="0" smtClean="0"/>
              <a:t>роблема</a:t>
            </a:r>
            <a:endParaRPr lang="ru-RU" b="1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6200000">
            <a:off x="755576" y="2276872"/>
            <a:ext cx="2160240" cy="2160240"/>
          </a:xfrm>
          <a:prstGeom prst="triangle">
            <a:avLst>
              <a:gd name="adj" fmla="val 5039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5" idx="3"/>
            <a:endCxn id="13" idx="0"/>
          </p:cNvCxnSpPr>
          <p:nvPr/>
        </p:nvCxnSpPr>
        <p:spPr>
          <a:xfrm flipV="1">
            <a:off x="2915816" y="3320988"/>
            <a:ext cx="2376264" cy="27385"/>
          </a:xfrm>
          <a:prstGeom prst="line">
            <a:avLst/>
          </a:prstGeom>
          <a:ln w="730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Равнобедренный треугольник 12"/>
          <p:cNvSpPr/>
          <p:nvPr/>
        </p:nvSpPr>
        <p:spPr>
          <a:xfrm rot="16200000">
            <a:off x="5508104" y="2204864"/>
            <a:ext cx="1800200" cy="22322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2879812" y="2816932"/>
            <a:ext cx="720080" cy="36004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3455876" y="2816932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3887924" y="2816932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4391980" y="2816932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V="1">
            <a:off x="2843808" y="3573016"/>
            <a:ext cx="72008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V="1">
            <a:off x="2771800" y="3573016"/>
            <a:ext cx="79208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V="1">
            <a:off x="3815916" y="3609020"/>
            <a:ext cx="79208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V="1">
            <a:off x="4319972" y="3609020"/>
            <a:ext cx="79208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012160" y="306896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Вывод</a:t>
            </a:r>
            <a:endParaRPr lang="ru-RU" sz="28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3455876" y="2744924"/>
            <a:ext cx="720080" cy="36004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V="1">
            <a:off x="2843808" y="3573016"/>
            <a:ext cx="720080" cy="288032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3959932" y="2816932"/>
            <a:ext cx="720080" cy="36004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4463988" y="2816932"/>
            <a:ext cx="720080" cy="36004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V="1">
            <a:off x="3383868" y="3609020"/>
            <a:ext cx="792088" cy="288032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V="1">
            <a:off x="3851920" y="3645024"/>
            <a:ext cx="792088" cy="21602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V="1">
            <a:off x="4391980" y="3609020"/>
            <a:ext cx="720080" cy="21602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12704" y="1251917"/>
            <a:ext cx="37185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+mj-lt"/>
              </a:rPr>
              <a:t>Причины возникновения проблемы</a:t>
            </a:r>
            <a:endParaRPr lang="ru-RU" sz="28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53981" y="4437113"/>
            <a:ext cx="43938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+mj-lt"/>
              </a:rPr>
              <a:t>Факты , отражающие суть.</a:t>
            </a:r>
          </a:p>
          <a:p>
            <a:r>
              <a:rPr lang="ru-RU" sz="2800" dirty="0" smtClean="0">
                <a:latin typeface="+mj-lt"/>
              </a:rPr>
              <a:t>Пути решения проблемы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7200" dirty="0" err="1" smtClean="0">
                <a:solidFill>
                  <a:srgbClr val="C00000"/>
                </a:solidFill>
              </a:rPr>
              <a:t>фишбоун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996952"/>
            <a:ext cx="3044311" cy="23042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Вопрос темы: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Почему дети индийского земледельца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не могли стать воинами?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16200000">
            <a:off x="755576" y="2276872"/>
            <a:ext cx="2160240" cy="2160240"/>
          </a:xfrm>
          <a:prstGeom prst="triangle">
            <a:avLst>
              <a:gd name="adj" fmla="val 5039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5" idx="3"/>
            <a:endCxn id="13" idx="0"/>
          </p:cNvCxnSpPr>
          <p:nvPr/>
        </p:nvCxnSpPr>
        <p:spPr>
          <a:xfrm flipV="1">
            <a:off x="2915816" y="3320988"/>
            <a:ext cx="2376264" cy="27385"/>
          </a:xfrm>
          <a:prstGeom prst="line">
            <a:avLst/>
          </a:prstGeom>
          <a:ln w="730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Равнобедренный треугольник 12"/>
          <p:cNvSpPr/>
          <p:nvPr/>
        </p:nvSpPr>
        <p:spPr>
          <a:xfrm rot="16200000">
            <a:off x="5508104" y="2204864"/>
            <a:ext cx="1800200" cy="22322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2879812" y="2816932"/>
            <a:ext cx="720080" cy="36004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3455876" y="2816932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3887924" y="2816932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4391980" y="2816932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V="1">
            <a:off x="2843808" y="3573016"/>
            <a:ext cx="72008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V="1">
            <a:off x="2771800" y="3573016"/>
            <a:ext cx="79208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V="1">
            <a:off x="3815916" y="3609020"/>
            <a:ext cx="79208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V="1">
            <a:off x="4319972" y="3609020"/>
            <a:ext cx="79208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331890" y="2761259"/>
            <a:ext cx="234456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j-lt"/>
              </a:rPr>
              <a:t>Ответ на вопрос: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+mj-lt"/>
              </a:rPr>
              <a:t>Потому что кастовая принадлежность передавалась по наследству.</a:t>
            </a:r>
            <a:endParaRPr lang="ru-RU" sz="2000" b="1" dirty="0">
              <a:solidFill>
                <a:srgbClr val="7030A0"/>
              </a:solidFill>
              <a:latin typeface="+mj-lt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3455876" y="2744924"/>
            <a:ext cx="720080" cy="36004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V="1">
            <a:off x="2843808" y="3573016"/>
            <a:ext cx="720080" cy="288032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3959932" y="2816932"/>
            <a:ext cx="720080" cy="36004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4463988" y="2816932"/>
            <a:ext cx="720080" cy="36004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V="1">
            <a:off x="3383868" y="3609020"/>
            <a:ext cx="792088" cy="288032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V="1">
            <a:off x="3851920" y="3645024"/>
            <a:ext cx="792088" cy="21602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V="1">
            <a:off x="4391980" y="3609020"/>
            <a:ext cx="720080" cy="21602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23728" y="1268760"/>
            <a:ext cx="54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j-lt"/>
              </a:rPr>
              <a:t>Основные понятия темы:</a:t>
            </a:r>
          </a:p>
          <a:p>
            <a:r>
              <a:rPr lang="ru-RU" sz="2800" dirty="0" smtClean="0">
                <a:solidFill>
                  <a:srgbClr val="92D050"/>
                </a:solidFill>
                <a:latin typeface="+mj-lt"/>
              </a:rPr>
              <a:t>Брахманы, кшатрии, </a:t>
            </a:r>
            <a:r>
              <a:rPr lang="ru-RU" sz="2800" dirty="0" err="1" smtClean="0">
                <a:solidFill>
                  <a:srgbClr val="92D050"/>
                </a:solidFill>
                <a:latin typeface="+mj-lt"/>
              </a:rPr>
              <a:t>ваишью,неприкасаемые</a:t>
            </a:r>
            <a:endParaRPr lang="ru-RU" sz="2800" dirty="0">
              <a:solidFill>
                <a:srgbClr val="92D05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4412732"/>
            <a:ext cx="374441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j-lt"/>
              </a:rPr>
              <a:t>Суть понятий:</a:t>
            </a:r>
          </a:p>
          <a:p>
            <a:r>
              <a:rPr lang="ru-RU" sz="2000" dirty="0" smtClean="0">
                <a:solidFill>
                  <a:srgbClr val="92D050"/>
                </a:solidFill>
                <a:latin typeface="+mj-lt"/>
              </a:rPr>
              <a:t>Брахманы-жрецы</a:t>
            </a:r>
          </a:p>
          <a:p>
            <a:r>
              <a:rPr lang="ru-RU" sz="2000" dirty="0" smtClean="0">
                <a:solidFill>
                  <a:srgbClr val="92D050"/>
                </a:solidFill>
                <a:latin typeface="+mj-lt"/>
              </a:rPr>
              <a:t>Кшатрии –воины</a:t>
            </a:r>
          </a:p>
          <a:p>
            <a:r>
              <a:rPr lang="ru-RU" sz="2000" dirty="0" err="1" smtClean="0">
                <a:solidFill>
                  <a:srgbClr val="92D050"/>
                </a:solidFill>
                <a:latin typeface="+mj-lt"/>
              </a:rPr>
              <a:t>Ваишью</a:t>
            </a:r>
            <a:r>
              <a:rPr lang="ru-RU" sz="2000" dirty="0" smtClean="0">
                <a:solidFill>
                  <a:srgbClr val="92D050"/>
                </a:solidFill>
                <a:latin typeface="+mj-lt"/>
              </a:rPr>
              <a:t> земледельцы</a:t>
            </a:r>
          </a:p>
          <a:p>
            <a:r>
              <a:rPr lang="ru-RU" sz="2000" dirty="0" smtClean="0">
                <a:solidFill>
                  <a:srgbClr val="92D050"/>
                </a:solidFill>
                <a:latin typeface="+mj-lt"/>
              </a:rPr>
              <a:t>Шудры- слуги</a:t>
            </a:r>
          </a:p>
          <a:p>
            <a:r>
              <a:rPr lang="ru-RU" sz="2000" dirty="0" smtClean="0">
                <a:solidFill>
                  <a:srgbClr val="92D050"/>
                </a:solidFill>
                <a:latin typeface="+mj-lt"/>
              </a:rPr>
              <a:t>Неприкасаемые –вне каст</a:t>
            </a:r>
          </a:p>
          <a:p>
            <a:endParaRPr lang="ru-RU" dirty="0">
              <a:solidFill>
                <a:srgbClr val="92D050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05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7200" dirty="0" err="1" smtClean="0">
                <a:solidFill>
                  <a:srgbClr val="C00000"/>
                </a:solidFill>
              </a:rPr>
              <a:t>фишбоун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7624" y="3068960"/>
            <a:ext cx="1728192" cy="93610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Пётр </a:t>
            </a:r>
            <a:r>
              <a:rPr lang="en-US" b="1" dirty="0" smtClean="0"/>
              <a:t>I – </a:t>
            </a:r>
            <a:r>
              <a:rPr lang="ru-RU" b="1" dirty="0" smtClean="0"/>
              <a:t>«чудо» или «чудовище»</a:t>
            </a:r>
            <a:endParaRPr lang="ru-RU" b="1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6200000">
            <a:off x="755576" y="2276872"/>
            <a:ext cx="2160240" cy="2160240"/>
          </a:xfrm>
          <a:prstGeom prst="triangle">
            <a:avLst>
              <a:gd name="adj" fmla="val 5039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5" idx="3"/>
            <a:endCxn id="13" idx="0"/>
          </p:cNvCxnSpPr>
          <p:nvPr/>
        </p:nvCxnSpPr>
        <p:spPr>
          <a:xfrm flipV="1">
            <a:off x="2915816" y="3320988"/>
            <a:ext cx="2376264" cy="27385"/>
          </a:xfrm>
          <a:prstGeom prst="line">
            <a:avLst/>
          </a:prstGeom>
          <a:ln w="730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Равнобедренный треугольник 12"/>
          <p:cNvSpPr/>
          <p:nvPr/>
        </p:nvSpPr>
        <p:spPr>
          <a:xfrm rot="16200000">
            <a:off x="5508104" y="2204864"/>
            <a:ext cx="1800200" cy="223224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2879812" y="2816932"/>
            <a:ext cx="720080" cy="36004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3455876" y="2816932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3887924" y="2816932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4391980" y="2816932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V="1">
            <a:off x="2843808" y="3573016"/>
            <a:ext cx="72008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V="1">
            <a:off x="2771800" y="3573016"/>
            <a:ext cx="79208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V="1">
            <a:off x="3815916" y="3609020"/>
            <a:ext cx="79208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V="1">
            <a:off x="4319972" y="3609020"/>
            <a:ext cx="79208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012160" y="306896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n-lt"/>
              </a:rPr>
              <a:t>Вывод</a:t>
            </a:r>
            <a:endParaRPr lang="ru-RU" sz="2800" b="1" dirty="0">
              <a:latin typeface="+mn-lt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3455876" y="2744924"/>
            <a:ext cx="720080" cy="36004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V="1">
            <a:off x="2843808" y="3573016"/>
            <a:ext cx="720080" cy="288032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3959932" y="2816932"/>
            <a:ext cx="720080" cy="36004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4463988" y="2816932"/>
            <a:ext cx="720080" cy="36004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V="1">
            <a:off x="3383868" y="3609020"/>
            <a:ext cx="792088" cy="288032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V="1">
            <a:off x="3851920" y="3645024"/>
            <a:ext cx="792088" cy="21602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V="1">
            <a:off x="4391980" y="3609020"/>
            <a:ext cx="720080" cy="21602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347864" y="1916832"/>
            <a:ext cx="2196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n-lt"/>
              </a:rPr>
              <a:t>Аргументы «за»</a:t>
            </a:r>
            <a:endParaRPr lang="ru-RU" sz="2400" b="1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3848" y="4581128"/>
            <a:ext cx="2815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n-lt"/>
              </a:rPr>
              <a:t>Аргументы «против»</a:t>
            </a:r>
            <a:endParaRPr lang="ru-RU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Идеал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b="1" dirty="0" smtClean="0"/>
              <a:t>И</a:t>
            </a:r>
            <a:r>
              <a:rPr lang="ru-RU" sz="2800" b="1" dirty="0" smtClean="0"/>
              <a:t> – идентифицируйте проблему. Проблема определяется в самом общем виде</a:t>
            </a:r>
          </a:p>
          <a:p>
            <a:r>
              <a:rPr lang="ru-RU" sz="3600" b="1" dirty="0" smtClean="0"/>
              <a:t>Д - </a:t>
            </a:r>
            <a:r>
              <a:rPr lang="ru-RU" sz="2800" b="1" dirty="0" smtClean="0"/>
              <a:t>Доберитесь до сути проблемы. Формулировка проблемы в виде вопроса. </a:t>
            </a:r>
          </a:p>
          <a:p>
            <a:r>
              <a:rPr lang="ru-RU" sz="3600" b="1" dirty="0" smtClean="0"/>
              <a:t>Е – </a:t>
            </a:r>
            <a:r>
              <a:rPr lang="ru-RU" sz="2800" b="1" dirty="0" smtClean="0"/>
              <a:t>Есть варианты решения. Предлагают разные варианты (приём – кластеры). Критика запрещена!</a:t>
            </a:r>
          </a:p>
          <a:p>
            <a:r>
              <a:rPr lang="ru-RU" sz="3600" b="1" dirty="0" smtClean="0"/>
              <a:t>А - </a:t>
            </a:r>
            <a:r>
              <a:rPr lang="ru-RU" sz="2800" b="1" dirty="0" smtClean="0"/>
              <a:t>А теперь за работу! Выбор оптимального варианта решения проблемы.</a:t>
            </a:r>
            <a:endParaRPr lang="ru-RU" sz="3600" b="1" dirty="0" smtClean="0"/>
          </a:p>
          <a:p>
            <a:r>
              <a:rPr lang="ru-RU" sz="3600" b="1" dirty="0" smtClean="0"/>
              <a:t>Л - </a:t>
            </a:r>
            <a:r>
              <a:rPr lang="ru-RU" sz="2800" b="1" dirty="0" smtClean="0"/>
              <a:t>Логические выводы . Анализ работы.</a:t>
            </a:r>
            <a:endParaRPr lang="ru-RU" sz="3600" b="1" dirty="0"/>
          </a:p>
        </p:txBody>
      </p:sp>
    </p:spTree>
    <p:extLst>
      <p:ext uri="{BB962C8B-B14F-4D97-AF65-F5344CB8AC3E}">
        <p14:creationId xmlns="" xmlns:p14="http://schemas.microsoft.com/office/powerpoint/2010/main" val="215029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SWOT</a:t>
            </a:r>
            <a:r>
              <a:rPr lang="ru-RU" sz="7200" dirty="0" smtClean="0">
                <a:solidFill>
                  <a:srgbClr val="FF0000"/>
                </a:solidFill>
              </a:rPr>
              <a:t> -</a:t>
            </a:r>
            <a:r>
              <a:rPr lang="ru-RU" sz="6600" dirty="0" smtClean="0">
                <a:solidFill>
                  <a:srgbClr val="FF0000"/>
                </a:solidFill>
              </a:rPr>
              <a:t> </a:t>
            </a:r>
            <a:r>
              <a:rPr lang="ru-RU" sz="6000" dirty="0" smtClean="0">
                <a:solidFill>
                  <a:srgbClr val="FF0000"/>
                </a:solidFill>
              </a:rPr>
              <a:t>анализ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b="1" dirty="0" smtClean="0"/>
              <a:t>S – </a:t>
            </a:r>
            <a:r>
              <a:rPr lang="ru-RU" sz="4400" b="1" dirty="0" smtClean="0"/>
              <a:t>сильные , положительные стороны  изучаемого  явления</a:t>
            </a:r>
            <a:endParaRPr lang="en-US" sz="4400" b="1" dirty="0" smtClean="0"/>
          </a:p>
          <a:p>
            <a:r>
              <a:rPr lang="en-US" sz="4400" b="1" dirty="0" smtClean="0"/>
              <a:t>W –</a:t>
            </a:r>
            <a:r>
              <a:rPr lang="ru-RU" sz="4400" b="1" dirty="0" smtClean="0"/>
              <a:t> слабые, отрицательные стороны</a:t>
            </a:r>
            <a:endParaRPr lang="en-US" sz="4400" b="1" dirty="0" smtClean="0"/>
          </a:p>
          <a:p>
            <a:r>
              <a:rPr lang="en-US" sz="4400" b="1" dirty="0" smtClean="0"/>
              <a:t>O –</a:t>
            </a:r>
            <a:r>
              <a:rPr lang="ru-RU" sz="4400" b="1" dirty="0" smtClean="0"/>
              <a:t> возможности применения</a:t>
            </a:r>
            <a:endParaRPr lang="en-US" sz="4400" b="1" dirty="0" smtClean="0"/>
          </a:p>
          <a:p>
            <a:r>
              <a:rPr lang="en-US" sz="4400" b="1" dirty="0" smtClean="0"/>
              <a:t>T –</a:t>
            </a:r>
            <a:r>
              <a:rPr lang="ru-RU" sz="4400" b="1" dirty="0" smtClean="0"/>
              <a:t> угрозы применения</a:t>
            </a:r>
            <a:endParaRPr lang="ru-RU" sz="4400" b="1" dirty="0"/>
          </a:p>
        </p:txBody>
      </p:sp>
    </p:spTree>
    <p:extLst>
      <p:ext uri="{BB962C8B-B14F-4D97-AF65-F5344CB8AC3E}">
        <p14:creationId xmlns="" xmlns:p14="http://schemas.microsoft.com/office/powerpoint/2010/main" val="151939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dirty="0" err="1" smtClean="0">
                <a:solidFill>
                  <a:srgbClr val="FF0000"/>
                </a:solidFill>
              </a:rPr>
              <a:t>Синквейн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1412776"/>
            <a:ext cx="8830816" cy="5184576"/>
          </a:xfrm>
        </p:spPr>
        <p:txBody>
          <a:bodyPr>
            <a:normAutofit/>
          </a:bodyPr>
          <a:lstStyle/>
          <a:p>
            <a:r>
              <a:rPr lang="ru-RU" b="1" dirty="0" smtClean="0"/>
              <a:t>1.одно слово– центральное понятие темы</a:t>
            </a:r>
          </a:p>
          <a:p>
            <a:r>
              <a:rPr lang="ru-RU" b="1" dirty="0" smtClean="0"/>
              <a:t>2.два слова – прилагательные , характеризующие главное слово; описание темы в двух словах</a:t>
            </a:r>
          </a:p>
          <a:p>
            <a:r>
              <a:rPr lang="ru-RU" b="1" dirty="0" smtClean="0"/>
              <a:t>3.три слова – глаголы, объясняющие</a:t>
            </a:r>
            <a:r>
              <a:rPr lang="ru-RU" b="1" dirty="0"/>
              <a:t>, действия в рамках </a:t>
            </a:r>
            <a:r>
              <a:rPr lang="ru-RU" b="1" dirty="0" smtClean="0"/>
              <a:t>темы</a:t>
            </a:r>
          </a:p>
          <a:p>
            <a:r>
              <a:rPr lang="ru-RU" b="1" dirty="0" smtClean="0"/>
              <a:t>4.фраза из четырёх слов, показывающая отношение к теме</a:t>
            </a:r>
          </a:p>
          <a:p>
            <a:r>
              <a:rPr lang="ru-RU" b="1" dirty="0" smtClean="0"/>
              <a:t>5.одно слово – оценка того, что раскрыто ранее; синоним, повторяющий тему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50304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err="1" smtClean="0">
                <a:solidFill>
                  <a:srgbClr val="FF0000"/>
                </a:solidFill>
              </a:rPr>
              <a:t>Синквейн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sz="4400" b="1" dirty="0" smtClean="0"/>
              <a:t>Пётр </a:t>
            </a:r>
            <a:r>
              <a:rPr lang="en-US" sz="4400" b="1" dirty="0" smtClean="0"/>
              <a:t>I</a:t>
            </a:r>
          </a:p>
          <a:p>
            <a:pPr algn="ctr"/>
            <a:r>
              <a:rPr lang="ru-RU" sz="4000" b="1" dirty="0" smtClean="0"/>
              <a:t>Целеустремлённый, энергичный</a:t>
            </a:r>
          </a:p>
          <a:p>
            <a:pPr algn="ctr"/>
            <a:r>
              <a:rPr lang="ru-RU" sz="4000" b="1" dirty="0" smtClean="0"/>
              <a:t>Построил ,преобразовал , победил</a:t>
            </a:r>
          </a:p>
          <a:p>
            <a:pPr algn="ctr"/>
            <a:r>
              <a:rPr lang="ru-RU" sz="4000" b="1" dirty="0" smtClean="0"/>
              <a:t>Провёл реформы, изменившие Россию</a:t>
            </a:r>
          </a:p>
          <a:p>
            <a:pPr algn="ctr"/>
            <a:r>
              <a:rPr lang="ru-RU" sz="4000" b="1" dirty="0" smtClean="0"/>
              <a:t>Реформатор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123058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6000" dirty="0" smtClean="0">
                <a:solidFill>
                  <a:srgbClr val="FF0000"/>
                </a:solidFill>
              </a:rPr>
              <a:t>Направления работы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8686800" cy="4525963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Социализация личности</a:t>
            </a:r>
          </a:p>
          <a:p>
            <a:r>
              <a:rPr lang="ru-RU" sz="4800" b="1" dirty="0" smtClean="0"/>
              <a:t>Индивидуальное развитие личности</a:t>
            </a:r>
          </a:p>
          <a:p>
            <a:r>
              <a:rPr lang="ru-RU" sz="4800" b="1" dirty="0" smtClean="0"/>
              <a:t>Становление самостоятельности</a:t>
            </a:r>
            <a:endParaRPr lang="ru-RU" sz="4800" b="1" dirty="0"/>
          </a:p>
        </p:txBody>
      </p:sp>
    </p:spTree>
    <p:extLst>
      <p:ext uri="{BB962C8B-B14F-4D97-AF65-F5344CB8AC3E}">
        <p14:creationId xmlns="" xmlns:p14="http://schemas.microsoft.com/office/powerpoint/2010/main" val="227409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dirty="0" err="1" smtClean="0">
                <a:solidFill>
                  <a:srgbClr val="FF0000"/>
                </a:solidFill>
              </a:rPr>
              <a:t>Синквейн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4000" dirty="0" smtClean="0">
                <a:latin typeface="+mj-lt"/>
              </a:rPr>
              <a:t>НЭП</a:t>
            </a:r>
          </a:p>
          <a:p>
            <a:pPr algn="ctr"/>
            <a:r>
              <a:rPr lang="ru-RU" sz="4000" dirty="0" smtClean="0">
                <a:latin typeface="+mj-lt"/>
              </a:rPr>
              <a:t>Спасительный, многообещающий</a:t>
            </a:r>
          </a:p>
          <a:p>
            <a:pPr algn="ctr"/>
            <a:r>
              <a:rPr lang="ru-RU" sz="4000" dirty="0" smtClean="0">
                <a:latin typeface="+mj-lt"/>
              </a:rPr>
              <a:t>Отменил, обогатил, укрепил</a:t>
            </a:r>
          </a:p>
          <a:p>
            <a:pPr algn="ctr"/>
            <a:r>
              <a:rPr lang="ru-RU" sz="4000" dirty="0" smtClean="0">
                <a:latin typeface="+mj-lt"/>
              </a:rPr>
              <a:t>«временная передышка», а «не всерьёз и надолго»</a:t>
            </a:r>
          </a:p>
          <a:p>
            <a:pPr algn="ctr"/>
            <a:r>
              <a:rPr lang="ru-RU" sz="4000" dirty="0" smtClean="0">
                <a:latin typeface="+mj-lt"/>
              </a:rPr>
              <a:t>Спасение!</a:t>
            </a:r>
            <a:endParaRPr lang="ru-RU" sz="40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6835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Диаманта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52596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+mj-lt"/>
              </a:rPr>
              <a:t>1-я строка - существительное, тема диаманты</a:t>
            </a:r>
          </a:p>
          <a:p>
            <a:r>
              <a:rPr lang="ru-RU" sz="2400" dirty="0" smtClean="0">
                <a:latin typeface="+mj-lt"/>
              </a:rPr>
              <a:t>2-я строка – два прилагательных, раскрывающих какие-то интересные, характерные признаки явления, предмета, заявленного в теме диаманты</a:t>
            </a:r>
          </a:p>
          <a:p>
            <a:r>
              <a:rPr lang="ru-RU" sz="2400" dirty="0" smtClean="0">
                <a:latin typeface="+mj-lt"/>
              </a:rPr>
              <a:t>3–я строка – три глагола, раскрывающие действия, воздействия и т.д., свойственные данному явлению</a:t>
            </a:r>
          </a:p>
          <a:p>
            <a:r>
              <a:rPr lang="ru-RU" sz="2400" dirty="0" smtClean="0">
                <a:latin typeface="+mj-lt"/>
              </a:rPr>
              <a:t>4–я строка ассоциации, связанные с темой диаманты ( 4 существительных, переход к </a:t>
            </a:r>
            <a:r>
              <a:rPr lang="ru-RU" sz="2400" dirty="0" err="1" smtClean="0">
                <a:latin typeface="+mj-lt"/>
              </a:rPr>
              <a:t>антонимичным</a:t>
            </a:r>
            <a:r>
              <a:rPr lang="ru-RU" sz="2400" dirty="0" smtClean="0">
                <a:latin typeface="+mj-lt"/>
              </a:rPr>
              <a:t> понятиям)</a:t>
            </a:r>
          </a:p>
          <a:p>
            <a:r>
              <a:rPr lang="ru-RU" sz="2400" dirty="0" smtClean="0">
                <a:latin typeface="+mj-lt"/>
              </a:rPr>
              <a:t>5-я строка – три глагола, раскрывающие действия, воздействия и т.д., свойственные явлению – антониму</a:t>
            </a:r>
          </a:p>
          <a:p>
            <a:r>
              <a:rPr lang="ru-RU" sz="2400" dirty="0" smtClean="0">
                <a:latin typeface="+mj-lt"/>
              </a:rPr>
              <a:t>6–я строка – два прилагательных ( по отношению к антониму)</a:t>
            </a:r>
          </a:p>
          <a:p>
            <a:r>
              <a:rPr lang="ru-RU" sz="2400" dirty="0" smtClean="0">
                <a:latin typeface="+mj-lt"/>
              </a:rPr>
              <a:t>7–я строка – существительное, антоним теме.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9190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РАФТ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951" y="2060848"/>
            <a:ext cx="8686800" cy="4525963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Роль</a:t>
            </a:r>
          </a:p>
          <a:p>
            <a:pPr algn="ctr"/>
            <a:r>
              <a:rPr lang="ru-RU" sz="4400" b="1" dirty="0" smtClean="0"/>
              <a:t>Аудитория</a:t>
            </a:r>
          </a:p>
          <a:p>
            <a:pPr algn="ctr"/>
            <a:r>
              <a:rPr lang="ru-RU" sz="4400" b="1" dirty="0" smtClean="0"/>
              <a:t>Форма</a:t>
            </a:r>
          </a:p>
          <a:p>
            <a:pPr algn="ctr"/>
            <a:r>
              <a:rPr lang="ru-RU" sz="4400" b="1" dirty="0" smtClean="0"/>
              <a:t>Тема</a:t>
            </a:r>
          </a:p>
          <a:p>
            <a:pPr algn="ctr"/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4937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395536" y="548680"/>
            <a:ext cx="4290556" cy="1296144"/>
          </a:xfrm>
        </p:spPr>
        <p:txBody>
          <a:bodyPr>
            <a:noAutofit/>
          </a:bodyPr>
          <a:lstStyle/>
          <a:p>
            <a:pPr algn="ctr"/>
            <a:endParaRPr lang="ru-RU" sz="4400" dirty="0" smtClean="0">
              <a:solidFill>
                <a:srgbClr val="FF0000"/>
              </a:solidFill>
            </a:endParaRPr>
          </a:p>
          <a:p>
            <a:pPr algn="ctr"/>
            <a:endParaRPr lang="ru-RU" sz="4400" dirty="0" smtClean="0">
              <a:solidFill>
                <a:srgbClr val="FF0000"/>
              </a:solidFill>
            </a:endParaRPr>
          </a:p>
          <a:p>
            <a:pPr algn="ctr"/>
            <a:endParaRPr lang="ru-RU" sz="4400" dirty="0" smtClean="0">
              <a:solidFill>
                <a:srgbClr val="FF0000"/>
              </a:solidFill>
            </a:endParaRPr>
          </a:p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Выходная карта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Оставьте за мной последнее слово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quarter" idx="2"/>
          </p:nvPr>
        </p:nvSpPr>
        <p:spPr>
          <a:xfrm>
            <a:off x="179512" y="1916832"/>
            <a:ext cx="4608512" cy="40137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+mj-lt"/>
              </a:rPr>
              <a:t>В конце работы – 3 тезиса:</a:t>
            </a:r>
          </a:p>
          <a:p>
            <a:r>
              <a:rPr lang="ru-RU" sz="2800" dirty="0" smtClean="0">
                <a:latin typeface="+mj-lt"/>
              </a:rPr>
              <a:t>Самая главная мысль урока.</a:t>
            </a:r>
          </a:p>
          <a:p>
            <a:r>
              <a:rPr lang="ru-RU" sz="2800" dirty="0" smtClean="0">
                <a:latin typeface="+mj-lt"/>
              </a:rPr>
              <a:t>Вопрос, который остался после обсуждения.</a:t>
            </a:r>
          </a:p>
          <a:p>
            <a:r>
              <a:rPr lang="ru-RU" sz="2800" dirty="0" smtClean="0">
                <a:latin typeface="+mj-lt"/>
              </a:rPr>
              <a:t>Мысль, с которой учащийся не согласен.</a:t>
            </a:r>
            <a:endParaRPr lang="ru-RU" sz="2800" dirty="0">
              <a:latin typeface="+mj-lt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sz="quarter" idx="4"/>
          </p:nvPr>
        </p:nvSpPr>
        <p:spPr>
          <a:xfrm>
            <a:off x="4874611" y="2060848"/>
            <a:ext cx="4288536" cy="39417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+mj-lt"/>
              </a:rPr>
              <a:t>В конце работы учащийся формулирует свою последнюю реплику, которую сказал бы, подводя итог всему диалогу.</a:t>
            </a: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5203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54536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Технология развития критического мышления на уроках  истории и обществознания помогает формировать в детях </a:t>
            </a:r>
            <a:r>
              <a:rPr lang="ru-RU" sz="2800" dirty="0" smtClean="0">
                <a:solidFill>
                  <a:srgbClr val="C00000"/>
                </a:solidFill>
              </a:rPr>
              <a:t>: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 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67544" y="1556792"/>
            <a:ext cx="7848872" cy="446449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коммуникативность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, 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толерантность,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самостоятельность,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мобильность,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умение адаптироваться к сложившейся ситуации,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ответственность за собственный выбор и результаты своей деятельности,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самореализоваться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и социализироваться в современном мире.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cap="none" dirty="0" smtClean="0">
                <a:solidFill>
                  <a:srgbClr val="FF0000"/>
                </a:solidFill>
              </a:rPr>
              <a:t>Участие учащихся в конкурсах, конференциях, предметных олимпиада.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1988839"/>
          <a:ext cx="7723584" cy="3950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1792"/>
                <a:gridCol w="3861792"/>
              </a:tblGrid>
              <a:tr h="18890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rebuchet MS" pitchFamily="34" charset="0"/>
                        </a:rPr>
                        <a:t>2014-2015 </a:t>
                      </a:r>
                      <a:r>
                        <a:rPr kumimoji="0" lang="ru-RU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rebuchet MS" pitchFamily="34" charset="0"/>
                        </a:rPr>
                        <a:t>гг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/>
                </a:tc>
              </a:tr>
              <a:tr h="65895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rebuchet MS" pitchFamily="34" charset="0"/>
                        </a:rPr>
                        <a:t>Городская олимпиада по истории и обществознанию</a:t>
                      </a:r>
                    </a:p>
                  </a:txBody>
                  <a:tcPr horzOverflow="overflow"/>
                </a:tc>
              </a:tr>
              <a:tr h="576263"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rebuchet MS" pitchFamily="34" charset="0"/>
                        </a:rPr>
                        <a:t>Городские «Ельчениновские чтения»</a:t>
                      </a:r>
                    </a:p>
                  </a:txBody>
                  <a:tcPr horzOverflow="overflow"/>
                </a:tc>
              </a:tr>
              <a:tr h="658957"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rebuchet MS" pitchFamily="34" charset="0"/>
                        </a:rPr>
                        <a:t>XI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rebuchet MS" pitchFamily="34" charset="0"/>
                        </a:rPr>
                        <a:t>  Международная Олимпиада по основам наук предмет: история, обществознание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Критическое мышление </a:t>
            </a:r>
            <a:r>
              <a:rPr lang="ru-RU" sz="4800" b="1" dirty="0" smtClean="0"/>
              <a:t>–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1714512"/>
          </a:xfrm>
        </p:spPr>
        <p:txBody>
          <a:bodyPr>
            <a:noAutofit/>
          </a:bodyPr>
          <a:lstStyle/>
          <a:p>
            <a:pPr marL="87313" indent="22225" algn="just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направленное мышление, которое отличается логичностью и умением учесть свою точку зрения и другие мнения, а если необходимо, то отказаться от собственных предубеждений.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1472" y="5281023"/>
            <a:ext cx="8001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latin typeface="Franklin Gothic Medium" pitchFamily="34" charset="0"/>
              </a:rPr>
              <a:t>Стадии технологии критического мышления</a:t>
            </a:r>
            <a:endParaRPr lang="ru-RU" b="1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graphicFrame>
        <p:nvGraphicFramePr>
          <p:cNvPr id="39955" name="Group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87903510"/>
              </p:ext>
            </p:extLst>
          </p:nvPr>
        </p:nvGraphicFramePr>
        <p:xfrm>
          <a:off x="251519" y="1543051"/>
          <a:ext cx="8352730" cy="5279136"/>
        </p:xfrm>
        <a:graphic>
          <a:graphicData uri="http://schemas.openxmlformats.org/drawingml/2006/table">
            <a:tbl>
              <a:tblPr/>
              <a:tblGrid>
                <a:gridCol w="3168352"/>
                <a:gridCol w="2592289"/>
                <a:gridCol w="2592089"/>
              </a:tblGrid>
              <a:tr h="4327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1– я стадия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2– я стадия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3– я стадия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693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Вызов: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– актуализация имеющихся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знаний,опыта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;</a:t>
                      </a:r>
                      <a:b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</a:b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– пробуждение интереса к получению новой информации; </a:t>
                      </a:r>
                      <a:b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</a:b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– постановка учеником собственных целей обучения.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Методы и приёмы: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Кластеры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Дивергентная карта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Понятийное колесо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Дерево предсказаний.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Осмысление содержания: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– получение новой информации;</a:t>
                      </a:r>
                      <a:b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</a:b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– учащиеся соотносят старые знания с новыми.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Методы и приёмы работы: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Инсерт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Фишбоун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ИДЕАЛ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SWOT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Рефлексия: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– размышление, рождение нового знания;</a:t>
                      </a:r>
                      <a:b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</a:b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– постановка учеником новых целей обучения.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Методы и приёмы работы: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Синквейн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Диаманта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РАФТ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Эссе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555803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Кластеры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7499176" cy="46413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Понятие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              </a:t>
            </a:r>
          </a:p>
          <a:p>
            <a:pPr algn="ctr">
              <a:buNone/>
            </a:pPr>
            <a:r>
              <a:rPr lang="ru-RU" sz="3600" b="1" dirty="0" smtClean="0"/>
              <a:t>Информация, связанная с понятием</a:t>
            </a:r>
            <a:endParaRPr lang="ru-RU" sz="3600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3240646" y="3464210"/>
            <a:ext cx="19442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1763688" y="2204864"/>
            <a:ext cx="1728192" cy="1512168"/>
          </a:xfrm>
          <a:prstGeom prst="straightConnector1">
            <a:avLst/>
          </a:prstGeom>
          <a:ln w="571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2339752" y="2852936"/>
            <a:ext cx="1944216" cy="936104"/>
          </a:xfrm>
          <a:prstGeom prst="straightConnector1">
            <a:avLst/>
          </a:prstGeom>
          <a:ln w="571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788024" y="2204864"/>
            <a:ext cx="1728192" cy="1440160"/>
          </a:xfrm>
          <a:prstGeom prst="straightConnector1">
            <a:avLst/>
          </a:prstGeom>
          <a:ln w="571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3923928" y="2924944"/>
            <a:ext cx="1944216" cy="792088"/>
          </a:xfrm>
          <a:prstGeom prst="straightConnector1">
            <a:avLst/>
          </a:prstGeom>
          <a:ln w="571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3131840" y="3429000"/>
            <a:ext cx="2160240" cy="1588"/>
          </a:xfrm>
          <a:prstGeom prst="straightConnector1">
            <a:avLst/>
          </a:prstGeom>
          <a:ln w="571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Кластеры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6192688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+mj-lt"/>
              </a:rPr>
              <a:t>    </a:t>
            </a:r>
            <a:r>
              <a:rPr lang="ru-RU" sz="3600" dirty="0" smtClean="0">
                <a:solidFill>
                  <a:srgbClr val="0070C0"/>
                </a:solidFill>
                <a:latin typeface="+mj-lt"/>
              </a:rPr>
              <a:t>Государство</a:t>
            </a:r>
            <a:endParaRPr lang="ru-RU" sz="36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259632" y="2132856"/>
            <a:ext cx="172819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>
            <a:off x="1259632" y="1916832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2230946" y="2745718"/>
            <a:ext cx="1585765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3779912" y="2780928"/>
            <a:ext cx="180020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680012" y="2173506"/>
            <a:ext cx="129614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364088" y="2060848"/>
            <a:ext cx="108012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664" y="1441367"/>
            <a:ext cx="213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j-lt"/>
              </a:rPr>
              <a:t>территория</a:t>
            </a:r>
            <a:endParaRPr lang="ru-RU" sz="28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3531" y="3005879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j-lt"/>
              </a:rPr>
              <a:t>Язык</a:t>
            </a:r>
            <a:endParaRPr lang="ru-RU" sz="24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19673" y="3871030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j-lt"/>
              </a:rPr>
              <a:t>Обычаи, традиции</a:t>
            </a:r>
            <a:endParaRPr lang="ru-RU" sz="28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43636" y="4163417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Армия</a:t>
            </a:r>
            <a:endParaRPr lang="ru-RU" sz="2400" b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76156" y="346754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j-lt"/>
              </a:rPr>
              <a:t>Налоги</a:t>
            </a:r>
            <a:endParaRPr lang="ru-RU" sz="28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56176" y="1628800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+mj-lt"/>
              </a:rPr>
              <a:t>Власть</a:t>
            </a:r>
            <a:endParaRPr lang="ru-RU" sz="2800" dirty="0">
              <a:latin typeface="+mj-lt"/>
            </a:endParaRPr>
          </a:p>
        </p:txBody>
      </p:sp>
      <p:cxnSp>
        <p:nvCxnSpPr>
          <p:cNvPr id="29" name="Прямая со стрелкой 28"/>
          <p:cNvCxnSpPr>
            <a:stCxn id="3" idx="2"/>
          </p:cNvCxnSpPr>
          <p:nvPr/>
        </p:nvCxnSpPr>
        <p:spPr>
          <a:xfrm rot="5400000">
            <a:off x="2519773" y="3681027"/>
            <a:ext cx="266429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11760" y="5013970"/>
            <a:ext cx="4248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+mj-lt"/>
              </a:rPr>
              <a:t>Правоохранительные органы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Дивергентная карта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3057"/>
            <a:ext cx="8435280" cy="4508807"/>
          </a:xfrm>
        </p:spPr>
        <p:txBody>
          <a:bodyPr/>
          <a:lstStyle/>
          <a:p>
            <a:pPr marL="0" indent="0">
              <a:buNone/>
            </a:pP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30197" y="3088960"/>
            <a:ext cx="2476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+mj-lt"/>
              </a:rPr>
              <a:t>Николай </a:t>
            </a:r>
            <a:r>
              <a:rPr lang="en-US" sz="3600" dirty="0" smtClean="0">
                <a:latin typeface="+mj-lt"/>
              </a:rPr>
              <a:t>II</a:t>
            </a:r>
            <a:endParaRPr lang="ru-RU" sz="36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1425" y="2174667"/>
            <a:ext cx="3779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+mj-lt"/>
              </a:rPr>
              <a:t>Экономическая сфера</a:t>
            </a:r>
            <a:endParaRPr lang="ru-RU" sz="2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184" y="1913057"/>
            <a:ext cx="26642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j-lt"/>
              </a:rPr>
              <a:t>Политическая сфера</a:t>
            </a:r>
          </a:p>
          <a:p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Внутренняя политика        </a:t>
            </a:r>
          </a:p>
          <a:p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Внешняя политика</a:t>
            </a:r>
            <a:endParaRPr lang="ru-RU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5096" y="4437112"/>
            <a:ext cx="3147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+mj-lt"/>
              </a:rPr>
              <a:t>Социальная сфера</a:t>
            </a:r>
            <a:endParaRPr lang="ru-RU" sz="28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35896" y="5517232"/>
            <a:ext cx="2741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+mj-lt"/>
              </a:rPr>
              <a:t>Духовная сфера</a:t>
            </a: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677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961" y="332656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Понятийное колесо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7211144" cy="4641379"/>
          </a:xfrm>
        </p:spPr>
        <p:txBody>
          <a:bodyPr>
            <a:prstTxWarp prst="textArchDown">
              <a:avLst/>
            </a:prstTxWarp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 algn="ctr">
              <a:buNone/>
            </a:pPr>
            <a:r>
              <a:rPr lang="ru-RU" b="1" dirty="0" smtClean="0">
                <a:latin typeface="+mj-lt"/>
              </a:rPr>
              <a:t>А  </a:t>
            </a:r>
            <a:r>
              <a:rPr lang="ru-RU" dirty="0" smtClean="0"/>
              <a:t>     </a:t>
            </a:r>
            <a:r>
              <a:rPr lang="ru-RU" b="1" dirty="0" smtClean="0">
                <a:latin typeface="+mj-lt"/>
              </a:rPr>
              <a:t>с</a:t>
            </a:r>
            <a:r>
              <a:rPr lang="ru-RU" dirty="0" smtClean="0"/>
              <a:t>     </a:t>
            </a:r>
            <a:r>
              <a:rPr lang="ru-RU" b="1" dirty="0" smtClean="0">
                <a:latin typeface="+mj-lt"/>
              </a:rPr>
              <a:t> </a:t>
            </a:r>
            <a:r>
              <a:rPr lang="ru-RU" b="1" dirty="0" err="1" smtClean="0">
                <a:latin typeface="+mj-lt"/>
              </a:rPr>
              <a:t>с</a:t>
            </a:r>
            <a:r>
              <a:rPr lang="ru-RU" b="1" dirty="0" smtClean="0">
                <a:latin typeface="+mj-lt"/>
              </a:rPr>
              <a:t>      о </a:t>
            </a:r>
            <a:r>
              <a:rPr lang="ru-RU" dirty="0" smtClean="0"/>
              <a:t>     </a:t>
            </a:r>
            <a:r>
              <a:rPr lang="ru-RU" b="1" dirty="0" err="1" smtClean="0">
                <a:latin typeface="+mj-lt"/>
              </a:rPr>
              <a:t>ц</a:t>
            </a:r>
            <a:r>
              <a:rPr lang="ru-RU" dirty="0" smtClean="0"/>
              <a:t>     </a:t>
            </a:r>
            <a:r>
              <a:rPr lang="ru-RU" b="1" dirty="0" smtClean="0">
                <a:latin typeface="+mj-lt"/>
              </a:rPr>
              <a:t> и      </a:t>
            </a:r>
            <a:r>
              <a:rPr lang="ru-RU" b="1" dirty="0" smtClean="0">
                <a:solidFill>
                  <a:schemeClr val="tx1"/>
                </a:solidFill>
              </a:rPr>
              <a:t>а     </a:t>
            </a:r>
            <a:r>
              <a:rPr lang="ru-RU" b="1" dirty="0" err="1" smtClean="0">
                <a:solidFill>
                  <a:schemeClr val="tx1"/>
                </a:solidFill>
              </a:rPr>
              <a:t>ц</a:t>
            </a:r>
            <a:r>
              <a:rPr lang="ru-RU" b="1" dirty="0" smtClean="0">
                <a:solidFill>
                  <a:schemeClr val="tx1"/>
                </a:solidFill>
              </a:rPr>
              <a:t>        и  </a:t>
            </a:r>
            <a:r>
              <a:rPr lang="ru-RU" dirty="0" smtClean="0"/>
              <a:t>     </a:t>
            </a:r>
            <a:r>
              <a:rPr lang="ru-RU" b="1" dirty="0" err="1" smtClean="0">
                <a:latin typeface="+mj-lt"/>
              </a:rPr>
              <a:t>и</a:t>
            </a:r>
            <a:endParaRPr lang="ru-RU" b="1" dirty="0" smtClean="0">
              <a:latin typeface="+mj-lt"/>
            </a:endParaRP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411760" y="2276872"/>
            <a:ext cx="38234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Понятие</a:t>
            </a:r>
            <a:endParaRPr lang="ru-RU" sz="72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>
            <a:off x="755576" y="2708920"/>
            <a:ext cx="1584176" cy="1588"/>
          </a:xfrm>
          <a:prstGeom prst="straightConnector1">
            <a:avLst/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364088" y="3645024"/>
            <a:ext cx="1944216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1376028" y="4049452"/>
            <a:ext cx="1944216" cy="1440160"/>
          </a:xfrm>
          <a:prstGeom prst="straightConnector1">
            <a:avLst/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899592" y="3861048"/>
            <a:ext cx="1728192" cy="1440160"/>
          </a:xfrm>
          <a:prstGeom prst="straightConnector1">
            <a:avLst/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1835696" y="4437112"/>
            <a:ext cx="2232248" cy="1080120"/>
          </a:xfrm>
          <a:prstGeom prst="straightConnector1">
            <a:avLst/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402560" y="3645024"/>
            <a:ext cx="1977752" cy="1728192"/>
          </a:xfrm>
          <a:prstGeom prst="straightConnector1">
            <a:avLst/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6200000" flipH="1">
            <a:off x="4788024" y="4077072"/>
            <a:ext cx="2160240" cy="1584176"/>
          </a:xfrm>
          <a:prstGeom prst="straightConnector1">
            <a:avLst/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6200000" flipH="1">
            <a:off x="4103948" y="4545124"/>
            <a:ext cx="2376264" cy="1008112"/>
          </a:xfrm>
          <a:prstGeom prst="straightConnector1">
            <a:avLst/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6200000" flipH="1">
            <a:off x="3563888" y="4941168"/>
            <a:ext cx="2520280" cy="504056"/>
          </a:xfrm>
          <a:prstGeom prst="straightConnector1">
            <a:avLst/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2519772" y="4977172"/>
            <a:ext cx="2376264" cy="288032"/>
          </a:xfrm>
          <a:prstGeom prst="straightConnector1">
            <a:avLst/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6200000" flipH="1">
            <a:off x="3100169" y="5116855"/>
            <a:ext cx="2328063" cy="104481"/>
          </a:xfrm>
          <a:prstGeom prst="straightConnector1">
            <a:avLst/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rot="5400000" flipH="1" flipV="1">
            <a:off x="3672694" y="2024844"/>
            <a:ext cx="935310" cy="794"/>
          </a:xfrm>
          <a:prstGeom prst="straightConnector1">
            <a:avLst/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rot="5400000" flipH="1" flipV="1">
            <a:off x="4535996" y="1808820"/>
            <a:ext cx="936104" cy="576064"/>
          </a:xfrm>
          <a:prstGeom prst="straightConnector1">
            <a:avLst/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6372200" y="2852936"/>
            <a:ext cx="1512168" cy="1588"/>
          </a:xfrm>
          <a:prstGeom prst="straightConnector1">
            <a:avLst/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16200000" flipV="1">
            <a:off x="2807804" y="1808820"/>
            <a:ext cx="864096" cy="648072"/>
          </a:xfrm>
          <a:prstGeom prst="straightConnector1">
            <a:avLst/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616" y="26064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Понятийное колесо</a:t>
            </a:r>
            <a:endParaRPr lang="ru-RU" sz="6600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799692" y="3681028"/>
            <a:ext cx="1152128" cy="1080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2951820" y="4185084"/>
            <a:ext cx="1728192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148064" y="3861048"/>
            <a:ext cx="1368152" cy="1080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627784" y="3212976"/>
            <a:ext cx="792088" cy="720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2123728" y="1962417"/>
            <a:ext cx="576064" cy="81851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22" idx="2"/>
          </p:cNvCxnSpPr>
          <p:nvPr/>
        </p:nvCxnSpPr>
        <p:spPr>
          <a:xfrm flipV="1">
            <a:off x="4130636" y="1777751"/>
            <a:ext cx="345924" cy="957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4" idx="1"/>
          </p:cNvCxnSpPr>
          <p:nvPr/>
        </p:nvCxnSpPr>
        <p:spPr>
          <a:xfrm flipV="1">
            <a:off x="5076056" y="1777751"/>
            <a:ext cx="787377" cy="8591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724128" y="3140969"/>
            <a:ext cx="1656184" cy="3058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67860" y="2822836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+mj-lt"/>
              </a:rPr>
              <a:t>Касты</a:t>
            </a:r>
            <a:endParaRPr lang="ru-RU" sz="44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2924944"/>
            <a:ext cx="27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j-lt"/>
              </a:rPr>
              <a:t>неравноправие</a:t>
            </a:r>
            <a:endParaRPr lang="ru-RU" sz="28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4185084"/>
            <a:ext cx="2267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j-lt"/>
              </a:rPr>
              <a:t>Права и обязанности</a:t>
            </a:r>
            <a:endParaRPr lang="ru-RU" sz="24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15816" y="537321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j-lt"/>
              </a:rPr>
              <a:t>Семья</a:t>
            </a:r>
            <a:endParaRPr lang="ru-RU" sz="2800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88024" y="52292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524328" y="2893586"/>
            <a:ext cx="1619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j-lt"/>
              </a:rPr>
              <a:t>Группа людей</a:t>
            </a:r>
            <a:endParaRPr lang="ru-RU" sz="2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8224" y="5085184"/>
            <a:ext cx="2049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+mj-lt"/>
              </a:rPr>
              <a:t>разделение</a:t>
            </a:r>
            <a:endParaRPr lang="ru-RU" sz="28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3433" y="1516141"/>
            <a:ext cx="1838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+mj-lt"/>
              </a:rPr>
              <a:t>Общество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53076" y="1439197"/>
            <a:ext cx="1314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+mj-lt"/>
              </a:rPr>
              <a:t>Страна</a:t>
            </a:r>
            <a:endParaRPr lang="ru-RU" sz="28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73240" y="1254531"/>
            <a:ext cx="2006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+mj-lt"/>
              </a:rPr>
              <a:t>наследство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1205</TotalTime>
  <Words>730</Words>
  <Application>Microsoft Office PowerPoint</Application>
  <PresentationFormat>Экран (4:3)</PresentationFormat>
  <Paragraphs>189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Тема Office</vt:lpstr>
      <vt:lpstr>Апекс</vt:lpstr>
      <vt:lpstr> </vt:lpstr>
      <vt:lpstr> Направления работы</vt:lpstr>
      <vt:lpstr>Критическое мышление – </vt:lpstr>
      <vt:lpstr>Стадии технологии критического мышления</vt:lpstr>
      <vt:lpstr>Кластеры</vt:lpstr>
      <vt:lpstr>Кластеры</vt:lpstr>
      <vt:lpstr>Дивергентная карта</vt:lpstr>
      <vt:lpstr>Понятийное колесо</vt:lpstr>
      <vt:lpstr>Понятийное колесо</vt:lpstr>
      <vt:lpstr>Знаково – символическая ассоциация</vt:lpstr>
      <vt:lpstr>Дерево предсказаний</vt:lpstr>
      <vt:lpstr>Инсерт</vt:lpstr>
      <vt:lpstr>фишбоун</vt:lpstr>
      <vt:lpstr>фишбоун</vt:lpstr>
      <vt:lpstr>фишбоун</vt:lpstr>
      <vt:lpstr>Идеал</vt:lpstr>
      <vt:lpstr>SWOT - анализ</vt:lpstr>
      <vt:lpstr>Синквейн</vt:lpstr>
      <vt:lpstr>Синквейн</vt:lpstr>
      <vt:lpstr>Синквейн</vt:lpstr>
      <vt:lpstr>Диаманта</vt:lpstr>
      <vt:lpstr>РАФТ</vt:lpstr>
      <vt:lpstr>Слайд 23</vt:lpstr>
      <vt:lpstr> Технология развития критического мышления на уроках  истории и обществознания помогает формировать в детях :  </vt:lpstr>
      <vt:lpstr>Участие учащихся в конкурсах, конференциях, предметных олимпиада.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Юрий</cp:lastModifiedBy>
  <cp:revision>125</cp:revision>
  <dcterms:created xsi:type="dcterms:W3CDTF">2011-09-23T15:03:03Z</dcterms:created>
  <dcterms:modified xsi:type="dcterms:W3CDTF">2014-11-25T15:17:12Z</dcterms:modified>
</cp:coreProperties>
</file>