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5" r:id="rId34"/>
    <p:sldId id="297" r:id="rId35"/>
    <p:sldId id="296" r:id="rId36"/>
    <p:sldId id="291" r:id="rId37"/>
    <p:sldId id="292" r:id="rId38"/>
    <p:sldId id="293" r:id="rId39"/>
    <p:sldId id="294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38FB57-AC71-4BF8-86A3-3E4162199945}" type="datetimeFigureOut">
              <a:rPr lang="ru-RU" smtClean="0"/>
              <a:pPr/>
              <a:t>10.01.2013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614DB6-A312-4981-AF7A-C609E4DE5C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Педагогический  совет 11</a:t>
            </a:r>
            <a:r>
              <a:rPr lang="en-US" sz="2800" dirty="0" smtClean="0"/>
              <a:t>.0</a:t>
            </a:r>
            <a:r>
              <a:rPr lang="ru-RU" sz="2800" dirty="0" smtClean="0"/>
              <a:t>1</a:t>
            </a:r>
            <a:r>
              <a:rPr lang="en-US" sz="2800" dirty="0" smtClean="0"/>
              <a:t>.13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Подготовила и провела зам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директора по УВР </a:t>
            </a:r>
            <a:r>
              <a:rPr lang="ru-RU" sz="1800" dirty="0" err="1" smtClean="0">
                <a:solidFill>
                  <a:schemeClr val="tx1"/>
                </a:solidFill>
              </a:rPr>
              <a:t>Щербинина</a:t>
            </a:r>
            <a:r>
              <a:rPr lang="ru-RU" sz="1800" dirty="0" smtClean="0">
                <a:solidFill>
                  <a:schemeClr val="tx1"/>
                </a:solidFill>
              </a:rPr>
              <a:t> Т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В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ИКТ и ЭОР – ресурс повышения эффективности образовательного процесса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Если мы будем учить сегодня так</a:t>
            </a:r>
            <a:r>
              <a:rPr lang="en-US" sz="2200" b="1" dirty="0" smtClean="0"/>
              <a:t>,</a:t>
            </a:r>
            <a:r>
              <a:rPr lang="ru-RU" sz="2200" b="1" dirty="0" smtClean="0"/>
              <a:t> как мы учили вчера</a:t>
            </a:r>
            <a:r>
              <a:rPr lang="en-US" sz="2200" b="1" dirty="0" smtClean="0"/>
              <a:t>,</a:t>
            </a:r>
            <a:r>
              <a:rPr lang="ru-RU" sz="2200" b="1" dirty="0" smtClean="0"/>
              <a:t> мы украдем у наших детей завтра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Школа не только не обращена в будущее</a:t>
            </a:r>
            <a:r>
              <a:rPr lang="en-US" b="1" dirty="0" smtClean="0"/>
              <a:t>,</a:t>
            </a:r>
            <a:r>
              <a:rPr lang="ru-RU" b="1" dirty="0" smtClean="0"/>
              <a:t> она делает даже меньше того</a:t>
            </a:r>
            <a:r>
              <a:rPr lang="en-US" b="1" dirty="0" smtClean="0"/>
              <a:t>,</a:t>
            </a:r>
            <a:r>
              <a:rPr lang="ru-RU" b="1" dirty="0" smtClean="0"/>
              <a:t> что делала в прошлом</a:t>
            </a:r>
            <a:r>
              <a:rPr lang="en-US" b="1" dirty="0" smtClean="0"/>
              <a:t>.</a:t>
            </a:r>
            <a:endParaRPr lang="ru-RU" b="1" dirty="0" smtClean="0"/>
          </a:p>
          <a:p>
            <a:pPr algn="ctr"/>
            <a:r>
              <a:rPr lang="ru-RU" b="1" dirty="0" smtClean="0"/>
              <a:t>                                        Сеймур </a:t>
            </a:r>
            <a:r>
              <a:rPr lang="ru-RU" b="1" dirty="0" err="1" smtClean="0"/>
              <a:t>Поперт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Учителю необходимо систематически использовать информационно-коммуникационные технологии на уроках и внеурочное время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Педагоги не могут успешно кого-то учить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если усердно </a:t>
            </a:r>
            <a:r>
              <a:rPr lang="ru-RU" b="1" dirty="0" err="1" smtClean="0">
                <a:solidFill>
                  <a:srgbClr val="7030A0"/>
                </a:solidFill>
              </a:rPr>
              <a:t>ненаучатся</a:t>
            </a:r>
            <a:r>
              <a:rPr lang="ru-RU" b="1" dirty="0" smtClean="0">
                <a:solidFill>
                  <a:srgbClr val="7030A0"/>
                </a:solidFill>
              </a:rPr>
              <a:t> сами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         Али </a:t>
            </a:r>
            <a:r>
              <a:rPr lang="ru-RU" b="1" dirty="0" err="1" smtClean="0">
                <a:solidFill>
                  <a:srgbClr val="002060"/>
                </a:solidFill>
              </a:rPr>
              <a:t>Апшерони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Поташник Марк Максимович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0750" y="1700213"/>
            <a:ext cx="4762500" cy="3948112"/>
          </a:xfrm>
          <a:noFill/>
          <a:ln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Высокий уровень в коллективе последующим умениям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0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792"/>
                <a:gridCol w="5196408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Набирать текст и сохранять текстовый файл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список в тексте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таблицу в текстовом документе – 88%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вставлять в текст рисунки-88%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осуществлять поиск информации в Интернете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88 %</a:t>
                      </a:r>
                    </a:p>
                    <a:p>
                      <a:r>
                        <a:rPr lang="ru-RU" dirty="0" smtClean="0"/>
                        <a:t>88%</a:t>
                      </a:r>
                    </a:p>
                    <a:p>
                      <a:r>
                        <a:rPr lang="ru-RU" dirty="0" smtClean="0"/>
                        <a:t>88%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Создавать простейшую презентацию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хороший уровень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92"/>
                <a:gridCol w="5196408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Работать с электронной почтой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68</a:t>
                      </a:r>
                      <a:r>
                        <a:rPr lang="ru-RU" baseline="0" dirty="0" smtClean="0">
                          <a:solidFill>
                            <a:srgbClr val="7030A0"/>
                          </a:solidFill>
                        </a:rPr>
                        <a:t> %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сложный текстовый документ (схемы, формулы, рисунки и т.п.)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конспект урока с помощью презентации (переходы между слайдами,   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сложные слайды)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сканировать изображения и работать с ними (уменьшать, вырезать фрагменты,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сохранять в различных графических форматах)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56 %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56 %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56 %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Слабый уровень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08"/>
                <a:gridCol w="5052392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расчетные таблицы и диаграммы в программе электронных таблиц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гиперссылки или закладки в текстовом документе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создавать базы данных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28 %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28 %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сайты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Недостатки работы коллектива в процессе информатизации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Персональных сайтов учителей –нет</a:t>
            </a:r>
          </a:p>
          <a:p>
            <a:r>
              <a:rPr lang="ru-RU" dirty="0" smtClean="0"/>
              <a:t>Дистанционного обучения – нет</a:t>
            </a:r>
          </a:p>
          <a:p>
            <a:r>
              <a:rPr lang="ru-RU" dirty="0" smtClean="0"/>
              <a:t>Недостаточное участие в конкурсах</a:t>
            </a:r>
          </a:p>
          <a:p>
            <a:r>
              <a:rPr lang="ru-RU" dirty="0" smtClean="0"/>
              <a:t>Ограничена возможность выхода в Интернет учителей с рабочего места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0275" cy="1223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Информационно-коммуникационные технологии (ИКТ)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276475"/>
            <a:ext cx="7207250" cy="36655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- это совокупность методов, устройств и производственных процессов, используемых обществом для сбора, хранения, обработки и  распространения информации.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Компьютер ценен настолько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r>
              <a:rPr lang="ru-RU" sz="2000" b="1" dirty="0" smtClean="0">
                <a:solidFill>
                  <a:srgbClr val="7030A0"/>
                </a:solidFill>
              </a:rPr>
              <a:t> насколько ценен человек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который за ним работает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Николаус Вирт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2" y="1788319"/>
            <a:ext cx="30003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Дидактические возможности ИКТ: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2400" b="1" dirty="0" smtClean="0"/>
              <a:t>представлять обучаемому информацию в различной форме: текст, графика, аудио, видео, анимация и т.д.;</a:t>
            </a:r>
          </a:p>
          <a:p>
            <a:pPr algn="just" eaLnBrk="1" hangingPunct="1"/>
            <a:r>
              <a:rPr lang="ru-RU" sz="2400" b="1" dirty="0" smtClean="0"/>
              <a:t>контролировать временные параметры урока для каждого обучаемого;</a:t>
            </a:r>
          </a:p>
          <a:p>
            <a:pPr algn="just" eaLnBrk="1" hangingPunct="1"/>
            <a:r>
              <a:rPr lang="ru-RU" sz="2400" b="1" dirty="0" smtClean="0"/>
              <a:t>выдавать большой объем информации по частям, поэтому изучаемый материал усваивается легче, чем материал учебников и статей;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Дидактические возможности ИКТ: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500" b="1" dirty="0" smtClean="0"/>
              <a:t>активизировать процессы восприятия, мышления, воображения и памяти;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500" b="1" dirty="0" smtClean="0"/>
              <a:t>мобилизовать внимание обучаемого;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500" b="1" dirty="0" smtClean="0"/>
              <a:t>значительно снижать временные затраты преподавателя на контроль нормативных знаний;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500" b="1" dirty="0" smtClean="0"/>
              <a:t>быть точным и объективным в оценке знаний;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500" b="1" dirty="0" smtClean="0"/>
              <a:t>печатать, воспроизводить и комментировать информацию;</a:t>
            </a:r>
          </a:p>
          <a:p>
            <a:pPr eaLnBrk="1" hangingPunct="1">
              <a:lnSpc>
                <a:spcPct val="90000"/>
              </a:lnSpc>
            </a:pPr>
            <a:endParaRPr lang="ru-RU" sz="2500" b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Дидактические возможности ИКТ: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выходить в мировое информационное сообщество;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b="1" dirty="0" smtClean="0"/>
              <a:t>использовать мировые информационные ресурсы в учебных целях.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ИКТ для ученика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33450" lvl="1" indent="-476250" algn="just" eaLnBrk="1" hangingPunct="1"/>
            <a:r>
              <a:rPr lang="ru-RU" sz="2400" b="1" dirty="0" smtClean="0"/>
              <a:t>непрерывный (поурочный) учет результатов  деятельности, что приводит к изменению поведения, улучшению прилежания и адекватности самооценки;</a:t>
            </a:r>
          </a:p>
          <a:p>
            <a:pPr marL="933450" lvl="1" indent="-476250" algn="just" eaLnBrk="1" hangingPunct="1"/>
            <a:r>
              <a:rPr lang="ru-RU" sz="2400" b="1" dirty="0" smtClean="0"/>
              <a:t>психологически комфортные условия для самовоспитания (самоотчет и самоконтроль);</a:t>
            </a:r>
          </a:p>
          <a:p>
            <a:pPr marL="933450" lvl="1" indent="-476250" algn="just" eaLnBrk="1" hangingPunct="1"/>
            <a:r>
              <a:rPr lang="ru-RU" sz="2400" b="1" dirty="0" smtClean="0"/>
              <a:t>возможность в любой момент времени проанализировать свои достижения;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ИКТ позволяет учителю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just" eaLnBrk="1" hangingPunct="1">
              <a:lnSpc>
                <a:spcPct val="90000"/>
              </a:lnSpc>
            </a:pPr>
            <a:r>
              <a:rPr lang="ru-RU" sz="2100" dirty="0" smtClean="0"/>
              <a:t>смягчить ( или устранить) противоречие между  растущими объемами информации и рутинными способами ее передачи, хранения и обработки;</a:t>
            </a:r>
          </a:p>
          <a:p>
            <a:pPr marL="552450" indent="-552450" algn="just" eaLnBrk="1" hangingPunct="1">
              <a:lnSpc>
                <a:spcPct val="90000"/>
              </a:lnSpc>
            </a:pPr>
            <a:r>
              <a:rPr lang="ru-RU" sz="2100" dirty="0" smtClean="0"/>
              <a:t>вести мониторинг учебной деятельности учащихся;</a:t>
            </a:r>
          </a:p>
          <a:p>
            <a:pPr marL="552450" indent="-552450" algn="just" eaLnBrk="1" hangingPunct="1">
              <a:lnSpc>
                <a:spcPct val="90000"/>
              </a:lnSpc>
            </a:pPr>
            <a:r>
              <a:rPr lang="ru-RU" sz="2100" dirty="0" smtClean="0"/>
              <a:t> оперативно анализировать результаты урока, недели ,месяца, четверти ,полугодия, года обучения;</a:t>
            </a:r>
          </a:p>
          <a:p>
            <a:pPr marL="552450" indent="-552450" algn="just" eaLnBrk="1" hangingPunct="1">
              <a:lnSpc>
                <a:spcPct val="90000"/>
              </a:lnSpc>
            </a:pPr>
            <a:r>
              <a:rPr lang="ru-RU" sz="2100" dirty="0" smtClean="0"/>
              <a:t>реализовать принцип </a:t>
            </a:r>
            <a:r>
              <a:rPr lang="ru-RU" sz="2100" dirty="0" err="1" smtClean="0"/>
              <a:t>субъектности</a:t>
            </a:r>
            <a:r>
              <a:rPr lang="ru-RU" sz="2100" dirty="0" smtClean="0"/>
              <a:t> воспитания посредством методов убеждения, оценки и самооценки;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ИКТ позволяет родителям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just" eaLnBrk="1" hangingPunct="1"/>
            <a:r>
              <a:rPr lang="ru-RU" smtClean="0"/>
              <a:t>в любое время иметь доступ  к сведениям о текущей успеваемости (и другой деятельности) своего ребенка.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Использование  ИКТ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повышает качество учебного процесса 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но требует </a:t>
            </a:r>
            <a:r>
              <a:rPr lang="ru-RU" b="1" dirty="0" smtClean="0">
                <a:solidFill>
                  <a:srgbClr val="FF0000"/>
                </a:solidFill>
              </a:rPr>
              <a:t>кропотливой совместной деятельности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администрации,  учителей, родителей и учеников.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 электронными образовательными ресурсами (ЭОР) в общем случае понимают </a:t>
            </a:r>
            <a:r>
              <a:rPr lang="ru-RU" dirty="0" smtClean="0"/>
              <a:t>– совокупность средств программного, информационного, технического и организационного обеспечения, электронных изданий, размещаемая на машиночитаемых носителях и/или в сети.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А свою очередь </a:t>
            </a:r>
            <a:r>
              <a:rPr lang="ru-RU" dirty="0" smtClean="0">
                <a:solidFill>
                  <a:srgbClr val="FF0000"/>
                </a:solidFill>
              </a:rPr>
              <a:t>цифровые образовательные ресурсы (ЦОР) </a:t>
            </a:r>
            <a:r>
              <a:rPr lang="ru-RU" dirty="0" smtClean="0"/>
              <a:t>-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Примеры простых ЦОР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статья;</a:t>
            </a:r>
          </a:p>
          <a:p>
            <a:pPr lvl="0"/>
            <a:r>
              <a:rPr lang="ru-RU" dirty="0" smtClean="0"/>
              <a:t>иллюстрация вместе с сопроводительным текстом;</a:t>
            </a:r>
          </a:p>
          <a:p>
            <a:pPr lvl="0"/>
            <a:r>
              <a:rPr lang="ru-RU" dirty="0" smtClean="0"/>
              <a:t>книга в виде набора отсканированных страниц </a:t>
            </a:r>
            <a:r>
              <a:rPr lang="en-US" dirty="0" smtClean="0"/>
              <a:t>c</a:t>
            </a:r>
            <a:r>
              <a:rPr lang="ru-RU" dirty="0" smtClean="0"/>
              <a:t> оглавлением;</a:t>
            </a:r>
          </a:p>
          <a:p>
            <a:pPr lvl="0"/>
            <a:r>
              <a:rPr lang="ru-RU" dirty="0" smtClean="0"/>
              <a:t>аудиозапись;</a:t>
            </a:r>
          </a:p>
          <a:p>
            <a:pPr lvl="0"/>
            <a:r>
              <a:rPr lang="ru-RU" dirty="0" smtClean="0"/>
              <a:t>видеозапись;</a:t>
            </a:r>
          </a:p>
          <a:p>
            <a:pPr lvl="0"/>
            <a:r>
              <a:rPr lang="ru-RU" dirty="0" smtClean="0"/>
              <a:t>презентация в формате </a:t>
            </a:r>
            <a:r>
              <a:rPr lang="en-US" dirty="0" smtClean="0"/>
              <a:t>MS Power Point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отдельный </a:t>
            </a:r>
            <a:r>
              <a:rPr lang="ru-RU" dirty="0" err="1" smtClean="0"/>
              <a:t>медиаобъект</a:t>
            </a:r>
            <a:r>
              <a:rPr lang="ru-RU" dirty="0" smtClean="0"/>
              <a:t> учебного курса, выполненного на определенной  технологической платформе.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педагогического совета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повышение эффективности применения информационно-коммуникативных технологий и электронных средств обучения </a:t>
            </a:r>
            <a:r>
              <a:rPr lang="ru-RU" dirty="0" smtClean="0"/>
              <a:t>в учебно-воспитательном  процессе через </a:t>
            </a:r>
            <a:r>
              <a:rPr lang="ru-RU" dirty="0" smtClean="0">
                <a:solidFill>
                  <a:srgbClr val="002060"/>
                </a:solidFill>
              </a:rPr>
              <a:t>совершенствование уровня подготовки учителей </a:t>
            </a:r>
            <a:r>
              <a:rPr lang="ru-RU" dirty="0" smtClean="0"/>
              <a:t>для работы с новой техникой и использования современных программно-методических комплексов в учебно-воспитательном процессе 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Примеры сложных ЦОР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гипертекстовый документ с иллюстрациями, допускающий разделение на самостоятельные разделы (части, главы);</a:t>
            </a:r>
          </a:p>
          <a:p>
            <a:pPr lvl="0"/>
            <a:r>
              <a:rPr lang="ru-RU" dirty="0" smtClean="0"/>
              <a:t>электронный учебный курс по определенному предмету (программе), выполненный на определенной технологической платформе или требующий определенной среды (проигрывателя) для использования;</a:t>
            </a:r>
          </a:p>
          <a:p>
            <a:pPr lvl="0"/>
            <a:r>
              <a:rPr lang="ru-RU" u="sng" dirty="0" smtClean="0"/>
              <a:t>система тестирования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тренажер;</a:t>
            </a:r>
          </a:p>
          <a:p>
            <a:pPr lvl="0"/>
            <a:r>
              <a:rPr lang="ru-RU" dirty="0" smtClean="0"/>
              <a:t>тематический каталог.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Разные способы использования ИКТ на уроках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 программных мультимедиа средств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Презентации</a:t>
            </a:r>
          </a:p>
          <a:p>
            <a:r>
              <a:rPr lang="ru-RU" dirty="0" smtClean="0"/>
              <a:t>Автоматический контроль</a:t>
            </a:r>
          </a:p>
          <a:p>
            <a:r>
              <a:rPr lang="ru-RU" dirty="0" smtClean="0"/>
              <a:t>Проведение лабораторно-компьютерных практикумов с виртуальными моделями</a:t>
            </a:r>
          </a:p>
          <a:p>
            <a:r>
              <a:rPr lang="ru-RU" dirty="0" smtClean="0"/>
              <a:t>Проектно-исследовательская деятельность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ПРАКТИКУМ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1)сформулировать самые </a:t>
            </a:r>
            <a:r>
              <a:rPr lang="ru-RU" dirty="0" smtClean="0">
                <a:solidFill>
                  <a:srgbClr val="002060"/>
                </a:solidFill>
              </a:rPr>
              <a:t>важные единые требования для ЦОРов</a:t>
            </a:r>
          </a:p>
          <a:p>
            <a:r>
              <a:rPr lang="ru-RU" dirty="0" smtClean="0"/>
              <a:t>2) определить </a:t>
            </a:r>
            <a:r>
              <a:rPr lang="ru-RU" dirty="0" smtClean="0">
                <a:solidFill>
                  <a:srgbClr val="C00000"/>
                </a:solidFill>
              </a:rPr>
              <a:t>положительные и отрицательные стороны применения ИКТ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выявить </a:t>
            </a:r>
            <a:r>
              <a:rPr lang="ru-RU" dirty="0" smtClean="0">
                <a:solidFill>
                  <a:srgbClr val="C00000"/>
                </a:solidFill>
              </a:rPr>
              <a:t>причины</a:t>
            </a:r>
            <a:r>
              <a:rPr lang="ru-RU" dirty="0" smtClean="0"/>
              <a:t> низкого уровня их применения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/>
              <a:t>Цифровые образовательные ресурсы должны удовлетворять следующим содержательным требованиям: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соответствовать документам Правительства Российской Федерации, Министерства образования и науки Российской Федерации, регламентирующим содержание образования (как определяющим задачи модернизации образования, так и действующим в настоящее время), и примерным программам; </a:t>
            </a:r>
          </a:p>
          <a:p>
            <a:pPr lvl="0"/>
            <a:r>
              <a:rPr lang="ru-RU" dirty="0" smtClean="0"/>
              <a:t>соответствовать содержанию и структуре конкретного учебника; </a:t>
            </a:r>
          </a:p>
          <a:p>
            <a:pPr lvl="0"/>
            <a:r>
              <a:rPr lang="ru-RU" dirty="0" smtClean="0"/>
              <a:t>обеспечивать новое качество образования, ориентироваться на современные формы обучения, высокую интерактивность, усиление учебной самостоятельности школьников; </a:t>
            </a:r>
          </a:p>
          <a:p>
            <a:pPr lvl="0"/>
            <a:r>
              <a:rPr lang="ru-RU" dirty="0" smtClean="0"/>
              <a:t>обеспечивать возможность уровневой дифференциации и индивидуализации обучения (это относится как к уровню формирования предметных умений и знаний, так и интеллектуальных и общих умений);</a:t>
            </a:r>
          </a:p>
          <a:p>
            <a:pPr lvl="0"/>
            <a:r>
              <a:rPr lang="ru-RU" dirty="0" smtClean="0"/>
              <a:t>учитывать возрастные психолого-педагогические особенности учащихся и существующие различия в культурном опыте учащихся;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содержать материалы, ориентированные на работу с информацией, представленной в различных формах (графики, таблицы, составные и оригинальные тексты различных жанров, видеоряды и т.д.);</a:t>
            </a:r>
          </a:p>
          <a:p>
            <a:pPr lvl="0"/>
            <a:r>
              <a:rPr lang="ru-RU" dirty="0" smtClean="0"/>
              <a:t>содержать набор заданий (как обучающего, так и диагностического характера) ориентированных преимущественно на нестандартные способы решения;</a:t>
            </a:r>
          </a:p>
          <a:p>
            <a:pPr lvl="0"/>
            <a:r>
              <a:rPr lang="ru-RU" dirty="0" smtClean="0"/>
              <a:t>предлагать виды учебной деятельности, ориентирующие ученика на приобретение опыта решения жизненных (в том числе бытовых) проблем на основе знаний и умений, освоенных в рамках данного предмета;</a:t>
            </a:r>
          </a:p>
          <a:p>
            <a:pPr lvl="0"/>
            <a:r>
              <a:rPr lang="ru-RU" dirty="0" smtClean="0"/>
              <a:t>обеспечивать организацию учебной деятельности, предполагающую широкое использование форм самостоятельной групповой и индивидуальной исследовательской деятельности, формы и методы проектной организации образовательного процесса;</a:t>
            </a:r>
          </a:p>
          <a:p>
            <a:pPr lvl="0"/>
            <a:r>
              <a:rPr lang="ru-RU" dirty="0" smtClean="0"/>
              <a:t>содержать варианты планирования учебного процесса, которые должны предполагать модульную структуру, позволяющую реализовать согласованное преподавание при делении на предметы, классы и темы.</a:t>
            </a:r>
          </a:p>
          <a:p>
            <a:r>
              <a:rPr lang="ru-RU" dirty="0" smtClean="0"/>
              <a:t>	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Цифровые образовательные ресурсы</a:t>
            </a:r>
            <a:br>
              <a:rPr lang="ru-RU" b="1" dirty="0" smtClean="0"/>
            </a:br>
            <a:r>
              <a:rPr lang="ru-RU" b="1" dirty="0" smtClean="0"/>
              <a:t> не должны: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lvl="0"/>
            <a:r>
              <a:rPr lang="ru-RU" dirty="0" smtClean="0"/>
              <a:t>копировать бумажный учебник;</a:t>
            </a:r>
          </a:p>
          <a:p>
            <a:pPr lvl="0"/>
            <a:r>
              <a:rPr lang="ru-RU" dirty="0" smtClean="0"/>
              <a:t>представлять собой дополнительные главы к существующему учебнику;</a:t>
            </a:r>
          </a:p>
          <a:p>
            <a:pPr lvl="0"/>
            <a:r>
              <a:rPr lang="ru-RU" dirty="0" smtClean="0"/>
              <a:t>дублировать общедоступную справочную, научно-популярную, культурологическую и т.д. информацию;</a:t>
            </a:r>
          </a:p>
          <a:p>
            <a:pPr lvl="0"/>
            <a:r>
              <a:rPr lang="ru-RU" dirty="0" smtClean="0"/>
              <a:t>основываться на материалах, которые очень быстро теряют достоверность (устаревают).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Объем доступного учащемуся информационного материала, способов учебной деятельности с ним в случае использования цифровых образовательных ресурсов должны быть больше, чем это возможно для бумажной учебной литературы и в традиционной классно-урочной системе. Поскольку задачей набора ЦОР является поддержка изучения какого-либо курса, объемы даваемого материала того или иного вида (иллюстрации, лабораторные работы, тестовые задания) должны покрывать потребности курса (в частности, содержать материал, относящийся ко всем разделам курса) и превосходить бумажные аналоги в количественном соотношении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ПОЛОЖИТЕЛЬНЫЕ СТОРОНЫ: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использование компьютера дает возможность педагогу индивидуализировать процесс обучения, повысит мотивацию к изучению предмета, стимулировать учащихся;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все участники образовательного процесса имеют возможность, используя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компьютер и средства Интернет, заняться самообразованием, исследовательской деятельностью, что, важно для всестороннего развития личности, как ребенка, так и взрослого;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дают возможность учащимся спланировать время обучения при работе с компьютерными тренажерами, сформировать общую картину при восприятии и запоминании материала, провести самоконтроль, то есть создать психологически комфортную среду обучения, которая ведет к самосовершенствованию и позволяет ставить перед учащимся личностно-значимые цели;</a:t>
            </a:r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ПОЛОЖИТЕЛЬНЫЕ СТОРОНЫ: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 использовании компьютерных технологий меняется стиль общения: учитель, скорее собеседник и консультант, чем носитель информации; учащиеся собеседники, консультанты /т.е. происходит развитие коммуникативных навыков/;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ИКТ дают возможность создать собственный фонд демонстрационных материалов, которые способны развивать логическое и образное мышление учащихся, использовать разные виды внимания.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свобода поиска и выбора учебной информации, ее доступность, неограниченность информационных ресурсов, разнообразие видов информации и т.д.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процесс обучения становится более индивидуализированным, личностно-ориентированным. Новые информационные технологии превращают обучение в увлекательный процесс, с элементами игры, способствуют развитию исследовательских навыков учащихся. У учителя появляются дополнительные стимулы отойти от традиционной репродуктивной модели преподавания в пользу исследовательских, проектных методик;</a:t>
            </a:r>
          </a:p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   с появлением компьютерных сетей школьники и учителя приобрели новую возможность оперативно получать информацию из любой точки земного шара. Через глобальную телекоммуникационную сеть Интернет возможен мгновенный доступ к мировым информационным ресурсам (электронным библиотекам, базам данных, хранилищам файлов, и т.д.)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ОТРИЦАТЕЛЬНЫЕ СТОРОНЫ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возросшие требования к педагогу (многие учащиеся имеют более современную технику дома, в то же время достаточно большое количество педагогов не имеет даже минимальных знаний в области ИКТ);</a:t>
            </a:r>
          </a:p>
          <a:p>
            <a:pPr lvl="0"/>
            <a:r>
              <a:rPr lang="ru-RU" dirty="0" smtClean="0"/>
              <a:t>неустойчивая детская психика приводит к привыканию к компьютеру учащихся, что сказывается на их здоровье;</a:t>
            </a:r>
          </a:p>
          <a:p>
            <a:pPr lvl="0"/>
            <a:r>
              <a:rPr lang="ru-RU" dirty="0" err="1" smtClean="0"/>
              <a:t>неотфильтрованная</a:t>
            </a:r>
            <a:r>
              <a:rPr lang="ru-RU" dirty="0" smtClean="0"/>
              <a:t> информация наносит психологический вред ребенку;</a:t>
            </a:r>
          </a:p>
          <a:p>
            <a:r>
              <a:rPr lang="ru-RU" dirty="0" smtClean="0"/>
              <a:t>исследовательская деятельность учащихся затруднена двумя причинами:</a:t>
            </a:r>
          </a:p>
          <a:p>
            <a:r>
              <a:rPr lang="ru-RU" dirty="0" smtClean="0"/>
              <a:t>- множество рефератов на </a:t>
            </a:r>
            <a:r>
              <a:rPr lang="en-US" dirty="0" smtClean="0"/>
              <a:t>CD</a:t>
            </a:r>
            <a:r>
              <a:rPr lang="ru-RU" dirty="0" smtClean="0"/>
              <a:t> дисках и в Интернете, дающие возможность получить готовый продукт;</a:t>
            </a:r>
          </a:p>
          <a:p>
            <a:r>
              <a:rPr lang="ru-RU" dirty="0" smtClean="0"/>
              <a:t>- технология проектной деятельности не до конца освоена учителями-предметниками;</a:t>
            </a:r>
          </a:p>
          <a:p>
            <a:pPr lvl="0"/>
            <a:r>
              <a:rPr lang="ru-RU" dirty="0" smtClean="0"/>
              <a:t>невысокая информационная культура, как у учащихся, так и у педагогов;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ОТРИЦАТЕЛЬНЫЕ СТОРОНЫ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нет единой информационно–методической службы для учащихся, их родителей и учителей;</a:t>
            </a:r>
          </a:p>
          <a:p>
            <a:pPr lvl="0"/>
            <a:r>
              <a:rPr lang="ru-RU" dirty="0" smtClean="0"/>
              <a:t>психологическая неготовность учителей к освоению ИКТ;</a:t>
            </a:r>
          </a:p>
          <a:p>
            <a:pPr lvl="0"/>
            <a:r>
              <a:rPr lang="ru-RU" dirty="0" smtClean="0"/>
              <a:t>часто встречается невысокое качество авторских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программ с</a:t>
            </a:r>
          </a:p>
          <a:p>
            <a:r>
              <a:rPr lang="ru-RU" dirty="0" smtClean="0"/>
              <a:t>     точки зрения содержания и методики: погоня за «картинкой» в ущерб содержанию,    </a:t>
            </a:r>
          </a:p>
          <a:p>
            <a:r>
              <a:rPr lang="ru-RU" dirty="0" smtClean="0"/>
              <a:t>     неудачное методическое сопровождение;</a:t>
            </a:r>
          </a:p>
          <a:p>
            <a:pPr lvl="0"/>
            <a:r>
              <a:rPr lang="ru-RU" dirty="0" smtClean="0"/>
              <a:t>ИКТ оказывает негативное воздействие на личность ученика: </a:t>
            </a:r>
            <a:r>
              <a:rPr lang="ru-RU" dirty="0" err="1" smtClean="0"/>
              <a:t>утратакоммуникативных</a:t>
            </a:r>
            <a:r>
              <a:rPr lang="ru-RU" dirty="0" smtClean="0"/>
              <a:t> навыков, чрезмерная индивидуализация и утрата навыков групповой  работы, отрицательно сказывается на здоровье, формирует психологическую зависимость от виртуального мира, стимулирует акцент не на анализ, а на поиск и сбор материала, ухудшает устную и письменную речь;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анализ и структуризация потребностей педагогов в использовании информационно-коммуникативных технологий и ЭОР ;  </a:t>
            </a:r>
          </a:p>
          <a:p>
            <a:pPr lvl="0"/>
            <a:r>
              <a:rPr lang="ru-RU" b="1" dirty="0" smtClean="0"/>
              <a:t>определить основные составляющие ИКТ- компетенции учителя школы, проблемы и факторы , тормозящие внедрение ИКТ в учебно-воспитательный процесс. Наметить шаги по решению и устранению выявленных проблем.</a:t>
            </a:r>
          </a:p>
          <a:p>
            <a:pPr lvl="0"/>
            <a:r>
              <a:rPr lang="ru-RU" b="1" dirty="0" smtClean="0"/>
              <a:t>Структура и особенности интерфейса Единой коллекции и ФЦИОР. Применение ЭОР в качестве источника информации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HTTP://</a:t>
            </a:r>
            <a:r>
              <a:rPr lang="ru-RU" sz="4400" dirty="0" smtClean="0"/>
              <a:t>сош14</a:t>
            </a:r>
            <a:r>
              <a:rPr lang="en-US" sz="4400" dirty="0" smtClean="0"/>
              <a:t>.</a:t>
            </a:r>
            <a:r>
              <a:rPr lang="ru-RU" sz="4400" dirty="0" err="1" smtClean="0"/>
              <a:t>рф</a:t>
            </a:r>
            <a:r>
              <a:rPr lang="en-US" sz="4400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Личностно-ориентированное взаимодействие учителя с учениками</a:t>
            </a:r>
            <a:r>
              <a:rPr lang="en-US" dirty="0" smtClean="0"/>
              <a:t>,</a:t>
            </a:r>
            <a:r>
              <a:rPr lang="ru-RU" dirty="0" smtClean="0"/>
              <a:t> где бы обеспечивалось комфортное психологическое самочувствие обучающих и обучающихся</a:t>
            </a:r>
            <a:r>
              <a:rPr lang="en-US" dirty="0" smtClean="0"/>
              <a:t>,</a:t>
            </a:r>
            <a:r>
              <a:rPr lang="ru-RU" dirty="0" smtClean="0"/>
              <a:t> резкое снижение конфликтных ситуаций на уроках и во время воспитательной деятельности</a:t>
            </a:r>
            <a:r>
              <a:rPr lang="en-US" dirty="0" smtClean="0"/>
              <a:t>,</a:t>
            </a:r>
            <a:r>
              <a:rPr lang="ru-RU" dirty="0" smtClean="0"/>
              <a:t> где бы создавались благоприятные предпосылки для повышения уровня общекультурной </a:t>
            </a:r>
            <a:r>
              <a:rPr lang="ru-RU" dirty="0" err="1" smtClean="0"/>
              <a:t>плдготовки</a:t>
            </a:r>
            <a:r>
              <a:rPr lang="en-US" dirty="0" smtClean="0"/>
              <a:t>,</a:t>
            </a:r>
            <a:r>
              <a:rPr lang="ru-RU" dirty="0" smtClean="0"/>
              <a:t> создавался благоприятный микроклимат в классе</a:t>
            </a:r>
            <a:r>
              <a:rPr lang="en-US" dirty="0" smtClean="0"/>
              <a:t>,</a:t>
            </a:r>
            <a:r>
              <a:rPr lang="ru-RU" dirty="0" smtClean="0"/>
              <a:t> школе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решение педагогического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Для повышения качества знаний учащихся и формирование  ИКТ- компетенций включать в уроки использование материалов  Единой коллекции цифровых образовательных ресурсов и Федерального центра образовательных ресурсов,  Использовать возможности электронных таблиц при разработке уроков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В конце учебного года предоставить в учебную часть отчеты о своей работе с </a:t>
            </a:r>
            <a:r>
              <a:rPr lang="ru-RU" dirty="0" smtClean="0">
                <a:solidFill>
                  <a:srgbClr val="FF0000"/>
                </a:solidFill>
              </a:rPr>
              <a:t>ЭОР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Отв. все </a:t>
            </a:r>
            <a:r>
              <a:rPr lang="ru-RU" dirty="0" err="1" smtClean="0">
                <a:solidFill>
                  <a:srgbClr val="FF0000"/>
                </a:solidFill>
              </a:rPr>
              <a:t>педработники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Активизировать деятельность руководителей методических объединений, учителей  и заместителей директора по наполнению </a:t>
            </a:r>
            <a:r>
              <a:rPr lang="ru-RU" dirty="0" err="1" smtClean="0"/>
              <a:t>контента</a:t>
            </a:r>
            <a:r>
              <a:rPr lang="ru-RU" dirty="0" smtClean="0"/>
              <a:t> школьного сайта. –           </a:t>
            </a:r>
            <a:r>
              <a:rPr lang="ru-RU" dirty="0" smtClean="0">
                <a:solidFill>
                  <a:srgbClr val="FF0000"/>
                </a:solidFill>
              </a:rPr>
              <a:t>Отв. Зам по УВР </a:t>
            </a:r>
            <a:r>
              <a:rPr lang="ru-RU" dirty="0" err="1" smtClean="0">
                <a:solidFill>
                  <a:srgbClr val="FF0000"/>
                </a:solidFill>
              </a:rPr>
              <a:t>Щербинина</a:t>
            </a:r>
            <a:r>
              <a:rPr lang="ru-RU" dirty="0" smtClean="0">
                <a:solidFill>
                  <a:srgbClr val="FF0000"/>
                </a:solidFill>
              </a:rPr>
              <a:t> ТВ</a:t>
            </a:r>
          </a:p>
          <a:p>
            <a:pPr lvl="0"/>
            <a:r>
              <a:rPr lang="ru-RU" dirty="0" smtClean="0"/>
              <a:t>Продолжить формирование </a:t>
            </a:r>
            <a:r>
              <a:rPr lang="ru-RU" dirty="0" err="1" smtClean="0"/>
              <a:t>ИКТ-компетенций</a:t>
            </a:r>
            <a:r>
              <a:rPr lang="ru-RU" dirty="0" smtClean="0"/>
              <a:t> учителями-предметниками школы через посещение курсов ИКТ, семинаров по этой тематике, открытых уроков своих коллег. </a:t>
            </a:r>
            <a:r>
              <a:rPr lang="ru-RU" dirty="0" smtClean="0">
                <a:solidFill>
                  <a:srgbClr val="FF0000"/>
                </a:solidFill>
              </a:rPr>
              <a:t>Отв. Зам. Директора по УМР Левина НИ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Учителям  активнее внедрять  информационно-коммуникационные технологии в учебный процесс </a:t>
            </a:r>
            <a:r>
              <a:rPr lang="ru-RU" dirty="0" smtClean="0">
                <a:solidFill>
                  <a:srgbClr val="FF0000"/>
                </a:solidFill>
              </a:rPr>
              <a:t>Отв. – рук. ШМО.</a:t>
            </a:r>
          </a:p>
          <a:p>
            <a:pPr lvl="0"/>
            <a:r>
              <a:rPr lang="ru-RU" dirty="0" smtClean="0"/>
              <a:t>Всем ШМО начать работу по созданию банка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уроков и к 20 мая 2013г. предоставить в учебную часть . </a:t>
            </a:r>
            <a:r>
              <a:rPr lang="ru-RU" dirty="0" smtClean="0">
                <a:solidFill>
                  <a:srgbClr val="FF0000"/>
                </a:solidFill>
              </a:rPr>
              <a:t>Отв. – рук. ШМО.</a:t>
            </a:r>
          </a:p>
          <a:p>
            <a:pPr lvl="0"/>
            <a:r>
              <a:rPr lang="ru-RU" dirty="0" smtClean="0"/>
              <a:t>Руководителям школьных методических объединений   запланировать и провести  в 2013-2014 учебном году  заседания МО с рассмотрением вопросов  соблюдения требований к созданию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презентаций, требований к проведению и анализу  уроков с компьютерной поддержкой, выполнению рекомендаций по использованию  ЭСО в образовательном  процессе. – </a:t>
            </a:r>
            <a:r>
              <a:rPr lang="ru-RU" dirty="0" err="1" smtClean="0">
                <a:solidFill>
                  <a:srgbClr val="FF0000"/>
                </a:solidFill>
              </a:rPr>
              <a:t>Отв</a:t>
            </a:r>
            <a:r>
              <a:rPr lang="ru-RU" dirty="0" smtClean="0">
                <a:solidFill>
                  <a:srgbClr val="FF0000"/>
                </a:solidFill>
              </a:rPr>
              <a:t> руководители ШМО</a:t>
            </a:r>
          </a:p>
          <a:p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обеспечение информационной и технической поддержки классных руководителей и учителей- предметников при подготовке к  различным видам урочной и  внеурочной деятельности с использованием  ИКТ и ЭОР ; </a:t>
            </a:r>
          </a:p>
          <a:p>
            <a:pPr lvl="0"/>
            <a:r>
              <a:rPr lang="ru-RU" b="1" dirty="0" smtClean="0"/>
              <a:t>познакомить учителей с возможностями сети Интернет при организации уроков с ЭОР</a:t>
            </a:r>
          </a:p>
          <a:p>
            <a:pPr lvl="0"/>
            <a:r>
              <a:rPr lang="ru-RU" b="1" dirty="0" smtClean="0"/>
              <a:t>презентация школьного сайта и возможности его использования в рамках учебно-воспитательной и управленческой деятельности школы.</a:t>
            </a:r>
          </a:p>
          <a:p>
            <a:pPr lvl="0"/>
            <a:r>
              <a:rPr lang="ru-RU" b="1" dirty="0" smtClean="0"/>
              <a:t>формировать представления о практическом использовании электронных таблиц для составления кроссвордов на уроках 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Регламент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Доклад  – 15 мин.</a:t>
            </a:r>
          </a:p>
          <a:p>
            <a:r>
              <a:rPr lang="ru-RU" dirty="0" smtClean="0"/>
              <a:t>Практическая часть – 30 мин.</a:t>
            </a:r>
          </a:p>
          <a:p>
            <a:r>
              <a:rPr lang="ru-RU" dirty="0" smtClean="0"/>
              <a:t>Работа со школьным сайтом - 10 мин</a:t>
            </a:r>
          </a:p>
          <a:p>
            <a:r>
              <a:rPr lang="ru-RU" dirty="0" smtClean="0"/>
              <a:t>Составление кроссворда - 30 мин</a:t>
            </a:r>
          </a:p>
          <a:p>
            <a:r>
              <a:rPr lang="ru-RU" dirty="0" smtClean="0"/>
              <a:t>Разное - 10 мин</a:t>
            </a:r>
          </a:p>
          <a:p>
            <a:r>
              <a:rPr lang="ru-RU" dirty="0" smtClean="0"/>
              <a:t>Итоги- 5 мин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Федеральный государственный образовательный стандарт основной школы (ФГОС)</a:t>
            </a:r>
            <a:endParaRPr lang="ru-RU" sz="2400" dirty="0"/>
          </a:p>
        </p:txBody>
      </p:sp>
      <p:pic>
        <p:nvPicPr>
          <p:cNvPr id="4" name="Рисунок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9752" y="1554163"/>
            <a:ext cx="5476896" cy="4525962"/>
          </a:xfrm>
          <a:ln>
            <a:solidFill>
              <a:srgbClr val="C00000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ФГОС второго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Федеральны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государственны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образовательны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стандарт включа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т в себя: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ahoma" pitchFamily="34" charset="0"/>
              <a:buNone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latin typeface="Times New Roman" pitchFamily="18" charset="0"/>
              </a:rPr>
              <a:t>требования к структуре основных образовательных программ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latin typeface="Times New Roman" pitchFamily="18" charset="0"/>
              </a:rPr>
              <a:t>требования к условиям реализации  основных образовательных программ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latin typeface="Times New Roman" pitchFamily="18" charset="0"/>
              </a:rPr>
              <a:t>требования к результатам освоения основной образовательной программы основного общего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ПРИМЕНЕНИЕ В ОБРАЗОВАТЕЛЬНОМ ПРОЦЕССЕ ЭЛЕКТРОННЫХ и ЦИФРОВЫХ ОБРАЗОВАТЕЛЬНЫХ РЕСУРСОВ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ЭОР и ЦОР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1864</Words>
  <Application>Microsoft Office PowerPoint</Application>
  <PresentationFormat>Экран (4:3)</PresentationFormat>
  <Paragraphs>212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Педагогический  совет 11.01.13  Подготовила и провела зам. директора по УВР Щербинина Т.В.</vt:lpstr>
      <vt:lpstr>Компьютер ценен настолько, насколько ценен человек,  который за ним работает.  Николаус Вирт </vt:lpstr>
      <vt:lpstr>Цель педагогического совета:</vt:lpstr>
      <vt:lpstr>Задачи:</vt:lpstr>
      <vt:lpstr>Слайд 5</vt:lpstr>
      <vt:lpstr>Регламент работы: </vt:lpstr>
      <vt:lpstr>Федеральный государственный образовательный стандарт основной школы (ФГОС)</vt:lpstr>
      <vt:lpstr>ФГОС второго поколения</vt:lpstr>
      <vt:lpstr>Слайд 9</vt:lpstr>
      <vt:lpstr> Если мы будем учить сегодня так, как мы учили вчера, мы украдем у наших детей завтра </vt:lpstr>
      <vt:lpstr>Слайд 11</vt:lpstr>
      <vt:lpstr>Слайд 12</vt:lpstr>
      <vt:lpstr>Слайд 13</vt:lpstr>
      <vt:lpstr>Поташник Марк Максимович</vt:lpstr>
      <vt:lpstr>Высокий уровень в коллективе последующим умениям:</vt:lpstr>
      <vt:lpstr>хороший уровень </vt:lpstr>
      <vt:lpstr>Слабый уровень</vt:lpstr>
      <vt:lpstr>Недостатки работы коллектива в процессе информатизации:</vt:lpstr>
      <vt:lpstr>Информационно-коммуникационные технологии (ИКТ)  </vt:lpstr>
      <vt:lpstr>Дидактические возможности ИКТ:</vt:lpstr>
      <vt:lpstr>Дидактические возможности ИКТ:</vt:lpstr>
      <vt:lpstr>Дидактические возможности ИКТ:</vt:lpstr>
      <vt:lpstr>ИКТ для ученика</vt:lpstr>
      <vt:lpstr>ИКТ позволяет учителю</vt:lpstr>
      <vt:lpstr>ИКТ позволяет родителям</vt:lpstr>
      <vt:lpstr>Слайд 26</vt:lpstr>
      <vt:lpstr>Слайд 27</vt:lpstr>
      <vt:lpstr>Слайд 28</vt:lpstr>
      <vt:lpstr>Примеры простых ЦОР</vt:lpstr>
      <vt:lpstr>Примеры сложных ЦОР</vt:lpstr>
      <vt:lpstr>Разные способы использования ИКТ на уроках:</vt:lpstr>
      <vt:lpstr>ПРАКТИКУМ</vt:lpstr>
      <vt:lpstr>Цифровые образовательные ресурсы должны удовлетворять следующим содержательным требованиям: </vt:lpstr>
      <vt:lpstr>Слайд 34</vt:lpstr>
      <vt:lpstr>Цифровые образовательные ресурсы  не должны: </vt:lpstr>
      <vt:lpstr>ПОЛОЖИТЕЛЬНЫЕ СТОРОНЫ:</vt:lpstr>
      <vt:lpstr>ПОЛОЖИТЕЛЬНЫЕ СТОРОНЫ:</vt:lpstr>
      <vt:lpstr>ОТРИЦАТЕЛЬНЫЕ СТОРОНЫ:</vt:lpstr>
      <vt:lpstr>ОТРИЦАТЕЛЬНЫЕ СТОРОНЫ:</vt:lpstr>
      <vt:lpstr>HTTP://сош14.рф/ </vt:lpstr>
      <vt:lpstr>Слайд 41</vt:lpstr>
      <vt:lpstr>Проект решение педагогического совета </vt:lpstr>
      <vt:lpstr>Слайд 43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 совет 11.01.13  Подготовила и провела зам. директора по УВР Щербинина Т.В.</dc:title>
  <dc:creator>UserXP</dc:creator>
  <cp:lastModifiedBy>UserXP</cp:lastModifiedBy>
  <cp:revision>24</cp:revision>
  <dcterms:created xsi:type="dcterms:W3CDTF">2013-01-10T15:12:48Z</dcterms:created>
  <dcterms:modified xsi:type="dcterms:W3CDTF">2013-01-10T17:00:52Z</dcterms:modified>
</cp:coreProperties>
</file>