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59" r:id="rId6"/>
    <p:sldId id="273" r:id="rId7"/>
    <p:sldId id="274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70" r:id="rId17"/>
    <p:sldId id="269" r:id="rId18"/>
    <p:sldId id="271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85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6233C-B224-469B-B36E-E261F979DC13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A6394-3999-4533-AC16-675A0B17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A6394-3999-4533-AC16-675A0B17F2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3863F-019A-498E-B470-BD4A234C5DAB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78DD-958F-45C8-9884-CEE340C58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Департамент образования города Москвы</a:t>
            </a:r>
            <a:br>
              <a:rPr lang="ru-RU" sz="2000" dirty="0" smtClean="0"/>
            </a:br>
            <a:r>
              <a:rPr lang="ru-RU" sz="2000" dirty="0" smtClean="0"/>
              <a:t>Государственное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Среднего профессионального образования</a:t>
            </a:r>
            <a:br>
              <a:rPr lang="ru-RU" sz="2000" dirty="0" smtClean="0"/>
            </a:br>
            <a:r>
              <a:rPr lang="ru-RU" sz="2000" b="1" dirty="0" smtClean="0"/>
              <a:t>Коммерческо-банковский колледж №6</a:t>
            </a:r>
            <a:br>
              <a:rPr lang="ru-RU" sz="2000" b="1" dirty="0" smtClean="0"/>
            </a:br>
            <a:r>
              <a:rPr lang="ru-RU" sz="2000" b="1" dirty="0" smtClean="0"/>
              <a:t>(ГОУ СПО КБК №6)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9138"/>
            <a:ext cx="91440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ТВОРЧЕСКИЙ ПРОЕКТ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 рамках городского конкурса для ГОУ СПО</a:t>
            </a: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НА ТЕМУ</a:t>
            </a: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0" y="62372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Москва, 2011.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70892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«Математика в моей профессии»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4286256"/>
            <a:ext cx="635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Авторы проекта: </a:t>
            </a:r>
          </a:p>
          <a:p>
            <a:r>
              <a:rPr lang="ru-RU" altLang="ja-JP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Абабий</a:t>
            </a:r>
            <a:r>
              <a:rPr lang="ru-RU" altLang="ja-JP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Оксана Николаевна и </a:t>
            </a:r>
            <a:r>
              <a:rPr lang="ru-RU" altLang="ja-JP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Мынкина</a:t>
            </a:r>
            <a:r>
              <a:rPr lang="ru-RU" altLang="ja-JP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Ксения Александровна, студентки </a:t>
            </a:r>
            <a:r>
              <a:rPr lang="en-US" altLang="ja-JP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II</a:t>
            </a:r>
            <a:r>
              <a:rPr lang="ru-RU" altLang="ja-JP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курса по </a:t>
            </a:r>
            <a:r>
              <a:rPr lang="ru-RU" altLang="ja-JP" dirty="0" smtClean="0">
                <a:latin typeface="Times New Roman" pitchFamily="18" charset="0"/>
                <a:ea typeface="MS Mincho" pitchFamily="49" charset="-128"/>
              </a:rPr>
              <a:t>специальности «Банковское дело».</a:t>
            </a:r>
          </a:p>
          <a:p>
            <a:pPr eaLnBrk="0" hangingPunct="0"/>
            <a:r>
              <a:rPr lang="ru-RU" altLang="ja-JP" b="1" dirty="0" smtClean="0">
                <a:latin typeface="Times New Roman" pitchFamily="18" charset="0"/>
                <a:ea typeface="MS Mincho" pitchFamily="49" charset="-128"/>
              </a:rPr>
              <a:t>Руководитель проекта: </a:t>
            </a:r>
            <a:r>
              <a:rPr lang="ru-RU" altLang="ja-JP" dirty="0" err="1" smtClean="0">
                <a:latin typeface="Times New Roman" pitchFamily="18" charset="0"/>
                <a:ea typeface="MS Mincho" pitchFamily="49" charset="-128"/>
              </a:rPr>
              <a:t>Маковкина</a:t>
            </a:r>
            <a:r>
              <a:rPr lang="ru-RU" altLang="ja-JP" dirty="0" smtClean="0">
                <a:latin typeface="Times New Roman" pitchFamily="18" charset="0"/>
                <a:ea typeface="MS Mincho" pitchFamily="49" charset="-128"/>
              </a:rPr>
              <a:t> Н.П.</a:t>
            </a:r>
            <a:endParaRPr lang="ru-RU" altLang="ja-JP" dirty="0">
              <a:cs typeface="ＭＳ Ｐゴシック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072230" cy="1011222"/>
          </a:xfrm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ru-RU" sz="6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ДЕПОЗИТ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3717032"/>
            <a:ext cx="150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Простая процентная ставка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3645024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Сложная процентная ставка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239282" y="3105534"/>
            <a:ext cx="639522" cy="566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609144" y="3103824"/>
            <a:ext cx="639522" cy="569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5816" y="27809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начислению процента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4847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категории вкладчика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14847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изъятию средств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34888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Физические лица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234888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Юридические лица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22768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востребования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227687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Срочные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358050" y="227687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Сертификаты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487494" y="1896882"/>
            <a:ext cx="564664" cy="460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1439937" y="1880543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5220072" y="1844824"/>
            <a:ext cx="6423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6338415" y="20946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308304" y="1844824"/>
            <a:ext cx="57207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68960"/>
            <a:ext cx="3563888" cy="27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075" t="8666"/>
          <a:stretch>
            <a:fillRect/>
          </a:stretch>
        </p:blipFill>
        <p:spPr bwMode="auto">
          <a:xfrm>
            <a:off x="1835696" y="4581128"/>
            <a:ext cx="403244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0080" t="5040" r="11801" b="6761"/>
          <a:stretch>
            <a:fillRect/>
          </a:stretch>
        </p:blipFill>
        <p:spPr bwMode="auto">
          <a:xfrm>
            <a:off x="0" y="3143248"/>
            <a:ext cx="2699792" cy="304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2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7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500066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ЗАДАЧА.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8929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Для чего человек несет свои сбережения в банк? Конечно же, чтобы обеспечить их сохранность, и самое главное - получить доходы.  И вот, один гражданин нашел подходящий ему банк, с наиболее выгодными условиям по вклад и отнес в туда сумму  в 10 000 рублей на 1 год, под 8% годовых. Процент начисляется ежеквартально.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1637"/>
            <a:ext cx="9144000" cy="41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Новая папка\banko_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214950"/>
            <a:ext cx="7500990" cy="1643050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5736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4332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ПРОСТАЯ</a:t>
                      </a:r>
                      <a:r>
                        <a:rPr lang="ru-RU" b="1" baseline="0" dirty="0" smtClean="0"/>
                        <a:t> УЧЕТНАЯ СТАВКА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СЛОЖНАЯ УЧЕТНАЯ СТАВКА</a:t>
                      </a:r>
                      <a:endParaRPr lang="ru-RU" b="1" dirty="0"/>
                    </a:p>
                  </a:txBody>
                  <a:tcPr/>
                </a:tc>
              </a:tr>
              <a:tr h="4877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% : 4 = 2 % в квартал.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000 * 0, 02 = 200  рублей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en-US" i="1" baseline="0" dirty="0" smtClean="0"/>
                        <a:t>I </a:t>
                      </a:r>
                      <a:r>
                        <a:rPr lang="ru-RU" i="1" baseline="0" dirty="0" smtClean="0"/>
                        <a:t>квартал.</a:t>
                      </a:r>
                    </a:p>
                    <a:p>
                      <a:pPr algn="ctr"/>
                      <a:r>
                        <a:rPr lang="ru-RU" baseline="0" dirty="0" smtClean="0"/>
                        <a:t>10 000 + 200 = 10 200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en-US" i="1" baseline="0" dirty="0" smtClean="0"/>
                        <a:t>II </a:t>
                      </a:r>
                      <a:r>
                        <a:rPr lang="ru-RU" i="1" baseline="0" dirty="0" smtClean="0"/>
                        <a:t>квартал.</a:t>
                      </a:r>
                    </a:p>
                    <a:p>
                      <a:pPr algn="ctr"/>
                      <a:r>
                        <a:rPr lang="ru-RU" baseline="0" dirty="0" smtClean="0"/>
                        <a:t>10 200 + 200 = 10 400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en-US" i="1" baseline="0" dirty="0" smtClean="0"/>
                        <a:t>III </a:t>
                      </a:r>
                      <a:r>
                        <a:rPr lang="ru-RU" i="1" baseline="0" dirty="0" smtClean="0"/>
                        <a:t>квартал.</a:t>
                      </a:r>
                    </a:p>
                    <a:p>
                      <a:pPr algn="ctr"/>
                      <a:r>
                        <a:rPr lang="ru-RU" baseline="0" dirty="0" smtClean="0"/>
                        <a:t>10 400 + 200 = 10 600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en-US" i="1" baseline="0" dirty="0" smtClean="0"/>
                        <a:t>IV </a:t>
                      </a:r>
                      <a:r>
                        <a:rPr lang="ru-RU" i="1" baseline="0" dirty="0" smtClean="0"/>
                        <a:t>квартал.</a:t>
                      </a:r>
                    </a:p>
                    <a:p>
                      <a:pPr algn="ctr"/>
                      <a:r>
                        <a:rPr lang="ru-RU" baseline="0" dirty="0" smtClean="0"/>
                        <a:t>10 600 + 200 = 10 800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% : 4 = 2 % в квартал.</a:t>
                      </a:r>
                      <a:endParaRPr lang="ru-RU" dirty="0" smtClean="0"/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en-US" i="1" baseline="0" dirty="0" smtClean="0"/>
                        <a:t>I </a:t>
                      </a:r>
                      <a:r>
                        <a:rPr lang="ru-RU" i="1" baseline="0" dirty="0" smtClean="0"/>
                        <a:t>квартал.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000 * 0, 02 = 200  рублей</a:t>
                      </a:r>
                    </a:p>
                    <a:p>
                      <a:pPr algn="ctr"/>
                      <a:r>
                        <a:rPr lang="ru-RU" baseline="0" dirty="0" smtClean="0"/>
                        <a:t>10 000 + 200 = 10 200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en-US" i="1" baseline="0" dirty="0" smtClean="0"/>
                        <a:t>II </a:t>
                      </a:r>
                      <a:r>
                        <a:rPr lang="ru-RU" i="1" baseline="0" dirty="0" smtClean="0"/>
                        <a:t>квартал.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200 * 0, 02 = 204 рублей</a:t>
                      </a:r>
                    </a:p>
                    <a:p>
                      <a:pPr algn="ctr"/>
                      <a:r>
                        <a:rPr lang="ru-RU" baseline="0" dirty="0" smtClean="0"/>
                        <a:t>10 200 + 204 = 10 404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en-US" i="1" baseline="0" dirty="0" smtClean="0"/>
                        <a:t>III </a:t>
                      </a:r>
                      <a:r>
                        <a:rPr lang="ru-RU" i="1" baseline="0" dirty="0" smtClean="0"/>
                        <a:t>квартал.</a:t>
                      </a:r>
                    </a:p>
                    <a:p>
                      <a:pPr algn="ctr"/>
                      <a:r>
                        <a:rPr lang="ru-RU" baseline="0" dirty="0" smtClean="0"/>
                        <a:t>10 404 * 0,02 = 208</a:t>
                      </a:r>
                    </a:p>
                    <a:p>
                      <a:pPr algn="ctr"/>
                      <a:r>
                        <a:rPr lang="ru-RU" baseline="0" dirty="0" smtClean="0"/>
                        <a:t>10 404 + 208 = 10 612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en-US" i="1" baseline="0" dirty="0" smtClean="0"/>
                        <a:t>IV </a:t>
                      </a:r>
                      <a:r>
                        <a:rPr lang="ru-RU" i="1" baseline="0" dirty="0" smtClean="0"/>
                        <a:t>квартал.</a:t>
                      </a:r>
                    </a:p>
                    <a:p>
                      <a:pPr algn="ctr"/>
                      <a:r>
                        <a:rPr lang="ru-RU" baseline="0" dirty="0" smtClean="0"/>
                        <a:t>10 612 * 0,02 = 212</a:t>
                      </a:r>
                    </a:p>
                    <a:p>
                      <a:pPr algn="ctr"/>
                      <a:r>
                        <a:rPr lang="ru-RU" baseline="0" dirty="0" smtClean="0"/>
                        <a:t>10 612 + 212 = 10 824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500066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ВЫВОД: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428736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Для банка выгоднее принимать вклады с простой процентной ставкой, когда как клиенту выгоднее размещать свои средства во вклады со сложной процентной ставкой. </a:t>
            </a:r>
            <a:endParaRPr lang="ru-RU" sz="2000" dirty="0"/>
          </a:p>
        </p:txBody>
      </p:sp>
      <p:pic>
        <p:nvPicPr>
          <p:cNvPr id="1026" name="Picture 2" descr="D:\Новая пап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71744"/>
            <a:ext cx="6159500" cy="40767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РАЗМЕР И СОСТАВ УСТАВНОГО КАПИТАЛА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14311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АО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221455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ООО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571604" y="1571612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43636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34" y="307181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Акции:</a:t>
            </a:r>
          </a:p>
          <a:p>
            <a:pPr algn="ctr"/>
            <a:r>
              <a:rPr lang="ru-RU" dirty="0" smtClean="0"/>
              <a:t>Номинальная стоимость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3" idx="2"/>
            <a:endCxn id="10" idx="0"/>
          </p:cNvCxnSpPr>
          <p:nvPr/>
        </p:nvCxnSpPr>
        <p:spPr>
          <a:xfrm rot="5400000">
            <a:off x="1088057" y="2838295"/>
            <a:ext cx="46702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268238" y="2804465"/>
            <a:ext cx="46702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2240" y="2924944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Доли:</a:t>
            </a:r>
          </a:p>
          <a:p>
            <a:pPr algn="ctr"/>
            <a:r>
              <a:rPr lang="ru-RU" dirty="0" smtClean="0"/>
              <a:t>Размер в виде % и дроби.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472608" cy="375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357982" cy="114300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РЕНТАБЕЛЬНОСТЬ -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1448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структура доходов и расходов, средний уровень процентных ставок по активным и пассивным операциям</a:t>
            </a:r>
            <a:endParaRPr lang="ru-RU" sz="2400" dirty="0"/>
          </a:p>
        </p:txBody>
      </p:sp>
      <p:pic>
        <p:nvPicPr>
          <p:cNvPr id="2050" name="Picture 2" descr="D:\Новая папка\40989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8619"/>
            <a:ext cx="9144000" cy="388938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643602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ЗАДАЧА: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Рентабельность определяет общую финансовую оценку деятельности предприятия. Рассчитывается как отношение прибыли к полным издержкам деятельности банка, т.е. затратам.  Так, сравним рентабельность некого банка за </a:t>
            </a:r>
            <a:r>
              <a:rPr lang="en-US" sz="2400" dirty="0" smtClean="0"/>
              <a:t>I </a:t>
            </a:r>
            <a:r>
              <a:rPr lang="ru-RU" sz="2400" dirty="0" smtClean="0"/>
              <a:t>и </a:t>
            </a:r>
            <a:r>
              <a:rPr lang="en-US" sz="2400" dirty="0" smtClean="0"/>
              <a:t>II </a:t>
            </a:r>
            <a:r>
              <a:rPr lang="ru-RU" sz="2400" dirty="0" smtClean="0"/>
              <a:t> квартал в соответствии с таблицей.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3714752"/>
          <a:ext cx="748883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1"/>
                <a:gridCol w="1485471"/>
                <a:gridCol w="1322841"/>
              </a:tblGrid>
              <a:tr h="5816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квартал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II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квартал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выданных краткосрочных займов, </a:t>
                      </a:r>
                      <a:r>
                        <a:rPr lang="ru-RU" dirty="0" err="1" smtClean="0"/>
                        <a:t>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/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сумма 1 кредита,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18300</a:t>
                      </a:r>
                      <a:endParaRPr lang="ru-RU" dirty="0"/>
                    </a:p>
                  </a:txBody>
                  <a:tcPr/>
                </a:tc>
              </a:tr>
              <a:tr h="332345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процентная ставка, %.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581603">
                <a:tc>
                  <a:txBody>
                    <a:bodyPr/>
                    <a:lstStyle/>
                    <a:p>
                      <a:r>
                        <a:rPr lang="ru-RU" dirty="0" smtClean="0"/>
                        <a:t>Себестоимость оформления 1 сделки,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1500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1680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8642"/>
          <a:ext cx="9144000" cy="4024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36003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I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ru-RU" b="1" i="0" baseline="0" dirty="0" smtClean="0"/>
                        <a:t>КВАРТАЛ.</a:t>
                      </a:r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II</a:t>
                      </a:r>
                      <a:r>
                        <a:rPr lang="ru-RU" b="1" i="0" dirty="0" smtClean="0"/>
                        <a:t> КВАРТАЛ.</a:t>
                      </a:r>
                      <a:endParaRPr lang="ru-RU" b="1" i="0" dirty="0"/>
                    </a:p>
                  </a:txBody>
                  <a:tcPr/>
                </a:tc>
              </a:tr>
              <a:tr h="51205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Средняя сумма всех выданных кредитов.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8327">
                <a:tc>
                  <a:txBody>
                    <a:bodyPr/>
                    <a:lstStyle/>
                    <a:p>
                      <a:r>
                        <a:rPr lang="ru-RU" dirty="0" smtClean="0"/>
                        <a:t>17000 * 1500 = 25 500 000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18300 * 2000 = 36 600 000</a:t>
                      </a:r>
                      <a:endParaRPr lang="ru-RU" dirty="0"/>
                    </a:p>
                  </a:txBody>
                  <a:tcPr/>
                </a:tc>
              </a:tr>
              <a:tr h="456049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Себестоимость оформления сделок.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2327">
                <a:tc>
                  <a:txBody>
                    <a:bodyPr/>
                    <a:lstStyle/>
                    <a:p>
                      <a:r>
                        <a:rPr lang="ru-RU" dirty="0" smtClean="0"/>
                        <a:t>1500 * 1500 = 2 250 000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1680 * 2000</a:t>
                      </a:r>
                      <a:r>
                        <a:rPr lang="ru-RU" baseline="0" dirty="0" smtClean="0"/>
                        <a:t> = 3 360 000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Прибыль от выданных краткосрочных</a:t>
                      </a:r>
                      <a:r>
                        <a:rPr lang="ru-RU" b="1" i="1" baseline="0" dirty="0" smtClean="0"/>
                        <a:t> займов.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500 000 : 100 * 15 – 2 250 000 =  1 575 000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36 600 000 : 100 * 17 – 3 360 000 = 2</a:t>
                      </a:r>
                      <a:r>
                        <a:rPr lang="ru-RU" baseline="0" dirty="0" smtClean="0"/>
                        <a:t> 862 000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Рентабельность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(1 575 000 : 2</a:t>
                      </a:r>
                      <a:r>
                        <a:rPr lang="ru-RU" dirty="0" smtClean="0"/>
                        <a:t> 250 000) *</a:t>
                      </a:r>
                      <a:r>
                        <a:rPr lang="ru-RU" baseline="0" dirty="0" smtClean="0"/>
                        <a:t> 100 % 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= 70</a:t>
                      </a:r>
                      <a:r>
                        <a:rPr lang="ru-RU" baseline="0" dirty="0" smtClean="0"/>
                        <a:t>%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862 000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3 36</a:t>
                      </a:r>
                      <a:r>
                        <a:rPr lang="ru-RU" dirty="0" smtClean="0"/>
                        <a:t>0 000) *</a:t>
                      </a:r>
                      <a:r>
                        <a:rPr lang="ru-RU" baseline="0" dirty="0" smtClean="0"/>
                        <a:t> 100 % 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≈ 85%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D:\Новая папка\fo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857604"/>
            <a:ext cx="3786214" cy="30003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248472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ВЫВОД: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70080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Сравнив показатель рентабельности за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II</a:t>
            </a:r>
            <a:r>
              <a:rPr lang="ru-RU" dirty="0" smtClean="0"/>
              <a:t> квартал, мы видим что банк работал лучше во </a:t>
            </a:r>
            <a:r>
              <a:rPr lang="en-US" dirty="0" smtClean="0"/>
              <a:t>II </a:t>
            </a:r>
            <a:r>
              <a:rPr lang="ru-RU" dirty="0" smtClean="0"/>
              <a:t>квартале, а следовательно получил больше прибыль. Но так же мы видим, что банк обладает резервом для увеличения выгодности своей деятельности.</a:t>
            </a:r>
            <a:endParaRPr lang="ru-RU" dirty="0"/>
          </a:p>
        </p:txBody>
      </p:sp>
      <p:pic>
        <p:nvPicPr>
          <p:cNvPr id="3074" name="Picture 2" descr="D:\Новая папка\151765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50734"/>
            <a:ext cx="7715304" cy="35736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900618" cy="579756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И вот, проведя данное исследование, мы убедились, что банкир без математики не банкир. Мы смело можем согласиться с М.В. Ломоносовым:«Математику уже затем учить надо, что она ум в порядок приводит». А в нашем случае не только ум, но и все важные аспекты банковской деятельности.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http://cs9694.vkontakte.ru/u13114860/-5/x_26da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357686" cy="635796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616624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НЕМНОГО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О НАС.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58924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Абабий Оксана и Мынкина Ксения</a:t>
            </a:r>
            <a:r>
              <a:rPr lang="en-US" dirty="0" smtClean="0"/>
              <a:t> – </a:t>
            </a:r>
            <a:r>
              <a:rPr lang="ru-RU" dirty="0" smtClean="0"/>
              <a:t>студентки банковского факультета.</a:t>
            </a:r>
            <a:endParaRPr lang="ru-RU" dirty="0"/>
          </a:p>
        </p:txBody>
      </p:sp>
      <p:pic>
        <p:nvPicPr>
          <p:cNvPr id="1026" name="Picture 2" descr="E:\ФОТОГРАФИИ\2010\Кусково\DSC08319.JPG"/>
          <p:cNvPicPr>
            <a:picLocks noChangeAspect="1" noChangeArrowheads="1"/>
          </p:cNvPicPr>
          <p:nvPr/>
        </p:nvPicPr>
        <p:blipFill>
          <a:blip r:embed="rId2" cstate="print"/>
          <a:srcRect l="11628" t="10364" r="9302"/>
          <a:stretch>
            <a:fillRect/>
          </a:stretch>
        </p:blipFill>
        <p:spPr bwMode="auto">
          <a:xfrm>
            <a:off x="0" y="1844824"/>
            <a:ext cx="5774773" cy="367240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571744"/>
            <a:ext cx="4572000" cy="2727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 Нам нравится учиться в нашем колледже. Для нас интересна наша будущая профессия, а следовательно такие дисциплины как учет в банках, банковские операции, сбердело, информатика. Но особенно мы любим такой предмет, как математика.</a:t>
            </a:r>
            <a:endParaRPr lang="ru-RU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prstTxWarp prst="textButtonPour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СПАСИБО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ЗА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ВНИМАНИЕ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4520" t="-60" r="14111"/>
          <a:stretch>
            <a:fillRect/>
          </a:stretch>
        </p:blipFill>
        <p:spPr bwMode="auto">
          <a:xfrm>
            <a:off x="-180528" y="260648"/>
            <a:ext cx="2337706" cy="680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2916" y="3068960"/>
            <a:ext cx="329108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2123728" y="1844824"/>
            <a:ext cx="42484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ЗАДАЧИ:</a:t>
            </a:r>
          </a:p>
          <a:p>
            <a:pPr algn="ctr"/>
            <a:endParaRPr lang="ru-RU" sz="2500" b="1" dirty="0" smtClean="0"/>
          </a:p>
          <a:p>
            <a:pPr marL="457200" indent="-457200">
              <a:buAutoNum type="arabicPeriod"/>
            </a:pPr>
            <a:r>
              <a:rPr lang="ru-RU" sz="2500" dirty="0" smtClean="0"/>
              <a:t>Узнать, при расчете каких банковских показателей используется математика.</a:t>
            </a:r>
          </a:p>
          <a:p>
            <a:pPr marL="457200" indent="-457200"/>
            <a:endParaRPr lang="ru-RU" sz="2500" dirty="0" smtClean="0"/>
          </a:p>
          <a:p>
            <a:pPr marL="457200" indent="-457200"/>
            <a:r>
              <a:rPr lang="ru-RU" sz="2500" dirty="0" smtClean="0"/>
              <a:t>2.   Показать применение математики в этих расчетах.</a:t>
            </a:r>
          </a:p>
          <a:p>
            <a:pPr algn="ctr"/>
            <a:endParaRPr lang="ru-RU" sz="25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296" y="476672"/>
            <a:ext cx="7679704" cy="1440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доказать, что специалист экономического профиля не может обойтись без математики в своей профессии.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244827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одна из важнейших наук, возникшая примерно 3000 лет назад до нашей эры. Самой древней математической деятельностью был счет. Счет был необходим, чтобы следить за поголовьем скота и вести торговлю. Некоторые первобытные племена подсчитывали количество предметов, сопоставляя им различные части тела, главным образом, пальцы рук и ног. Наскальный рисунок, сохранившийся до наших времен от каменного века, изображает число 35 в виде серии выстроенных в ряд 35 палочек пальцев.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Это именно та наука, которая интенсивно развивалась на протяжении всей деятельности человечества, которая стала незаменимой практически во всех сферах нашей жизни.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421196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/>
          <a:srcRect l="1438" t="1083" r="1438" b="16648"/>
          <a:stretch>
            <a:fillRect/>
          </a:stretch>
        </p:blipFill>
        <p:spPr bwMode="auto">
          <a:xfrm>
            <a:off x="0" y="4293096"/>
            <a:ext cx="484177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23728" y="0"/>
            <a:ext cx="5544616" cy="980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МАТЕМАТИКА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088" y="1412776"/>
            <a:ext cx="5122912" cy="394505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Немалый вклад в развитие науки внес Михаил Васильевич Ломоносов. Он придавал большое значение математике, рекомендуя широко применять математические методы в других науках. «Математику, — писал ученый, — почитаю за высшую степень человеческого познания, но только рассуждаю, что ее в своем месте после собранных наблюдений употреблять должно». Эти слова созвучны нашему веку, когда методы математики получили большое распространение как в естественных, так и в гуманитарных науках. </a:t>
            </a:r>
            <a:endParaRPr lang="ru-RU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2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278608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1741 году Ломоносов написал сочинение, изумившее всех своим названием: «Элементы математической химии». Химия и математика! Современникам Ломоносова одно сопоставление этих слов казалось нелепым.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Математическая химия — раздел теоретической химии, область исследований, посвящённая новым применениям математики к химическим задачам.</a:t>
            </a:r>
            <a:endParaRPr lang="ru-RU" sz="2000" dirty="0"/>
          </a:p>
        </p:txBody>
      </p:sp>
      <p:pic>
        <p:nvPicPr>
          <p:cNvPr id="3" name="Рисунок 2" descr="http://muzey.mitht.ru/pictures/pages/lomonosov/71.jpg"/>
          <p:cNvPicPr/>
          <p:nvPr/>
        </p:nvPicPr>
        <p:blipFill>
          <a:blip r:embed="rId2" cstate="print"/>
          <a:srcRect r="1235" b="9523"/>
          <a:stretch>
            <a:fillRect/>
          </a:stretch>
        </p:blipFill>
        <p:spPr bwMode="auto">
          <a:xfrm>
            <a:off x="1571604" y="2500306"/>
            <a:ext cx="607223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4 из 64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714752"/>
            <a:ext cx="2500298" cy="3357562"/>
          </a:xfrm>
          <a:prstGeom prst="rect">
            <a:avLst/>
          </a:prstGeom>
          <a:noFill/>
        </p:spPr>
      </p:pic>
      <p:sp>
        <p:nvSpPr>
          <p:cNvPr id="14340" name="AutoShape 4" descr="Картинка 29 из 644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а 29 из 644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а 29 из 644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Картинка 29 из 64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72" cy="2550183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115328" cy="394018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800080"/>
                </a:solidFill>
              </a:rPr>
              <a:t>И вот мы задались вопросом: «Зачем, нам, будущим банковским работникам математика?»</a:t>
            </a:r>
            <a:endParaRPr lang="ru-RU" b="1" i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Для компетенции учредители банка определяют: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3" name="Picture 1" descr="D:\177527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679" y="857232"/>
            <a:ext cx="5679321" cy="407196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543956" cy="2114552"/>
          </a:xfrm>
        </p:spPr>
        <p:txBody>
          <a:bodyPr/>
          <a:lstStyle/>
          <a:p>
            <a:r>
              <a:rPr lang="ru-RU" dirty="0" smtClean="0"/>
              <a:t>Концепцию</a:t>
            </a:r>
          </a:p>
          <a:p>
            <a:r>
              <a:rPr lang="ru-RU" dirty="0" smtClean="0"/>
              <a:t>Размер и состав уставного капитала</a:t>
            </a:r>
          </a:p>
          <a:p>
            <a:r>
              <a:rPr lang="ru-RU" dirty="0" smtClean="0"/>
              <a:t>Рентабельность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D:\Копия 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0194"/>
            <a:ext cx="4857752" cy="373780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72362" cy="1011222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КОНЦЕПЦИЯ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979712" y="1285860"/>
            <a:ext cx="1020652" cy="846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997992" y="1697958"/>
            <a:ext cx="85919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15074" y="1285860"/>
            <a:ext cx="949214" cy="846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2844" y="2000240"/>
            <a:ext cx="372512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 Сферы: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Выдача кредитов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Прием депозитов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Касса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Лизинг 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Факторинг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Форфейтинг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И т.д.</a:t>
            </a: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060848"/>
            <a:ext cx="21775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Цель: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Получение 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прибыли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2060848"/>
            <a:ext cx="321467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Направления: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Частным лицам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Малому бизнесу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Корпоративным клиентам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Финансовым организациям</a:t>
            </a: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147" name="Picture 3" descr="D:\Новая папка\1307424820_prib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882670"/>
            <a:ext cx="2894663" cy="297533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uiExpand="1" build="p"/>
      <p:bldP spid="13" grpId="0" uiExpand="1" build="p"/>
      <p:bldP spid="1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937</Words>
  <Application>Microsoft Office PowerPoint</Application>
  <PresentationFormat>Экран (4:3)</PresentationFormat>
  <Paragraphs>141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Департамент образования города Москвы Государственное образовательное учреждение Среднего профессионального образования Коммерческо-банковский колледж №6 (ГОУ СПО КБК №6) </vt:lpstr>
      <vt:lpstr>НЕМНОГО О НАС.</vt:lpstr>
      <vt:lpstr>ЦЕЛЬ: доказать, что специалист экономического профиля не может обойтись без математики в своей профессии. </vt:lpstr>
      <vt:lpstr>одна из важнейших наук, возникшая примерно 3000 лет назад до нашей эры. Самой древней математической деятельностью был счет. Счет был необходим, чтобы следить за поголовьем скота и вести торговлю. Некоторые первобытные племена подсчитывали количество предметов, сопоставляя им различные части тела, главным образом, пальцы рук и ног. Наскальный рисунок, сохранившийся до наших времен от каменного века, изображает число 35 в виде серии выстроенных в ряд 35 палочек пальцев.   Это именно та наука, которая интенсивно развивалась на протяжении всей деятельности человечества, которая стала незаменимой практически во всех сферах нашей жизни. </vt:lpstr>
      <vt:lpstr>Немалый вклад в развитие науки внес Михаил Васильевич Ломоносов. Он придавал большое значение математике, рекомендуя широко применять математические методы в других науках. «Математику, — писал ученый, — почитаю за высшую степень человеческого познания, но только рассуждаю, что ее в своем месте после собранных наблюдений употреблять должно». Эти слова созвучны нашему веку, когда методы математики получили большое распространение как в естественных, так и в гуманитарных науках. </vt:lpstr>
      <vt:lpstr>В 1741 году Ломоносов написал сочинение, изумившее всех своим названием: «Элементы математической химии». Химия и математика! Современникам Ломоносова одно сопоставление этих слов казалось нелепым.   Математическая химия — раздел теоретической химии, область исследований, посвящённая новым применениям математики к химическим задачам.</vt:lpstr>
      <vt:lpstr>И вот мы задались вопросом: «Зачем, нам, будущим банковским работникам математика?»</vt:lpstr>
      <vt:lpstr>Для компетенции учредители банка определяют: </vt:lpstr>
      <vt:lpstr>КОНЦЕПЦИЯ </vt:lpstr>
      <vt:lpstr>ДЕПОЗИТ </vt:lpstr>
      <vt:lpstr>ЗАДАЧА.</vt:lpstr>
      <vt:lpstr>Слайд 12</vt:lpstr>
      <vt:lpstr>ВЫВОД:</vt:lpstr>
      <vt:lpstr>РАЗМЕР И СОСТАВ УСТАВНОГО КАПИТАЛА </vt:lpstr>
      <vt:lpstr>РЕНТАБЕЛЬНОСТЬ - </vt:lpstr>
      <vt:lpstr>ЗАДАЧА:</vt:lpstr>
      <vt:lpstr>Слайд 17</vt:lpstr>
      <vt:lpstr>ВЫВОД:</vt:lpstr>
      <vt:lpstr>И вот, проведя данное исследование, мы убедились, что банкир без математики не банкир. Мы смело можем согласиться с М.В. Ломоносовым:«Математику уже затем учить надо, что она ум в порядок приводит». А в нашем случае не только ум, но и все важные аспекты банковской деятельности. </vt:lpstr>
      <vt:lpstr>СПАСИБО  ЗА  ВНИМАНИЕ!!!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образовательное учреждение Среднего профессионального образования Коммерческо-банковский колледж №6 (ГОУ СПО КБК №6) </dc:title>
  <dc:creator>family Wolf</dc:creator>
  <cp:lastModifiedBy>Your User Name</cp:lastModifiedBy>
  <cp:revision>81</cp:revision>
  <dcterms:created xsi:type="dcterms:W3CDTF">2011-02-15T16:06:17Z</dcterms:created>
  <dcterms:modified xsi:type="dcterms:W3CDTF">2011-06-27T07:10:45Z</dcterms:modified>
</cp:coreProperties>
</file>