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61" r:id="rId3"/>
    <p:sldId id="267" r:id="rId4"/>
    <p:sldId id="260" r:id="rId5"/>
    <p:sldId id="266" r:id="rId6"/>
    <p:sldId id="270" r:id="rId7"/>
    <p:sldId id="278" r:id="rId8"/>
    <p:sldId id="273" r:id="rId9"/>
    <p:sldId id="279" r:id="rId10"/>
    <p:sldId id="280" r:id="rId11"/>
    <p:sldId id="276" r:id="rId12"/>
    <p:sldId id="277" r:id="rId13"/>
    <p:sldId id="264" r:id="rId14"/>
    <p:sldId id="265" r:id="rId15"/>
    <p:sldId id="272" r:id="rId16"/>
    <p:sldId id="275" r:id="rId17"/>
    <p:sldId id="26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4F5AC-98E8-4C6B-808E-CE0CE8643684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9C77C45-0AB4-4604-BBDE-DD7517C3B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D8A17-F6E5-470B-AA4D-264192858233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FD100-6EE9-46DA-B960-302633622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AA21D-CA42-4489-A511-90597381D8A8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1E84C-2AB4-495E-8C13-F87D36997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65B28-FBE2-46AA-AD39-F7D9E9087EFC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50E5B-DDD7-4640-8DB9-34C0A0BDA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0C697-86F0-4141-8081-239878EA3F8B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2BDAB-C7B8-4E25-929F-1878B336E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4B83E-2F4A-410B-9919-FA25E5711161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F2F7-4D3A-484C-8FC3-45E7859E0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50296E-FA9C-4140-A4EA-650511AEAAD2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5F90E2-BF4D-4396-BF91-D766A0252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224D-B2A9-4BEB-9FF1-8402E6C61213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F7D5A-83D4-430B-BE7F-992E2EEE1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2EC30-9FBF-4041-A6B9-4667005E3E4B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4AE7E-FDC5-4FF3-9A3E-512F0CA99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5E22F-F3C7-42D3-869E-F05CEEFD9138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876BB-83C6-4EC7-9945-E3A41CBCF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A8D57-A918-420D-8DA2-E869E97200C8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CA31C-2159-4137-8C1D-5B69C66FA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F626EC-16CE-45AE-B01F-382763D40235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CC6220-E675-4205-86C2-B29C4A040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0" r:id="rId3"/>
    <p:sldLayoutId id="2147483789" r:id="rId4"/>
    <p:sldLayoutId id="2147483793" r:id="rId5"/>
    <p:sldLayoutId id="2147483794" r:id="rId6"/>
    <p:sldLayoutId id="2147483788" r:id="rId7"/>
    <p:sldLayoutId id="2147483787" r:id="rId8"/>
    <p:sldLayoutId id="2147483786" r:id="rId9"/>
    <p:sldLayoutId id="2147483785" r:id="rId10"/>
    <p:sldLayoutId id="21474837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5AB81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5AB81"/>
        </a:buClr>
        <a:buFont typeface="Georgia" pitchFamily="18" charset="0"/>
        <a:buChar char="▫"/>
        <a:defRPr sz="2000" kern="1200">
          <a:solidFill>
            <a:srgbClr val="A5AB8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4437063"/>
            <a:ext cx="8458200" cy="18002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accent2"/>
                </a:solidFill>
                <a:latin typeface="Cambria Math" pitchFamily="18" charset="0"/>
              </a:rPr>
              <a:t>  Рекомендации психолога </a:t>
            </a:r>
            <a:br>
              <a:rPr lang="ru-RU" smtClean="0">
                <a:solidFill>
                  <a:schemeClr val="accent2"/>
                </a:solidFill>
                <a:latin typeface="Cambria Math" pitchFamily="18" charset="0"/>
              </a:rPr>
            </a:br>
            <a:r>
              <a:rPr lang="ru-RU" smtClean="0">
                <a:solidFill>
                  <a:schemeClr val="accent2"/>
                </a:solidFill>
                <a:latin typeface="Cambria Math" pitchFamily="18" charset="0"/>
              </a:rPr>
              <a:t>при подготовке к экзаменам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ru-RU" smtClean="0"/>
              <a:t>  </a:t>
            </a:r>
          </a:p>
        </p:txBody>
      </p:sp>
      <p:pic>
        <p:nvPicPr>
          <p:cNvPr id="13315" name="Picture 3" descr="C:\Users\User\Desktop\106589048_1713342_dc7722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4872037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C:\Users\User\Desktop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8100" y="404813"/>
            <a:ext cx="40259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725016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>Рекомендации по заучиванию материала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66124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Главное - распределение повторений во времени.</a:t>
            </a:r>
          </a:p>
          <a:p>
            <a:r>
              <a:rPr lang="ru-RU" dirty="0" smtClean="0"/>
              <a:t>Повторять рекомендуется сразу в течение 15-20 минут, через 8-9 часов и через 24 часа.</a:t>
            </a:r>
          </a:p>
          <a:p>
            <a:r>
              <a:rPr lang="ru-RU" dirty="0" smtClean="0"/>
              <a:t>Полезно повторять материал за 15-20 минут до сна и утром, на свежую голову. </a:t>
            </a:r>
          </a:p>
          <a:p>
            <a:r>
              <a:rPr lang="ru-RU" dirty="0" smtClean="0"/>
              <a:t>При каждом повторении нужно осмысливать ошибки и обращать внимание на более трудные места.</a:t>
            </a:r>
          </a:p>
          <a:p>
            <a:r>
              <a:rPr lang="ru-RU" dirty="0" smtClean="0"/>
              <a:t>Повторение будет эффективным, если воспроизводить материал своими словами близко к тексту. Обращения к тексту лучше делать, если вспомнить материал не удается в течение 2-3 минут.</a:t>
            </a:r>
          </a:p>
          <a:p>
            <a:r>
              <a:rPr lang="ru-RU" dirty="0" smtClean="0"/>
              <a:t>Чтобы перевести информацию в долговременную память, нужно делать повторения спустя сутки, двое и так далее, постепенно увеличивая временные интервалы между повторениями. Такой способ обеспечит запоминание надолго.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836613"/>
            <a:ext cx="8135938" cy="1066800"/>
          </a:xfrm>
        </p:spPr>
        <p:txBody>
          <a:bodyPr anchor="b"/>
          <a:lstStyle/>
          <a:p>
            <a:pPr algn="r" eaLnBrk="1" hangingPunct="1"/>
            <a:r>
              <a:rPr lang="ru-RU" sz="2000" b="1" smtClean="0">
                <a:latin typeface="Segoe Print" pitchFamily="2" charset="0"/>
              </a:rPr>
              <a:t>В период подготовки к экзаменам </a:t>
            </a:r>
            <a:br>
              <a:rPr lang="ru-RU" sz="2000" b="1" smtClean="0">
                <a:latin typeface="Segoe Print" pitchFamily="2" charset="0"/>
              </a:rPr>
            </a:br>
            <a:r>
              <a:rPr lang="ru-RU" sz="2000" b="1" smtClean="0">
                <a:latin typeface="Segoe Print" pitchFamily="2" charset="0"/>
              </a:rPr>
              <a:t>увеличивается нагрузка на глаза. </a:t>
            </a:r>
            <a:br>
              <a:rPr lang="ru-RU" sz="2000" b="1" smtClean="0">
                <a:latin typeface="Segoe Print" pitchFamily="2" charset="0"/>
              </a:rPr>
            </a:br>
            <a:r>
              <a:rPr lang="ru-RU" sz="3200" i="1" smtClean="0">
                <a:solidFill>
                  <a:schemeClr val="accent2"/>
                </a:solidFill>
                <a:latin typeface="Arial Unicode MS" pitchFamily="34" charset="-128"/>
              </a:rPr>
              <a:t>Что делать, если устали глаза?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2060575"/>
            <a:ext cx="8964612" cy="4581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1600" smtClean="0"/>
              <a:t>      </a:t>
            </a:r>
            <a:r>
              <a:rPr lang="ru-RU" sz="2000" smtClean="0">
                <a:solidFill>
                  <a:schemeClr val="tx2"/>
                </a:solidFill>
                <a:latin typeface="Arial Unicode MS" pitchFamily="34" charset="-128"/>
              </a:rPr>
              <a:t>Если устали глаза, значит, устал и организм: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2000" smtClean="0">
                <a:solidFill>
                  <a:schemeClr val="tx2"/>
                </a:solidFill>
                <a:latin typeface="Arial Unicode MS" pitchFamily="34" charset="-128"/>
              </a:rPr>
              <a:t>ему может не хватить сил для выполнения экзаменационного задания. </a:t>
            </a:r>
          </a:p>
          <a:p>
            <a:pPr algn="ct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2000" smtClean="0">
                <a:solidFill>
                  <a:schemeClr val="tx2"/>
                </a:solidFill>
                <a:latin typeface="Arial Unicode MS" pitchFamily="34" charset="-128"/>
              </a:rPr>
              <a:t>           Нужно сделать так, чтобы глаза отдохнули.</a:t>
            </a:r>
            <a:r>
              <a:rPr lang="ru-RU" sz="2000" smtClean="0">
                <a:latin typeface="Arial Unicode MS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ru-RU" sz="200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2000" smtClean="0"/>
              <a:t>                                        </a:t>
            </a:r>
            <a:r>
              <a:rPr lang="ru-RU" sz="2400" smtClean="0"/>
              <a:t>Выполни два любых упражнения:</a:t>
            </a:r>
            <a:br>
              <a:rPr lang="ru-RU" sz="2400" smtClean="0"/>
            </a:br>
            <a:r>
              <a:rPr lang="ru-RU" sz="2400" smtClean="0"/>
              <a:t>— посмотри попеременно вверх-вниз (25 секунд),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2400" smtClean="0"/>
              <a:t>                                               влево - вправо (15 секунд);</a:t>
            </a:r>
            <a:br>
              <a:rPr lang="ru-RU" sz="2400" smtClean="0"/>
            </a:br>
            <a:r>
              <a:rPr lang="ru-RU" sz="2400" smtClean="0"/>
              <a:t>— напиши глазами свое имя, отчество, фамилию;</a:t>
            </a:r>
            <a:br>
              <a:rPr lang="ru-RU" sz="2400" smtClean="0"/>
            </a:br>
            <a:r>
              <a:rPr lang="ru-RU" sz="2400" smtClean="0"/>
              <a:t>— попеременно фиксируй взгляд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2400" smtClean="0"/>
              <a:t>         на удаленном предмете (20 секунд),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2400" smtClean="0"/>
              <a:t>       потом на листе бумаги перед собой (20 секунд);</a:t>
            </a:r>
            <a:br>
              <a:rPr lang="ru-RU" sz="2400" smtClean="0"/>
            </a:br>
            <a:r>
              <a:rPr lang="ru-RU" sz="2400" smtClean="0"/>
              <a:t>— нарисуй квадрат, треугольник,  сначала по часовой стрелке, потом в противоположную сторону.</a:t>
            </a:r>
            <a:br>
              <a:rPr lang="ru-RU" sz="2400" smtClean="0"/>
            </a:b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250825" y="765175"/>
            <a:ext cx="8485188" cy="533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6500">
                      <a:srgbClr val="0047FF"/>
                    </a:gs>
                    <a:gs pos="14000">
                      <a:srgbClr val="000082"/>
                    </a:gs>
                    <a:gs pos="21500">
                      <a:srgbClr val="0047FF"/>
                    </a:gs>
                    <a:gs pos="28999">
                      <a:srgbClr val="000082"/>
                    </a:gs>
                    <a:gs pos="36000">
                      <a:srgbClr val="0047FF"/>
                    </a:gs>
                    <a:gs pos="43500">
                      <a:srgbClr val="000082"/>
                    </a:gs>
                    <a:gs pos="50000">
                      <a:srgbClr val="0047FF"/>
                    </a:gs>
                    <a:gs pos="56500">
                      <a:srgbClr val="000082"/>
                    </a:gs>
                    <a:gs pos="64000">
                      <a:srgbClr val="0047FF"/>
                    </a:gs>
                    <a:gs pos="71001">
                      <a:srgbClr val="000082"/>
                    </a:gs>
                    <a:gs pos="78500">
                      <a:srgbClr val="0047FF"/>
                    </a:gs>
                    <a:gs pos="86000">
                      <a:srgbClr val="000082"/>
                    </a:gs>
                    <a:gs pos="93500">
                      <a:srgbClr val="0047FF"/>
                    </a:gs>
                    <a:gs pos="100000">
                      <a:srgbClr val="000082"/>
                    </a:gs>
                  </a:gsLst>
                  <a:lin ang="5400000" scaled="1"/>
                </a:gradFill>
                <a:latin typeface="Arial"/>
                <a:cs typeface="Arial"/>
              </a:rPr>
              <a:t>Комплекс упражнений для глаз: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50825" y="1557338"/>
            <a:ext cx="4191000" cy="150336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1. Закрыть глаза, сильно напрягая глазные мышцы, на счет 1-4, затем  раскрыть глаза, расслабить мышцы глаз, посмотреть вдаль на счет 1-6.   </a:t>
            </a:r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Повторить 4-5 раз.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643438" y="1700213"/>
            <a:ext cx="4267200" cy="150336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2. Посмотреть на переносицу и задержать взор на счет 1-4. До усталости глаза не доводить. Затем открыть глаза, посмотреть вдаль на счет 1-6 </a:t>
            </a:r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Повторить 4-5 раз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50825" y="3284538"/>
            <a:ext cx="4191000" cy="23272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3. Не поворачивая головы, посмотреть направо и зафиксировать взгляд на счет 1-4, затем посмотреть вдаль прямо на счет 1-6. Аналогичным образом проводятся упражнения, но с фиксацией взгляда влево, вверх и вниз.    </a:t>
            </a:r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Повторить 3-4 раза.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643438" y="3716338"/>
            <a:ext cx="4244975" cy="177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4. Перевести взгляд быстро по диагонали: направо вверх - налево вниз, потом прямо вдаль на счет 1-6;  затем налево вверх - направо вниз и посмотреть вдаль на счет 1-6.    </a:t>
            </a:r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Повторить 4-5 раз.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23850" y="5876925"/>
            <a:ext cx="8458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Segoe Print" pitchFamily="2" charset="0"/>
              </a:rPr>
              <a:t> </a:t>
            </a:r>
            <a:r>
              <a:rPr lang="ru-RU" dirty="0" smtClean="0">
                <a:latin typeface="Segoe Print" pitchFamily="2" charset="0"/>
              </a:rPr>
              <a:t>Регулярное </a:t>
            </a:r>
            <a:r>
              <a:rPr lang="ru-RU" dirty="0">
                <a:latin typeface="Segoe Print" pitchFamily="2" charset="0"/>
              </a:rPr>
              <a:t>проведение упражнений для глаз эффективно </a:t>
            </a:r>
          </a:p>
          <a:p>
            <a:pPr>
              <a:spcBef>
                <a:spcPct val="50000"/>
              </a:spcBef>
            </a:pPr>
            <a:r>
              <a:rPr lang="ru-RU" dirty="0">
                <a:latin typeface="Segoe Print" pitchFamily="2" charset="0"/>
              </a:rPr>
              <a:t>                       </a:t>
            </a:r>
            <a:r>
              <a:rPr lang="ru-RU" dirty="0" smtClean="0">
                <a:latin typeface="Segoe Print" pitchFamily="2" charset="0"/>
              </a:rPr>
              <a:t>                    </a:t>
            </a:r>
            <a:r>
              <a:rPr lang="ru-RU" dirty="0">
                <a:latin typeface="Segoe Print" pitchFamily="2" charset="0"/>
              </a:rPr>
              <a:t>снижает зрительное и статическое напряжение.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6" grpId="1" animBg="1"/>
      <p:bldP spid="36867" grpId="0" animBg="1" autoUpdateAnimBg="0"/>
      <p:bldP spid="36868" grpId="0" animBg="1" autoUpdateAnimBg="0"/>
      <p:bldP spid="36869" grpId="0" animBg="1" autoUpdateAnimBg="0"/>
      <p:bldP spid="36870" grpId="0" animBg="1" autoUpdateAnimBg="0"/>
      <p:bldP spid="368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Методы саморегуляции.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1219200"/>
            <a:ext cx="8435975" cy="5162550"/>
          </a:xfrm>
        </p:spPr>
        <p:txBody>
          <a:bodyPr>
            <a:normAutofit fontScale="85000" lnSpcReduction="10000"/>
          </a:bodyPr>
          <a:lstStyle/>
          <a:p>
            <a:pPr marL="365760" indent="-256032" algn="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i="1" u="sng" dirty="0" err="1" smtClean="0">
                <a:latin typeface="Times New Roman" pitchFamily="18" charset="0"/>
              </a:rPr>
              <a:t>Противострессовое</a:t>
            </a:r>
            <a:r>
              <a:rPr lang="ru-RU" i="1" u="sng" dirty="0" smtClean="0">
                <a:latin typeface="Times New Roman" pitchFamily="18" charset="0"/>
              </a:rPr>
              <a:t> дыхание.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Медленно выполнить глубокий вдох через нос;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на пике вдоха на мгновение задержите дыхание,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после чего сделайте через нос выдох как можно медленнее.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                Постараться представить, как с каждым глубоким вдохом и 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                продолжительным выдохом  происходит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                частичное освобождение от стрессового напряжения.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4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Вдыхать очень глубоко и довольно быстро через нос,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а выдыхать очень медленно через рот,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выдыхая в два раза дольше, чем вдыхая.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Если это повторить десять раз, вы ощутите эффект успокоения.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200" i="1" u="sng" dirty="0" smtClean="0">
                <a:latin typeface="+mj-lt"/>
              </a:rPr>
              <a:t>Минутная релаксация.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200" dirty="0" smtClean="0"/>
              <a:t> Расслабить уголки рта, увлажнить губы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200" dirty="0" smtClean="0"/>
              <a:t>(язык пусть свободно лежит во рту).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200" dirty="0" smtClean="0"/>
              <a:t>Расслабить плечи.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200" dirty="0" smtClean="0"/>
              <a:t>Сосредоточиться на выражении своего лица и положении тела.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3275013" cy="1727200"/>
          </a:xfrm>
        </p:spPr>
        <p:txBody>
          <a:bodyPr>
            <a:normAutofit fontScale="5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6600"/>
                </a:solidFill>
              </a:rPr>
              <a:t>Для лица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	1.    собрать губы в одну точку, задержать, расслабиться.		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   2. крепко зажмуриться,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	подержать, расслабиться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33375"/>
            <a:ext cx="164306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404813"/>
            <a:ext cx="177641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Прямоугольник 6"/>
          <p:cNvSpPr>
            <a:spLocks noChangeArrowheads="1"/>
          </p:cNvSpPr>
          <p:nvPr/>
        </p:nvSpPr>
        <p:spPr bwMode="auto">
          <a:xfrm>
            <a:off x="5148263" y="1628775"/>
            <a:ext cx="33655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6600"/>
                </a:solidFill>
                <a:latin typeface="Georgia" pitchFamily="18" charset="0"/>
              </a:rPr>
              <a:t>Для спины и плечевого пояса</a:t>
            </a:r>
          </a:p>
          <a:p>
            <a:r>
              <a:rPr lang="ru-RU">
                <a:latin typeface="Georgia" pitchFamily="18" charset="0"/>
              </a:rPr>
              <a:t>           поднять плечи </a:t>
            </a:r>
          </a:p>
          <a:p>
            <a:r>
              <a:rPr lang="ru-RU">
                <a:latin typeface="Georgia" pitchFamily="18" charset="0"/>
              </a:rPr>
              <a:t>                  максимально вверх, </a:t>
            </a:r>
          </a:p>
          <a:p>
            <a:r>
              <a:rPr lang="ru-RU">
                <a:latin typeface="Georgia" pitchFamily="18" charset="0"/>
              </a:rPr>
              <a:t>                              подержать,</a:t>
            </a:r>
          </a:p>
          <a:p>
            <a:r>
              <a:rPr lang="ru-RU">
                <a:latin typeface="Georgia" pitchFamily="18" charset="0"/>
              </a:rPr>
              <a:t>                                       опустить.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613" y="333375"/>
            <a:ext cx="1884362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Прямоугольник 8"/>
          <p:cNvSpPr>
            <a:spLocks noChangeArrowheads="1"/>
          </p:cNvSpPr>
          <p:nvPr/>
        </p:nvSpPr>
        <p:spPr bwMode="auto">
          <a:xfrm>
            <a:off x="250825" y="3429000"/>
            <a:ext cx="4429125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ru-RU">
                <a:solidFill>
                  <a:srgbClr val="FF6600"/>
                </a:solidFill>
                <a:latin typeface="Georgia" pitchFamily="18" charset="0"/>
              </a:rPr>
              <a:t> Для рук</a:t>
            </a:r>
          </a:p>
          <a:p>
            <a:pPr>
              <a:lnSpc>
                <a:spcPct val="70000"/>
              </a:lnSpc>
            </a:pPr>
            <a:r>
              <a:rPr lang="ru-RU">
                <a:latin typeface="Georgia" pitchFamily="18" charset="0"/>
              </a:rPr>
              <a:t>1.    сжать кисти рук в кулак, разжать     </a:t>
            </a:r>
          </a:p>
          <a:p>
            <a:pPr>
              <a:lnSpc>
                <a:spcPct val="70000"/>
              </a:lnSpc>
            </a:pPr>
            <a:r>
              <a:rPr lang="ru-RU">
                <a:latin typeface="Georgia" pitchFamily="18" charset="0"/>
              </a:rPr>
              <a:t>     </a:t>
            </a:r>
          </a:p>
          <a:p>
            <a:pPr>
              <a:lnSpc>
                <a:spcPct val="70000"/>
              </a:lnSpc>
            </a:pPr>
            <a:r>
              <a:rPr lang="ru-RU">
                <a:latin typeface="Georgia" pitchFamily="18" charset="0"/>
              </a:rPr>
              <a:t> 2.   максимально растопырить пальцы рук, расслабиться. 	</a:t>
            </a:r>
          </a:p>
          <a:p>
            <a:pPr>
              <a:lnSpc>
                <a:spcPct val="70000"/>
              </a:lnSpc>
            </a:pPr>
            <a:r>
              <a:rPr lang="ru-RU">
                <a:latin typeface="Georgia" pitchFamily="18" charset="0"/>
              </a:rPr>
              <a:t>                                         		                   </a:t>
            </a:r>
          </a:p>
          <a:p>
            <a:pPr>
              <a:lnSpc>
                <a:spcPct val="70000"/>
              </a:lnSpc>
            </a:pPr>
            <a:endParaRPr lang="ru-RU">
              <a:latin typeface="Georgia" pitchFamily="18" charset="0"/>
            </a:endParaRPr>
          </a:p>
        </p:txBody>
      </p:sp>
      <p:sp>
        <p:nvSpPr>
          <p:cNvPr id="22536" name="Прямоугольник 9"/>
          <p:cNvSpPr>
            <a:spLocks noChangeArrowheads="1"/>
          </p:cNvSpPr>
          <p:nvPr/>
        </p:nvSpPr>
        <p:spPr bwMode="auto">
          <a:xfrm>
            <a:off x="4787900" y="4508500"/>
            <a:ext cx="43561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ru-RU">
                <a:solidFill>
                  <a:srgbClr val="FF6600"/>
                </a:solidFill>
                <a:latin typeface="Georgia" pitchFamily="18" charset="0"/>
              </a:rPr>
              <a:t> Для ног</a:t>
            </a:r>
          </a:p>
          <a:p>
            <a:pPr>
              <a:lnSpc>
                <a:spcPct val="70000"/>
              </a:lnSpc>
            </a:pPr>
            <a:r>
              <a:rPr lang="ru-RU">
                <a:latin typeface="Georgia" pitchFamily="18" charset="0"/>
              </a:rPr>
              <a:t>1.    упереться пятками в пол, </a:t>
            </a:r>
          </a:p>
          <a:p>
            <a:pPr>
              <a:lnSpc>
                <a:spcPct val="70000"/>
              </a:lnSpc>
            </a:pPr>
            <a:r>
              <a:rPr lang="ru-RU">
                <a:latin typeface="Georgia" pitchFamily="18" charset="0"/>
              </a:rPr>
              <a:t>       максимально поднять носки,</a:t>
            </a:r>
          </a:p>
          <a:p>
            <a:pPr>
              <a:lnSpc>
                <a:spcPct val="70000"/>
              </a:lnSpc>
            </a:pPr>
            <a:r>
              <a:rPr lang="ru-RU">
                <a:latin typeface="Georgia" pitchFamily="18" charset="0"/>
              </a:rPr>
              <a:t>       сгруппироваться,</a:t>
            </a:r>
          </a:p>
          <a:p>
            <a:pPr>
              <a:lnSpc>
                <a:spcPct val="70000"/>
              </a:lnSpc>
            </a:pPr>
            <a:r>
              <a:rPr lang="ru-RU">
                <a:latin typeface="Georgia" pitchFamily="18" charset="0"/>
              </a:rPr>
              <a:t>       сбросить напряжение.</a:t>
            </a:r>
          </a:p>
          <a:p>
            <a:pPr>
              <a:lnSpc>
                <a:spcPct val="70000"/>
              </a:lnSpc>
            </a:pPr>
            <a:endParaRPr lang="ru-RU">
              <a:latin typeface="Georgia" pitchFamily="18" charset="0"/>
            </a:endParaRPr>
          </a:p>
          <a:p>
            <a:pPr>
              <a:lnSpc>
                <a:spcPct val="70000"/>
              </a:lnSpc>
            </a:pPr>
            <a:r>
              <a:rPr lang="ru-RU">
                <a:latin typeface="Georgia" pitchFamily="18" charset="0"/>
              </a:rPr>
              <a:t>2.    упереться пальцами ног в пол, максимально поднять пятки, сгруппироваться, сбросить напряжение.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4581525"/>
            <a:ext cx="13843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513" y="4581525"/>
            <a:ext cx="1443037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825" y="2997200"/>
            <a:ext cx="112553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025" y="3284538"/>
            <a:ext cx="11525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48680"/>
            <a:ext cx="9144000" cy="1080542"/>
          </a:xfrm>
        </p:spPr>
        <p:txBody>
          <a:bodyPr anchor="b"/>
          <a:lstStyle/>
          <a:p>
            <a:pPr algn="ctr" eaLnBrk="1" hangingPunct="1"/>
            <a:r>
              <a:rPr lang="ru-RU" sz="2800" i="1" dirty="0" smtClean="0">
                <a:solidFill>
                  <a:schemeClr val="accent2"/>
                </a:solidFill>
                <a:latin typeface="Arial Unicode MS" pitchFamily="34" charset="-128"/>
              </a:rPr>
              <a:t>Примеры формул достижения цели </a:t>
            </a:r>
            <a:r>
              <a:rPr lang="ru-RU" sz="2800" i="1" dirty="0" err="1" smtClean="0">
                <a:solidFill>
                  <a:schemeClr val="accent2"/>
                </a:solidFill>
                <a:latin typeface="Arial Unicode MS" pitchFamily="34" charset="-128"/>
              </a:rPr>
              <a:t>самопрограммирование</a:t>
            </a:r>
            <a:r>
              <a:rPr lang="ru-RU" sz="3600" dirty="0" smtClean="0"/>
              <a:t>  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56792"/>
            <a:ext cx="8964612" cy="5084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Я могу наслаждаться каждым днем своей жизни, даже если впереди меня ждет экзамен. 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sz="2400" dirty="0" smtClean="0"/>
              <a:t>    Экзамен – лишь только часть моей жизни.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Сейчас я чувствую себя намного лучше, чем могло бы быть, если бы я не занимался </a:t>
            </a:r>
            <a:r>
              <a:rPr lang="ru-RU" sz="2400" dirty="0" err="1" smtClean="0"/>
              <a:t>саморегуляцией</a:t>
            </a:r>
            <a:r>
              <a:rPr lang="ru-RU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i="1" dirty="0" smtClean="0"/>
              <a:t>Я умею полностью расслабиться, а потом быстро собраться.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Я могу управлять своими внутренними ощущениями.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Я справлюсь с напряжением в любой момент, когда пожелаю.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i="1" dirty="0" smtClean="0"/>
              <a:t>Чтобы не случилось, я сделаю все от меня зависящее, чтобы достичь желаемого.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Я твердо уверен, что у меня все будет хорошо, и я успешно сдам экзамены.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125538"/>
            <a:ext cx="8229600" cy="10668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0825" y="4005263"/>
            <a:ext cx="8686800" cy="26416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Будьте уверены: каждому, кто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учился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в школе, по силам </a:t>
            </a:r>
            <a:r>
              <a:rPr lang="ru-RU" smtClean="0">
                <a:solidFill>
                  <a:schemeClr val="accent2">
                    <a:lumMod val="75000"/>
                  </a:schemeClr>
                </a:solidFill>
              </a:rPr>
              <a:t>сдать экзамен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Все задания составлены на основе школьной программы.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Подготовившись должным образом, Вы обязательно сдадите экзамен.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  <p:pic>
        <p:nvPicPr>
          <p:cNvPr id="30724" name="Picture 4" descr="exams_i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549275"/>
            <a:ext cx="5329238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5603" name="Picture 4" descr="zuQvce43xI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360363"/>
            <a:ext cx="6769100" cy="649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179388" y="620713"/>
            <a:ext cx="8769350" cy="5111750"/>
          </a:xfrm>
        </p:spPr>
        <p:txBody>
          <a:bodyPr/>
          <a:lstStyle/>
          <a:p>
            <a:pPr eaLnBrk="1" hangingPunct="1"/>
            <a:r>
              <a:rPr lang="ru-RU" smtClean="0"/>
              <a:t>Экзамен - лишь одно из жизненных испытаний, многих из которых еще предстоит пройти. </a:t>
            </a:r>
            <a:endParaRPr lang="ru-RU" smtClean="0">
              <a:latin typeface="Arial" charset="0"/>
            </a:endParaRPr>
          </a:p>
          <a:p>
            <a:pPr eaLnBrk="1" hangingPunct="1"/>
            <a:r>
              <a:rPr lang="ru-RU" sz="2000" smtClean="0">
                <a:latin typeface="Comic Sans MS" pitchFamily="66" charset="0"/>
              </a:rPr>
              <a:t>Основной задачей является: научиться воспринимать ситуацию как возможность проявить себя, приобрести экзаменационный опыт, стать более внимательным и организованным.</a:t>
            </a:r>
            <a:endParaRPr lang="ru-RU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endParaRPr lang="ru-RU" smtClean="0">
              <a:latin typeface="Arial" charset="0"/>
            </a:endParaRPr>
          </a:p>
          <a:p>
            <a:pPr eaLnBrk="1" hangingPunct="1"/>
            <a:r>
              <a:rPr lang="ru-RU" i="1" smtClean="0"/>
              <a:t>При правильном подходе экзамены могут служить средством самоутверждения и повышением личностной самооценки.</a:t>
            </a:r>
          </a:p>
          <a:p>
            <a:pPr eaLnBrk="1" hangingPunct="1"/>
            <a:endParaRPr lang="ru-RU" smtClean="0"/>
          </a:p>
        </p:txBody>
      </p:sp>
      <p:pic>
        <p:nvPicPr>
          <p:cNvPr id="14339" name="Picture 4" descr="d02_09_2013t02_47_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4333875"/>
            <a:ext cx="7402512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692150"/>
            <a:ext cx="8713788" cy="5881688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В экзаменационную пору всегда присутствует психологическое напряжение.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Стресс при этом –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      абсолютно нормальная реакция организма.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Легкие эмоциональные всплески полезны, они положительно сказываются на работоспособности                                                        и усиливают умственную деятельность.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Но излишнее эмоциональное напряжение зачастую оказывает обратное действие.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Причиной этого является, в первую очередь,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личное отношение к событию</a:t>
            </a:r>
            <a:r>
              <a:rPr lang="ru-RU" dirty="0" smtClean="0"/>
              <a:t>. Поэтому важно формирование адекватного отношения к ситуации.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0" y="692150"/>
            <a:ext cx="8507413" cy="5449888"/>
          </a:xfrm>
        </p:spPr>
        <p:txBody>
          <a:bodyPr/>
          <a:lstStyle/>
          <a:p>
            <a:pPr eaLnBrk="1" hangingPunct="1"/>
            <a:r>
              <a:rPr lang="ru-RU" smtClean="0"/>
              <a:t>Заранее поставьте перед собой цель, 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mtClean="0"/>
              <a:t>                                                   которая Вам по силам. </a:t>
            </a:r>
          </a:p>
          <a:p>
            <a:pPr eaLnBrk="1" hangingPunct="1"/>
            <a:r>
              <a:rPr lang="ru-RU" smtClean="0"/>
              <a:t>Никто не может всегда быть совершенным.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mtClean="0"/>
              <a:t>Пусть достижения не всегда совпадают с идеалом, зато они Ваши личные.</a:t>
            </a:r>
          </a:p>
          <a:p>
            <a:pPr algn="r" eaLnBrk="1" hangingPunct="1"/>
            <a:r>
              <a:rPr lang="ru-RU" smtClean="0"/>
              <a:t>Не стоит бояться ошибок. </a:t>
            </a:r>
          </a:p>
          <a:p>
            <a:pPr algn="r" eaLnBrk="1" hangingPunct="1">
              <a:buFont typeface="Georgia" pitchFamily="18" charset="0"/>
              <a:buNone/>
            </a:pPr>
            <a:r>
              <a:rPr lang="ru-RU" smtClean="0"/>
              <a:t> «не ошибается тот, </a:t>
            </a:r>
          </a:p>
          <a:p>
            <a:pPr algn="r" eaLnBrk="1" hangingPunct="1">
              <a:buFont typeface="Georgia" pitchFamily="18" charset="0"/>
              <a:buNone/>
            </a:pPr>
            <a:r>
              <a:rPr lang="ru-RU" smtClean="0"/>
              <a:t>кто ничего не делает».</a:t>
            </a:r>
          </a:p>
          <a:p>
            <a:pPr eaLnBrk="1" hangingPunct="1"/>
            <a:r>
              <a:rPr lang="ru-RU" smtClean="0"/>
              <a:t>Люди, настроенные на успех, 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mtClean="0"/>
              <a:t>добиваются в жизни гораздо больше, 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mtClean="0"/>
              <a:t>чем те, кто старается избегать неудач.</a:t>
            </a:r>
          </a:p>
        </p:txBody>
      </p:sp>
      <p:pic>
        <p:nvPicPr>
          <p:cNvPr id="16387" name="Picture 4" descr="quelqu&amp;-39;un-est-tres-somnolent_19-1025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652963"/>
            <a:ext cx="2627312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936625"/>
          </a:xfrm>
        </p:spPr>
        <p:txBody>
          <a:bodyPr/>
          <a:lstStyle/>
          <a:p>
            <a:pPr algn="ctr" eaLnBrk="1" hangingPunct="1"/>
            <a:r>
              <a:rPr lang="ru-RU" smtClean="0"/>
              <a:t>Эмоции = факты - ожидания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395288" y="1341438"/>
            <a:ext cx="8291512" cy="5300662"/>
          </a:xfrm>
        </p:spPr>
        <p:txBody>
          <a:bodyPr/>
          <a:lstStyle/>
          <a:p>
            <a:pPr eaLnBrk="1" hangingPunct="1"/>
            <a:r>
              <a:rPr lang="ru-RU" smtClean="0"/>
              <a:t>Если мы ожидали большего, а получили меньшее, то реакция будет отрицательной, скорее всего разочарование.</a:t>
            </a:r>
          </a:p>
          <a:p>
            <a:pPr eaLnBrk="1" hangingPunct="1"/>
            <a:r>
              <a:rPr lang="ru-RU" smtClean="0"/>
              <a:t>Если мы получили больше, чем надеялись получить, то эмоция будет положительная.    </a:t>
            </a:r>
            <a:r>
              <a:rPr lang="ru-RU" sz="2400" smtClean="0"/>
              <a:t>В зависимости от степени ожидания это может быть просто радость или безудержный восторг. </a:t>
            </a:r>
          </a:p>
          <a:p>
            <a:pPr eaLnBrk="1" hangingPunct="1"/>
            <a:r>
              <a:rPr lang="ru-RU" smtClean="0"/>
              <a:t>Если ожидали что-то очень плохое, а получили просто плохое, то чувствуем облегчение.</a:t>
            </a:r>
          </a:p>
          <a:p>
            <a:pPr eaLnBrk="1" hangingPunct="1"/>
            <a:r>
              <a:rPr lang="ru-RU" smtClean="0"/>
              <a:t>Если случившееся и ожидаемое совпали, то и эмоции будут нейтральными.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765175"/>
            <a:ext cx="8229600" cy="8493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bg2">
                    <a:lumMod val="75000"/>
                  </a:schemeClr>
                </a:solidFill>
              </a:rPr>
              <a:t>Во время подготовки к экзаменам:</a:t>
            </a:r>
            <a:br>
              <a:rPr lang="ru-RU" sz="3600" b="1" i="1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ru-RU" sz="36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8820150" cy="5327650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400" dirty="0" smtClean="0">
                <a:latin typeface="+mj-lt"/>
              </a:rPr>
              <a:t>Организуйте рабочее пространство.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400" dirty="0" smtClean="0">
                <a:latin typeface="+mj-lt"/>
              </a:rPr>
              <a:t>Просмотрите ключевые моменты и уловите смысл и логику материала.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400" dirty="0" smtClean="0">
                <a:latin typeface="+mj-lt"/>
              </a:rPr>
              <a:t>Делайте краткие схематические выписки и таблицы, упорядочивая изучаемый материал по плану.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400" dirty="0" smtClean="0">
                <a:latin typeface="+mj-lt"/>
              </a:rPr>
              <a:t>Тренируйтесь на различных вариантах тестовых заданий по предмету, подготовка снимает чувство неизвестности.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400" dirty="0" smtClean="0">
                <a:latin typeface="+mj-lt"/>
              </a:rPr>
              <a:t>В процессе работы с заданиями приучайтесь ориентироваться во времени и уметь его распределять. Тогда будет навык умения концентрироваться на протяжении всего тестирования, что придаст спокойствия и снимет излишнюю тревожность.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400" dirty="0" smtClean="0">
                <a:latin typeface="+mj-lt"/>
              </a:rPr>
              <a:t>Обязательно чередуйте занятия с отдыхом.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420938"/>
            <a:ext cx="7693025" cy="4191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Georgia" pitchFamily="18" charset="0"/>
              <a:buNone/>
            </a:pPr>
            <a:endParaRPr lang="ru-RU" b="1" smtClean="0"/>
          </a:p>
          <a:p>
            <a:pPr marL="533400" indent="-533400" eaLnBrk="1" hangingPunct="1">
              <a:spcBef>
                <a:spcPct val="0"/>
              </a:spcBef>
              <a:buFont typeface="Georgia" pitchFamily="18" charset="0"/>
              <a:buNone/>
            </a:pPr>
            <a:r>
              <a:rPr lang="ru-RU" smtClean="0">
                <a:solidFill>
                  <a:schemeClr val="accent2"/>
                </a:solidFill>
              </a:rPr>
              <a:t>Обратите внимание на питание:</a:t>
            </a:r>
          </a:p>
          <a:p>
            <a:pPr marL="533400" indent="-533400" eaLnBrk="1" hangingPunct="1">
              <a:spcBef>
                <a:spcPct val="0"/>
              </a:spcBef>
              <a:buFont typeface="Georgia" pitchFamily="18" charset="0"/>
              <a:buNone/>
            </a:pPr>
            <a:r>
              <a:rPr lang="ru-RU" sz="2400" smtClean="0"/>
              <a:t>во время интенсивного умственного напряжения необходима питательная разнообразная пища и сбалансированный комплекс витаминов.</a:t>
            </a:r>
          </a:p>
          <a:p>
            <a:pPr marL="533400" indent="-533400" eaLnBrk="1" hangingPunct="1">
              <a:spcBef>
                <a:spcPct val="0"/>
              </a:spcBef>
              <a:buFont typeface="Georgia" pitchFamily="18" charset="0"/>
              <a:buNone/>
            </a:pPr>
            <a:r>
              <a:rPr lang="ru-RU" sz="2400" smtClean="0"/>
              <a:t> </a:t>
            </a:r>
          </a:p>
          <a:p>
            <a:pPr marL="533400" indent="-533400" eaLnBrk="1" hangingPunct="1">
              <a:spcBef>
                <a:spcPct val="0"/>
              </a:spcBef>
              <a:buFont typeface="Georgia" pitchFamily="18" charset="0"/>
              <a:buNone/>
            </a:pPr>
            <a:r>
              <a:rPr lang="ru-RU" sz="2400" smtClean="0"/>
              <a:t>Мозгу, для полноценной умственной деятельности</a:t>
            </a:r>
          </a:p>
          <a:p>
            <a:pPr marL="533400" indent="-533400" eaLnBrk="1" hangingPunct="1">
              <a:spcBef>
                <a:spcPct val="0"/>
              </a:spcBef>
              <a:buFont typeface="Georgia" pitchFamily="18" charset="0"/>
              <a:buNone/>
            </a:pPr>
            <a:r>
              <a:rPr lang="ru-RU" sz="2400" smtClean="0"/>
              <a:t> </a:t>
            </a:r>
            <a:r>
              <a:rPr lang="ru-RU" sz="2400" i="1" smtClean="0"/>
              <a:t>нужна ГЛЮКОЗА</a:t>
            </a:r>
            <a:r>
              <a:rPr lang="ru-RU" sz="2400" smtClean="0"/>
              <a:t>, а не сахар.</a:t>
            </a:r>
          </a:p>
          <a:p>
            <a:pPr marL="533400" indent="-533400" eaLnBrk="1" hangingPunct="1">
              <a:lnSpc>
                <a:spcPct val="90000"/>
              </a:lnSpc>
              <a:buFont typeface="Georgia" pitchFamily="18" charset="0"/>
              <a:buNone/>
            </a:pPr>
            <a:endParaRPr lang="ru-RU" sz="2400" smtClean="0"/>
          </a:p>
          <a:p>
            <a:pPr marL="533400" indent="-533400" algn="r"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sz="2000" smtClean="0"/>
              <a:t>Избегайте конфет, печенья, газировки, чипсов.</a:t>
            </a:r>
          </a:p>
        </p:txBody>
      </p:sp>
      <p:pic>
        <p:nvPicPr>
          <p:cNvPr id="33795" name="Picture 8" descr="CA4RUDM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0"/>
            <a:ext cx="26670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endParaRPr lang="ru-RU" smtClean="0"/>
          </a:p>
        </p:txBody>
      </p:sp>
      <p:pic>
        <p:nvPicPr>
          <p:cNvPr id="33797" name="Picture 8" descr="kliukva_s_medom-354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10000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9" descr="7e597bea447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609600"/>
            <a:ext cx="26670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765175"/>
            <a:ext cx="8229600" cy="774700"/>
          </a:xfrm>
        </p:spPr>
        <p:txBody>
          <a:bodyPr anchor="b"/>
          <a:lstStyle/>
          <a:p>
            <a:r>
              <a:rPr lang="ru-RU" sz="2600" i="1" smtClean="0">
                <a:solidFill>
                  <a:schemeClr val="accent2"/>
                </a:solidFill>
              </a:rPr>
              <a:t>Некоторые закономерности запоминания</a:t>
            </a:r>
            <a:r>
              <a:rPr lang="ru-RU" sz="2600" smtClean="0">
                <a:solidFill>
                  <a:srgbClr val="00B050"/>
                </a:solidFill>
              </a:rPr>
              <a:t> </a:t>
            </a:r>
            <a:r>
              <a:rPr lang="ru-RU" sz="2600" smtClean="0"/>
              <a:t/>
            </a:r>
            <a:br>
              <a:rPr lang="ru-RU" sz="2600" smtClean="0"/>
            </a:br>
            <a:endParaRPr lang="ru-RU" sz="2600" smtClean="0"/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3850" y="1412875"/>
            <a:ext cx="8435975" cy="4751388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ru-RU" sz="2400" smtClean="0"/>
              <a:t>Трудность запоминания растет непропорционально объему. Большой отрывок учить полезнее, чем короткое изречение.</a:t>
            </a:r>
          </a:p>
          <a:p>
            <a:pPr marL="514350" indent="-514350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ru-RU" sz="2400" smtClean="0"/>
              <a:t>При одинаковой работе количество запоминаемого тем больше, чем выше степень понимания.</a:t>
            </a:r>
          </a:p>
          <a:p>
            <a:pPr marL="514350" indent="-514350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ru-RU" sz="2400" smtClean="0"/>
              <a:t>Распределенное заучивание лучше концентрированного. Лучше учить с перерывами, чем подряд, лучше понемногу, чем сразу все.</a:t>
            </a:r>
          </a:p>
          <a:p>
            <a:pPr marL="514350" indent="-514350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ru-RU" sz="2400" smtClean="0"/>
              <a:t>Эффективнее больше времени тратить на повторение по памяти, чем на простое многократное чтение.</a:t>
            </a:r>
          </a:p>
          <a:p>
            <a:pPr marL="514350" indent="-514350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ru-RU" sz="2400" smtClean="0"/>
              <a:t>Если работаешь с двумя материалами — большим и поменьше, разумно начинать с большего.</a:t>
            </a:r>
          </a:p>
          <a:p>
            <a:pPr marL="514350" indent="-514350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ru-RU" sz="2400" smtClean="0"/>
              <a:t>Во сне человек не запоминает, но и не забывает.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8388" y="692150"/>
            <a:ext cx="8075612" cy="739775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hlink"/>
                </a:solidFill>
                <a:latin typeface="Times New Roman" pitchFamily="18" charset="0"/>
              </a:rPr>
              <a:t>Способы организации процесса повторения</a:t>
            </a:r>
          </a:p>
        </p:txBody>
      </p:sp>
      <p:sp>
        <p:nvSpPr>
          <p:cNvPr id="34819" name="AutoShape 5"/>
          <p:cNvSpPr>
            <a:spLocks noChangeArrowheads="1"/>
          </p:cNvSpPr>
          <p:nvPr/>
        </p:nvSpPr>
        <p:spPr bwMode="auto">
          <a:xfrm>
            <a:off x="395288" y="404813"/>
            <a:ext cx="8280400" cy="1439862"/>
          </a:xfrm>
          <a:prstGeom prst="octagon">
            <a:avLst>
              <a:gd name="adj" fmla="val 292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44675"/>
            <a:ext cx="1258888" cy="2449513"/>
          </a:xfrm>
          <a:prstGeom prst="curvedRightArrow">
            <a:avLst>
              <a:gd name="adj1" fmla="val 38916"/>
              <a:gd name="adj2" fmla="val 77831"/>
              <a:gd name="adj3" fmla="val 33333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21" name="AutoShape 8"/>
          <p:cNvSpPr>
            <a:spLocks noChangeArrowheads="1"/>
          </p:cNvSpPr>
          <p:nvPr/>
        </p:nvSpPr>
        <p:spPr bwMode="auto">
          <a:xfrm flipH="1">
            <a:off x="8101013" y="1700213"/>
            <a:ext cx="1042987" cy="2520950"/>
          </a:xfrm>
          <a:prstGeom prst="curvedRightArrow">
            <a:avLst>
              <a:gd name="adj1" fmla="val 48341"/>
              <a:gd name="adj2" fmla="val 96682"/>
              <a:gd name="adj3" fmla="val 33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1455738" y="3803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1331913" y="2060575"/>
            <a:ext cx="3168650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 способ.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использование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перерывов при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заучивании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4572000" y="2492375"/>
            <a:ext cx="3600450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II способ.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Организация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рационального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повторения</a:t>
            </a:r>
          </a:p>
        </p:txBody>
      </p:sp>
      <p:sp>
        <p:nvSpPr>
          <p:cNvPr id="49171" name="AutoShape 19"/>
          <p:cNvSpPr>
            <a:spLocks/>
          </p:cNvSpPr>
          <p:nvPr/>
        </p:nvSpPr>
        <p:spPr bwMode="auto">
          <a:xfrm>
            <a:off x="1116013" y="4149725"/>
            <a:ext cx="2160587" cy="609600"/>
          </a:xfrm>
          <a:prstGeom prst="borderCallout2">
            <a:avLst>
              <a:gd name="adj1" fmla="val 18750"/>
              <a:gd name="adj2" fmla="val 103528"/>
              <a:gd name="adj3" fmla="val 18750"/>
              <a:gd name="adj4" fmla="val 130565"/>
              <a:gd name="adj5" fmla="val -20315"/>
              <a:gd name="adj6" fmla="val 1584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latin typeface="Calibri" pitchFamily="34" charset="0"/>
              </a:rPr>
              <a:t>1.Прочитать - повторить</a:t>
            </a:r>
          </a:p>
        </p:txBody>
      </p:sp>
      <p:sp>
        <p:nvSpPr>
          <p:cNvPr id="49172" name="AutoShape 20"/>
          <p:cNvSpPr>
            <a:spLocks/>
          </p:cNvSpPr>
          <p:nvPr/>
        </p:nvSpPr>
        <p:spPr bwMode="auto">
          <a:xfrm>
            <a:off x="1116013" y="5013325"/>
            <a:ext cx="2160587" cy="792163"/>
          </a:xfrm>
          <a:prstGeom prst="borderCallout2">
            <a:avLst>
              <a:gd name="adj1" fmla="val 14431"/>
              <a:gd name="adj2" fmla="val 103528"/>
              <a:gd name="adj3" fmla="val 14431"/>
              <a:gd name="adj4" fmla="val 103528"/>
              <a:gd name="adj5" fmla="val -92185"/>
              <a:gd name="adj6" fmla="val 183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000" b="1">
                <a:solidFill>
                  <a:schemeClr val="tx2"/>
                </a:solidFill>
                <a:latin typeface="Calibri" pitchFamily="34" charset="0"/>
              </a:rPr>
              <a:t>2. Повторить через 10-15 минут.</a:t>
            </a:r>
          </a:p>
          <a:p>
            <a:pPr algn="ctr"/>
            <a:endParaRPr lang="ru-RU" sz="20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9173" name="AutoShape 21"/>
          <p:cNvSpPr>
            <a:spLocks/>
          </p:cNvSpPr>
          <p:nvPr/>
        </p:nvSpPr>
        <p:spPr bwMode="auto">
          <a:xfrm>
            <a:off x="6084888" y="4724400"/>
            <a:ext cx="2503487" cy="762000"/>
          </a:xfrm>
          <a:prstGeom prst="borderCallout2">
            <a:avLst>
              <a:gd name="adj1" fmla="val 15000"/>
              <a:gd name="adj2" fmla="val -3042"/>
              <a:gd name="adj3" fmla="val 15000"/>
              <a:gd name="adj4" fmla="val -6722"/>
              <a:gd name="adj5" fmla="val -50833"/>
              <a:gd name="adj6" fmla="val -123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000" b="1">
                <a:latin typeface="Calibri" pitchFamily="34" charset="0"/>
              </a:rPr>
              <a:t>3. Повторить через 8-9 часов</a:t>
            </a:r>
            <a:r>
              <a:rPr lang="ru-RU">
                <a:latin typeface="Calibri" pitchFamily="34" charset="0"/>
              </a:rPr>
              <a:t>.</a:t>
            </a:r>
          </a:p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49174" name="AutoShape 22"/>
          <p:cNvSpPr>
            <a:spLocks/>
          </p:cNvSpPr>
          <p:nvPr/>
        </p:nvSpPr>
        <p:spPr bwMode="auto">
          <a:xfrm>
            <a:off x="6084888" y="5734050"/>
            <a:ext cx="2519362" cy="792163"/>
          </a:xfrm>
          <a:prstGeom prst="borderCallout2">
            <a:avLst>
              <a:gd name="adj1" fmla="val 14431"/>
              <a:gd name="adj2" fmla="val -3023"/>
              <a:gd name="adj3" fmla="val 14431"/>
              <a:gd name="adj4" fmla="val -13356"/>
              <a:gd name="adj5" fmla="val -183366"/>
              <a:gd name="adj6" fmla="val -337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000" b="1">
                <a:latin typeface="Calibri" pitchFamily="34" charset="0"/>
              </a:rPr>
              <a:t>4 Повторить через день.</a:t>
            </a:r>
          </a:p>
          <a:p>
            <a:pPr algn="ctr"/>
            <a:endParaRPr lang="ru-RU" sz="20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62" grpId="0" animBg="1" autoUpdateAnimBg="0"/>
      <p:bldP spid="49164" grpId="0" animBg="1" autoUpdateAnimBg="0"/>
      <p:bldP spid="49171" grpId="0" animBg="1" autoUpdateAnimBg="0"/>
      <p:bldP spid="49172" grpId="0" animBg="1" autoUpdateAnimBg="0"/>
      <p:bldP spid="49173" grpId="0" animBg="1" autoUpdateAnimBg="0"/>
      <p:bldP spid="49174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192</TotalTime>
  <Words>1182</Words>
  <Application>Microsoft Office PowerPoint</Application>
  <PresentationFormat>Экран (4:3)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  Рекомендации психолога  при подготовке к экзаменам</vt:lpstr>
      <vt:lpstr>Слайд 2</vt:lpstr>
      <vt:lpstr>Слайд 3</vt:lpstr>
      <vt:lpstr>Слайд 4</vt:lpstr>
      <vt:lpstr>Эмоции = факты - ожидания</vt:lpstr>
      <vt:lpstr>Во время подготовки к экзаменам: </vt:lpstr>
      <vt:lpstr>Слайд 7</vt:lpstr>
      <vt:lpstr>Некоторые закономерности запоминания  </vt:lpstr>
      <vt:lpstr>Способы организации процесса повторения</vt:lpstr>
      <vt:lpstr>Рекомендации по заучиванию материала </vt:lpstr>
      <vt:lpstr>В период подготовки к экзаменам  увеличивается нагрузка на глаза.  Что делать, если устали глаза?</vt:lpstr>
      <vt:lpstr>Слайд 12</vt:lpstr>
      <vt:lpstr>Методы саморегуляции.  </vt:lpstr>
      <vt:lpstr>Слайд 14</vt:lpstr>
      <vt:lpstr>Примеры формул достижения цели самопрограммирование  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Рекомендации психолога  при подготовке к экзаменам</dc:title>
  <dc:creator>Psychologist</dc:creator>
  <cp:lastModifiedBy>sh</cp:lastModifiedBy>
  <cp:revision>40</cp:revision>
  <dcterms:created xsi:type="dcterms:W3CDTF">2014-02-05T05:36:09Z</dcterms:created>
  <dcterms:modified xsi:type="dcterms:W3CDTF">2014-02-12T09:47:46Z</dcterms:modified>
</cp:coreProperties>
</file>