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9" r:id="rId3"/>
    <p:sldId id="258" r:id="rId4"/>
    <p:sldId id="259" r:id="rId5"/>
    <p:sldId id="260" r:id="rId6"/>
    <p:sldId id="261" r:id="rId7"/>
    <p:sldId id="256" r:id="rId8"/>
    <p:sldId id="267" r:id="rId9"/>
    <p:sldId id="262" r:id="rId10"/>
    <p:sldId id="264" r:id="rId11"/>
    <p:sldId id="263" r:id="rId12"/>
    <p:sldId id="265" r:id="rId13"/>
    <p:sldId id="268" r:id="rId14"/>
    <p:sldId id="266"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33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17.02.2014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17.02.2014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17.02.2014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39999">
              <a:srgbClr val="85C2FF"/>
            </a:gs>
            <a:gs pos="70000">
              <a:srgbClr val="C4D6EB"/>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17.02.2014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I:\&#1082;&#1083;%20&#1088;&#1091;&#1082;&#1086;&#1074;&#1086;&#1076;&#1080;&#1090;&#1077;&#1083;&#1100;\&#1088;&#1086;&#1076;%20&#1089;&#1086;&#1073;&#1088;&#1072;&#1085;&#1080;&#1077;\&#1088;&#1089;%20&#1076;&#1077;&#1090;&#1089;&#1082;&#1072;&#1103;%20&#1072;&#1075;&#1088;&#1077;&#1089;&#1089;&#1080;&#1074;&#1085;&#1086;&#1089;&#1090;&#1100;\&#1087;&#1086;&#1076;&#1088;&#1086;&#1089;&#1090;&#1082;&#1086;&#1074;&#1072;&#1103;%20&#1072;&#1075;&#1088;&#1077;&#1089;&#1089;&#1080;&#1103;\&#1072;&#1072;.wm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3568" y="2132856"/>
            <a:ext cx="8229600" cy="4525963"/>
          </a:xfrm>
        </p:spPr>
        <p:txBody>
          <a:bodyPr/>
          <a:lstStyle/>
          <a:p>
            <a:pPr algn="r">
              <a:buNone/>
            </a:pPr>
            <a:r>
              <a:rPr lang="ru-RU" b="1" dirty="0" smtClean="0">
                <a:solidFill>
                  <a:srgbClr val="002060"/>
                </a:solidFill>
              </a:rPr>
              <a:t>Теперь, когда мы научились </a:t>
            </a:r>
          </a:p>
          <a:p>
            <a:pPr algn="r">
              <a:buNone/>
            </a:pPr>
            <a:r>
              <a:rPr lang="ru-RU" b="1" dirty="0" smtClean="0">
                <a:solidFill>
                  <a:srgbClr val="002060"/>
                </a:solidFill>
              </a:rPr>
              <a:t>летать по воздуху, как птицы,</a:t>
            </a:r>
          </a:p>
          <a:p>
            <a:pPr algn="r">
              <a:buNone/>
            </a:pPr>
            <a:r>
              <a:rPr lang="ru-RU" b="1" dirty="0" smtClean="0">
                <a:solidFill>
                  <a:srgbClr val="002060"/>
                </a:solidFill>
              </a:rPr>
              <a:t>плавать под водой как рыбы,</a:t>
            </a:r>
          </a:p>
          <a:p>
            <a:pPr algn="r">
              <a:buNone/>
            </a:pPr>
            <a:r>
              <a:rPr lang="ru-RU" b="1" dirty="0" smtClean="0">
                <a:solidFill>
                  <a:srgbClr val="002060"/>
                </a:solidFill>
              </a:rPr>
              <a:t>нам не хватает только одного: </a:t>
            </a:r>
          </a:p>
          <a:p>
            <a:pPr algn="r">
              <a:buNone/>
            </a:pPr>
            <a:r>
              <a:rPr lang="ru-RU" b="1" dirty="0" smtClean="0">
                <a:solidFill>
                  <a:srgbClr val="002060"/>
                </a:solidFill>
              </a:rPr>
              <a:t>научиться жить на земле, как люди.</a:t>
            </a:r>
          </a:p>
          <a:p>
            <a:pPr algn="r">
              <a:buNone/>
            </a:pPr>
            <a:r>
              <a:rPr lang="ru-RU" b="1" dirty="0" smtClean="0">
                <a:solidFill>
                  <a:srgbClr val="002060"/>
                </a:solidFill>
              </a:rPr>
              <a:t>Б. Шоу</a:t>
            </a:r>
            <a:endParaRPr lang="ru-RU" b="1" dirty="0">
              <a:solidFill>
                <a:srgbClr val="002060"/>
              </a:solidFill>
            </a:endParaRPr>
          </a:p>
        </p:txBody>
      </p:sp>
      <p:pic>
        <p:nvPicPr>
          <p:cNvPr id="1026" name="Picture 2" descr="радуга"/>
          <p:cNvPicPr>
            <a:picLocks noChangeAspect="1" noChangeArrowheads="1"/>
          </p:cNvPicPr>
          <p:nvPr/>
        </p:nvPicPr>
        <p:blipFill>
          <a:blip r:embed="rId2" cstate="print"/>
          <a:srcRect/>
          <a:stretch>
            <a:fillRect/>
          </a:stretch>
        </p:blipFill>
        <p:spPr bwMode="auto">
          <a:xfrm>
            <a:off x="395535" y="260648"/>
            <a:ext cx="3461211"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Куб 3"/>
          <p:cNvSpPr/>
          <p:nvPr/>
        </p:nvSpPr>
        <p:spPr>
          <a:xfrm rot="2548828">
            <a:off x="1004494" y="155480"/>
            <a:ext cx="3291559" cy="3234671"/>
          </a:xfrm>
          <a:prstGeom prst="cube">
            <a:avLst>
              <a:gd name="adj" fmla="val 30019"/>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одержимое 5"/>
          <p:cNvSpPr>
            <a:spLocks noGrp="1"/>
          </p:cNvSpPr>
          <p:nvPr>
            <p:ph idx="1"/>
          </p:nvPr>
        </p:nvSpPr>
        <p:spPr>
          <a:xfrm rot="2456554">
            <a:off x="4722753" y="2903313"/>
            <a:ext cx="3694431" cy="3597443"/>
          </a:xfrm>
          <a:prstGeom prst="cube">
            <a:avLst>
              <a:gd name="adj" fmla="val 3430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7" name="TextBox 6"/>
          <p:cNvSpPr txBox="1"/>
          <p:nvPr/>
        </p:nvSpPr>
        <p:spPr>
          <a:xfrm>
            <a:off x="827584" y="1412776"/>
            <a:ext cx="2376264" cy="584775"/>
          </a:xfrm>
          <a:prstGeom prst="rect">
            <a:avLst/>
          </a:prstGeom>
          <a:noFill/>
        </p:spPr>
        <p:txBody>
          <a:bodyPr wrap="square" rtlCol="0">
            <a:spAutoFit/>
          </a:bodyPr>
          <a:lstStyle/>
          <a:p>
            <a:pPr algn="ctr"/>
            <a:r>
              <a:rPr lang="ru-RU" sz="3200" b="1" dirty="0" smtClean="0">
                <a:solidFill>
                  <a:schemeClr val="bg1"/>
                </a:solidFill>
              </a:rPr>
              <a:t>поговори</a:t>
            </a:r>
            <a:endParaRPr lang="ru-RU" sz="3200" b="1" dirty="0">
              <a:solidFill>
                <a:schemeClr val="bg1"/>
              </a:solidFill>
            </a:endParaRPr>
          </a:p>
        </p:txBody>
      </p:sp>
      <p:sp>
        <p:nvSpPr>
          <p:cNvPr id="8" name="TextBox 7"/>
          <p:cNvSpPr txBox="1"/>
          <p:nvPr/>
        </p:nvSpPr>
        <p:spPr>
          <a:xfrm rot="1487046" flipH="1">
            <a:off x="2483768" y="764704"/>
            <a:ext cx="2232248" cy="584775"/>
          </a:xfrm>
          <a:prstGeom prst="rect">
            <a:avLst/>
          </a:prstGeom>
          <a:noFill/>
        </p:spPr>
        <p:txBody>
          <a:bodyPr wrap="square" rtlCol="0">
            <a:spAutoFit/>
          </a:bodyPr>
          <a:lstStyle/>
          <a:p>
            <a:r>
              <a:rPr lang="ru-RU" sz="3200" b="1" dirty="0" smtClean="0">
                <a:solidFill>
                  <a:schemeClr val="bg1"/>
                </a:solidFill>
              </a:rPr>
              <a:t>предложи</a:t>
            </a:r>
            <a:endParaRPr lang="ru-RU" sz="3200" b="1" dirty="0">
              <a:solidFill>
                <a:schemeClr val="bg1"/>
              </a:solidFill>
            </a:endParaRPr>
          </a:p>
        </p:txBody>
      </p:sp>
      <p:sp>
        <p:nvSpPr>
          <p:cNvPr id="9" name="TextBox 8"/>
          <p:cNvSpPr txBox="1"/>
          <p:nvPr/>
        </p:nvSpPr>
        <p:spPr>
          <a:xfrm rot="19837886">
            <a:off x="2736762" y="2285373"/>
            <a:ext cx="1656184" cy="584775"/>
          </a:xfrm>
          <a:prstGeom prst="rect">
            <a:avLst/>
          </a:prstGeom>
          <a:noFill/>
        </p:spPr>
        <p:txBody>
          <a:bodyPr wrap="square" rtlCol="0">
            <a:spAutoFit/>
          </a:bodyPr>
          <a:lstStyle/>
          <a:p>
            <a:r>
              <a:rPr lang="ru-RU" sz="3200" b="1" dirty="0" smtClean="0">
                <a:solidFill>
                  <a:schemeClr val="bg1"/>
                </a:solidFill>
              </a:rPr>
              <a:t>прими</a:t>
            </a:r>
            <a:endParaRPr lang="ru-RU" sz="3200" b="1" dirty="0">
              <a:solidFill>
                <a:schemeClr val="bg1"/>
              </a:solidFill>
            </a:endParaRPr>
          </a:p>
        </p:txBody>
      </p:sp>
      <p:sp>
        <p:nvSpPr>
          <p:cNvPr id="10" name="TextBox 9"/>
          <p:cNvSpPr txBox="1"/>
          <p:nvPr/>
        </p:nvSpPr>
        <p:spPr>
          <a:xfrm>
            <a:off x="4716016" y="4365104"/>
            <a:ext cx="2016224" cy="584775"/>
          </a:xfrm>
          <a:prstGeom prst="rect">
            <a:avLst/>
          </a:prstGeom>
          <a:noFill/>
        </p:spPr>
        <p:txBody>
          <a:bodyPr wrap="square" rtlCol="0">
            <a:spAutoFit/>
          </a:bodyPr>
          <a:lstStyle/>
          <a:p>
            <a:r>
              <a:rPr lang="ru-RU" sz="3200" b="1" dirty="0" smtClean="0">
                <a:solidFill>
                  <a:schemeClr val="bg1"/>
                </a:solidFill>
              </a:rPr>
              <a:t>объясни</a:t>
            </a:r>
            <a:endParaRPr lang="ru-RU" sz="3200" b="1" dirty="0">
              <a:solidFill>
                <a:schemeClr val="bg1"/>
              </a:solidFill>
            </a:endParaRPr>
          </a:p>
        </p:txBody>
      </p:sp>
      <p:sp>
        <p:nvSpPr>
          <p:cNvPr id="11" name="TextBox 10"/>
          <p:cNvSpPr txBox="1"/>
          <p:nvPr/>
        </p:nvSpPr>
        <p:spPr>
          <a:xfrm rot="1361960">
            <a:off x="6706133" y="3523779"/>
            <a:ext cx="1728192" cy="584775"/>
          </a:xfrm>
          <a:prstGeom prst="rect">
            <a:avLst/>
          </a:prstGeom>
          <a:noFill/>
        </p:spPr>
        <p:txBody>
          <a:bodyPr wrap="square" rtlCol="0">
            <a:spAutoFit/>
          </a:bodyPr>
          <a:lstStyle/>
          <a:p>
            <a:r>
              <a:rPr lang="ru-RU" sz="3200" b="1" dirty="0" smtClean="0">
                <a:solidFill>
                  <a:schemeClr val="bg1"/>
                </a:solidFill>
              </a:rPr>
              <a:t>прости</a:t>
            </a:r>
            <a:endParaRPr lang="ru-RU" sz="3200" b="1" dirty="0">
              <a:solidFill>
                <a:schemeClr val="bg1"/>
              </a:solidFill>
            </a:endParaRPr>
          </a:p>
        </p:txBody>
      </p:sp>
      <p:sp>
        <p:nvSpPr>
          <p:cNvPr id="12" name="TextBox 11"/>
          <p:cNvSpPr txBox="1"/>
          <p:nvPr/>
        </p:nvSpPr>
        <p:spPr>
          <a:xfrm rot="19666144">
            <a:off x="6428159" y="5131339"/>
            <a:ext cx="2232248" cy="584775"/>
          </a:xfrm>
          <a:prstGeom prst="rect">
            <a:avLst/>
          </a:prstGeom>
          <a:noFill/>
        </p:spPr>
        <p:txBody>
          <a:bodyPr wrap="square" rtlCol="0">
            <a:spAutoFit/>
          </a:bodyPr>
          <a:lstStyle/>
          <a:p>
            <a:r>
              <a:rPr lang="ru-RU" sz="3200" b="1" dirty="0" smtClean="0">
                <a:solidFill>
                  <a:schemeClr val="bg1"/>
                </a:solidFill>
              </a:rPr>
              <a:t>улыбнись</a:t>
            </a:r>
            <a:endParaRPr lang="ru-RU" sz="3200"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Решение родительского собрания</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92500"/>
          </a:bodyPr>
          <a:lstStyle/>
          <a:p>
            <a:pPr>
              <a:buNone/>
            </a:pPr>
            <a:r>
              <a:rPr lang="ru-RU" b="1" dirty="0" smtClean="0"/>
              <a:t>1. Обсудить в семейном кругу, вместе с детьми, проблему агрессивного поведения.</a:t>
            </a:r>
            <a:endParaRPr lang="ru-RU" dirty="0" smtClean="0"/>
          </a:p>
          <a:p>
            <a:pPr>
              <a:buNone/>
            </a:pPr>
            <a:r>
              <a:rPr lang="ru-RU" b="1" dirty="0" smtClean="0"/>
              <a:t>2. Пресекать некорректное поведение по отношению к одноклассникам, разъяснять детям недопустимость подобного поведения.</a:t>
            </a:r>
            <a:endParaRPr lang="ru-RU" dirty="0" smtClean="0"/>
          </a:p>
          <a:p>
            <a:pPr>
              <a:buNone/>
            </a:pPr>
            <a:r>
              <a:rPr lang="ru-RU" b="1" dirty="0" smtClean="0"/>
              <a:t>3. Продолжить сотрудничество со школой, активно участвовать в жизни класса и школы.</a:t>
            </a:r>
            <a:endParaRPr lang="ru-RU" dirty="0" smtClean="0"/>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rot="16200000">
            <a:off x="1306946" y="-663820"/>
            <a:ext cx="6538402" cy="8505238"/>
          </a:xfrm>
          <a:prstGeom prst="rect">
            <a:avLst/>
          </a:prstGeom>
          <a:noFill/>
          <a:ln w="9525">
            <a:noFill/>
            <a:miter lim="800000"/>
            <a:headEnd/>
            <a:tailEnd/>
          </a:ln>
        </p:spPr>
      </p:pic>
      <p:sp>
        <p:nvSpPr>
          <p:cNvPr id="8" name="TextBox 7"/>
          <p:cNvSpPr txBox="1"/>
          <p:nvPr/>
        </p:nvSpPr>
        <p:spPr>
          <a:xfrm>
            <a:off x="2285984" y="1785926"/>
            <a:ext cx="4824536" cy="3139321"/>
          </a:xfrm>
          <a:prstGeom prst="rect">
            <a:avLst/>
          </a:prstGeom>
          <a:noFill/>
        </p:spPr>
        <p:txBody>
          <a:bodyPr wrap="square" rtlCol="0">
            <a:spAutoFit/>
          </a:bodyPr>
          <a:lstStyle/>
          <a:p>
            <a:pPr algn="ctr"/>
            <a:r>
              <a:rPr lang="ru-RU" sz="6600" b="1" dirty="0" smtClean="0">
                <a:solidFill>
                  <a:schemeClr val="accent6">
                    <a:lumMod val="50000"/>
                  </a:schemeClr>
                </a:solidFill>
              </a:rPr>
              <a:t>ЛЮБОВЬ, </a:t>
            </a:r>
          </a:p>
          <a:p>
            <a:pPr algn="ctr"/>
            <a:r>
              <a:rPr lang="ru-RU" sz="6600" b="1" dirty="0" smtClean="0">
                <a:solidFill>
                  <a:schemeClr val="accent6">
                    <a:lumMod val="50000"/>
                  </a:schemeClr>
                </a:solidFill>
              </a:rPr>
              <a:t>ПРОЩЕНИЕ, </a:t>
            </a:r>
          </a:p>
          <a:p>
            <a:pPr algn="ctr"/>
            <a:r>
              <a:rPr lang="ru-RU" sz="6600" b="1" dirty="0" smtClean="0">
                <a:solidFill>
                  <a:schemeClr val="accent6">
                    <a:lumMod val="50000"/>
                  </a:schemeClr>
                </a:solidFill>
              </a:rPr>
              <a:t>ТЕРПЕНИЕ</a:t>
            </a:r>
            <a:endParaRPr lang="ru-RU" sz="6600"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User\Мои документы\ВСК\радуга\c1e81f13d459.jpg"/>
          <p:cNvPicPr>
            <a:picLocks noGrp="1" noChangeAspect="1" noChangeArrowheads="1"/>
          </p:cNvPicPr>
          <p:nvPr>
            <p:ph idx="1"/>
          </p:nvPr>
        </p:nvPicPr>
        <p:blipFill>
          <a:blip r:embed="rId2" cstate="print">
            <a:clrChange>
              <a:clrFrom>
                <a:srgbClr val="FFFFFF"/>
              </a:clrFrom>
              <a:clrTo>
                <a:srgbClr val="FFFFFF">
                  <a:alpha val="0"/>
                </a:srgbClr>
              </a:clrTo>
            </a:clrChange>
          </a:blip>
          <a:srcRect l="33015" r="35138"/>
          <a:stretch>
            <a:fillRect/>
          </a:stretch>
        </p:blipFill>
        <p:spPr bwMode="auto">
          <a:xfrm>
            <a:off x="3131840" y="548680"/>
            <a:ext cx="2736304" cy="573288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85852" y="1857364"/>
            <a:ext cx="6166919"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СПАСИБО!</a:t>
            </a:r>
            <a:endParaRPr lang="ru-RU"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аа.wmv">
            <a:hlinkClick r:id="" action="ppaction://media"/>
          </p:cNvPr>
          <p:cNvPicPr>
            <a:picLocks noGrp="1" noRot="1" noChangeAspect="1"/>
          </p:cNvPicPr>
          <p:nvPr>
            <p:ph idx="1"/>
            <a:videoFile r:link="rId1"/>
          </p:nvPr>
        </p:nvPicPr>
        <p:blipFill>
          <a:blip r:embed="rId3" cstate="print"/>
          <a:stretch>
            <a:fillRect/>
          </a:stretch>
        </p:blipFill>
        <p:spPr>
          <a:xfrm>
            <a:off x="467544" y="260648"/>
            <a:ext cx="7931175" cy="63449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908721"/>
            <a:ext cx="8929718" cy="2948908"/>
          </a:xfrm>
        </p:spPr>
        <p:txBody>
          <a:bodyPr>
            <a:normAutofit fontScale="85000" lnSpcReduction="10000"/>
          </a:bodyPr>
          <a:lstStyle/>
          <a:p>
            <a:pPr algn="ctr"/>
            <a:r>
              <a:rPr lang="ru-RU" sz="11000" b="1" dirty="0" smtClean="0">
                <a:solidFill>
                  <a:srgbClr val="002060"/>
                </a:solidFill>
                <a:latin typeface="Mistral" pitchFamily="66" charset="0"/>
              </a:rPr>
              <a:t>Подростковая </a:t>
            </a:r>
            <a:r>
              <a:rPr lang="ru-RU" sz="10600" b="1" dirty="0" smtClean="0">
                <a:solidFill>
                  <a:srgbClr val="002060"/>
                </a:solidFill>
                <a:latin typeface="Mistral" pitchFamily="66" charset="0"/>
              </a:rPr>
              <a:t>агрессивность</a:t>
            </a:r>
            <a:endParaRPr lang="ru-RU" sz="10600" dirty="0">
              <a:solidFill>
                <a:srgbClr val="002060"/>
              </a:solidFill>
              <a:latin typeface="Mistral"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980728"/>
            <a:ext cx="8229600" cy="4525963"/>
          </a:xfrm>
        </p:spPr>
        <p:txBody>
          <a:bodyPr>
            <a:noAutofit/>
          </a:bodyPr>
          <a:lstStyle/>
          <a:p>
            <a:pPr>
              <a:buNone/>
            </a:pPr>
            <a:r>
              <a:rPr lang="ru-RU" sz="3600" dirty="0" smtClean="0"/>
              <a:t>Слово </a:t>
            </a:r>
            <a:r>
              <a:rPr lang="ru-RU" sz="3600" b="1" dirty="0" smtClean="0"/>
              <a:t>«агрессивность»</a:t>
            </a:r>
            <a:r>
              <a:rPr lang="ru-RU" sz="3600" dirty="0" smtClean="0"/>
              <a:t> образовано от латинского </a:t>
            </a:r>
            <a:r>
              <a:rPr lang="ru-RU" sz="3600" dirty="0" err="1" smtClean="0"/>
              <a:t>aggressio</a:t>
            </a:r>
            <a:r>
              <a:rPr lang="ru-RU" sz="3600" dirty="0" smtClean="0"/>
              <a:t> – </a:t>
            </a:r>
            <a:r>
              <a:rPr lang="ru-RU" sz="3600" b="1" dirty="0" smtClean="0"/>
              <a:t>нападение. </a:t>
            </a:r>
          </a:p>
          <a:p>
            <a:pPr>
              <a:buNone/>
            </a:pPr>
            <a:endParaRPr lang="ru-RU" sz="3600" b="1" dirty="0" smtClean="0"/>
          </a:p>
          <a:p>
            <a:pPr>
              <a:buNone/>
            </a:pPr>
            <a:endParaRPr lang="ru-RU" sz="3600" b="1" dirty="0" smtClean="0"/>
          </a:p>
          <a:p>
            <a:pPr>
              <a:buNone/>
            </a:pPr>
            <a:r>
              <a:rPr lang="ru-RU" sz="3600" b="1" dirty="0" smtClean="0"/>
              <a:t>Агрессия</a:t>
            </a:r>
            <a:r>
              <a:rPr lang="ru-RU" sz="3600" dirty="0" smtClean="0"/>
              <a:t> - активная форма выражения эмоции гнева, которая проявляется через причинение ущерба человеку или предмету.</a:t>
            </a:r>
          </a:p>
          <a:p>
            <a:endParaRPr lang="ru-RU"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642918"/>
            <a:ext cx="8229600" cy="936104"/>
          </a:xfrm>
        </p:spPr>
        <p:txBody>
          <a:bodyPr>
            <a:normAutofit fontScale="90000"/>
          </a:bodyPr>
          <a:lstStyle/>
          <a:p>
            <a:r>
              <a:rPr lang="ru-RU" sz="4900" dirty="0" smtClean="0"/>
              <a:t> </a:t>
            </a:r>
            <a:r>
              <a:rPr lang="ru-RU" sz="4900" b="1" dirty="0" smtClean="0">
                <a:solidFill>
                  <a:srgbClr val="002060"/>
                </a:solidFill>
              </a:rPr>
              <a:t>Способы проявления агрессии </a:t>
            </a:r>
            <a:r>
              <a:rPr lang="ru-RU" sz="3200" b="1" dirty="0" smtClean="0">
                <a:solidFill>
                  <a:srgbClr val="002060"/>
                </a:solidFill>
              </a:rPr>
              <a:t/>
            </a:r>
            <a:br>
              <a:rPr lang="ru-RU" sz="3200" b="1" dirty="0" smtClean="0">
                <a:solidFill>
                  <a:srgbClr val="002060"/>
                </a:solidFill>
              </a:rPr>
            </a:br>
            <a:endParaRPr lang="ru-RU" sz="3200" b="1" dirty="0">
              <a:solidFill>
                <a:srgbClr val="002060"/>
              </a:solidFill>
            </a:endParaRPr>
          </a:p>
        </p:txBody>
      </p:sp>
      <p:sp>
        <p:nvSpPr>
          <p:cNvPr id="3" name="Содержимое 2"/>
          <p:cNvSpPr>
            <a:spLocks noGrp="1"/>
          </p:cNvSpPr>
          <p:nvPr>
            <p:ph idx="1"/>
          </p:nvPr>
        </p:nvSpPr>
        <p:spPr>
          <a:xfrm>
            <a:off x="251520" y="1857364"/>
            <a:ext cx="8640960" cy="4667980"/>
          </a:xfrm>
        </p:spPr>
        <p:txBody>
          <a:bodyPr>
            <a:normAutofit/>
          </a:bodyPr>
          <a:lstStyle/>
          <a:p>
            <a:r>
              <a:rPr lang="ru-RU" b="1" dirty="0" smtClean="0">
                <a:solidFill>
                  <a:srgbClr val="002060"/>
                </a:solidFill>
              </a:rPr>
              <a:t>Открытая агрессия</a:t>
            </a:r>
          </a:p>
          <a:p>
            <a:pPr>
              <a:buNone/>
            </a:pPr>
            <a:endParaRPr lang="ru-RU" dirty="0" smtClean="0">
              <a:solidFill>
                <a:srgbClr val="002060"/>
              </a:solidFill>
            </a:endParaRPr>
          </a:p>
          <a:p>
            <a:r>
              <a:rPr lang="ru-RU" b="1" dirty="0" smtClean="0">
                <a:solidFill>
                  <a:srgbClr val="002060"/>
                </a:solidFill>
              </a:rPr>
              <a:t>Пассивная агрессия</a:t>
            </a:r>
          </a:p>
          <a:p>
            <a:pPr>
              <a:buNone/>
            </a:pPr>
            <a:endParaRPr lang="ru-RU" dirty="0" smtClean="0">
              <a:solidFill>
                <a:srgbClr val="002060"/>
              </a:solidFill>
            </a:endParaRPr>
          </a:p>
          <a:p>
            <a:r>
              <a:rPr lang="ru-RU" b="1" dirty="0" smtClean="0">
                <a:solidFill>
                  <a:srgbClr val="002060"/>
                </a:solidFill>
              </a:rPr>
              <a:t>Переадресованная агрессия</a:t>
            </a:r>
            <a:endParaRPr lang="ru-RU"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smtClean="0"/>
              <a:t>“</a:t>
            </a:r>
            <a:br>
              <a:rPr lang="ru-RU" sz="3600" b="1" dirty="0" smtClean="0"/>
            </a:br>
            <a:r>
              <a:rPr lang="ru-RU" sz="3600" b="1" dirty="0" smtClean="0"/>
              <a:t>«Спусковой механизм» для вспышки гнева и проявления агрессии подростком</a:t>
            </a:r>
            <a:r>
              <a:rPr lang="ru-RU" sz="3600" dirty="0" smtClean="0"/>
              <a:t>:</a:t>
            </a:r>
            <a:r>
              <a:rPr lang="ru-RU" dirty="0" smtClean="0"/>
              <a:t/>
            </a:r>
            <a:br>
              <a:rPr lang="ru-RU" dirty="0" smtClean="0"/>
            </a:br>
            <a:endParaRPr lang="ru-RU" dirty="0"/>
          </a:p>
        </p:txBody>
      </p:sp>
      <p:sp>
        <p:nvSpPr>
          <p:cNvPr id="3" name="Содержимое 2"/>
          <p:cNvSpPr>
            <a:spLocks noGrp="1"/>
          </p:cNvSpPr>
          <p:nvPr>
            <p:ph idx="1"/>
          </p:nvPr>
        </p:nvSpPr>
        <p:spPr>
          <a:xfrm>
            <a:off x="251520" y="1600200"/>
            <a:ext cx="8640960" cy="4997152"/>
          </a:xfrm>
        </p:spPr>
        <p:txBody>
          <a:bodyPr>
            <a:normAutofit lnSpcReduction="10000"/>
          </a:bodyPr>
          <a:lstStyle/>
          <a:p>
            <a:pPr lvl="0"/>
            <a:r>
              <a:rPr lang="ru-RU" dirty="0" smtClean="0"/>
              <a:t>Когда возникает любая угроза его статусу. </a:t>
            </a:r>
          </a:p>
          <a:p>
            <a:pPr lvl="0"/>
            <a:r>
              <a:rPr lang="ru-RU" dirty="0" smtClean="0"/>
              <a:t>Когда он выглядит неудачником в глазах класса, спортивной команды, группы сверстников или семьи. </a:t>
            </a:r>
          </a:p>
          <a:p>
            <a:pPr lvl="0"/>
            <a:r>
              <a:rPr lang="ru-RU" dirty="0" smtClean="0"/>
              <a:t>Если кто-то или что-то бросает вызов его власти над окружающими или ставит ее под сомнение, то есть когда он не может добиться своего, вынужден следовать школьным правилам или выполнять задание, которое “наводит на него тоску”.</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3989" t="28172" r="22856" b="21625"/>
          <a:stretch>
            <a:fillRect/>
          </a:stretch>
        </p:blipFill>
        <p:spPr bwMode="auto">
          <a:xfrm>
            <a:off x="408243" y="188641"/>
            <a:ext cx="8556245" cy="6564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5220072" y="2492896"/>
            <a:ext cx="3240360" cy="3824537"/>
          </a:xfrm>
          <a:prstGeom prst="rect">
            <a:avLst/>
          </a:prstGeom>
          <a:noFill/>
          <a:ln w="9525">
            <a:noFill/>
            <a:miter lim="800000"/>
            <a:headEnd/>
            <a:tailEnd/>
          </a:ln>
        </p:spPr>
      </p:pic>
      <p:pic>
        <p:nvPicPr>
          <p:cNvPr id="2053" name="Picture 5" descr="C:\Documents and Settings\User\Мои документы\ВСК\радуга\stock_closed.jpg"/>
          <p:cNvPicPr>
            <a:picLocks noChangeAspect="1" noChangeArrowheads="1"/>
          </p:cNvPicPr>
          <p:nvPr/>
        </p:nvPicPr>
        <p:blipFill>
          <a:blip r:embed="rId3" cstate="print">
            <a:clrChange>
              <a:clrFrom>
                <a:srgbClr val="FBFBFB"/>
              </a:clrFrom>
              <a:clrTo>
                <a:srgbClr val="FBFBFB">
                  <a:alpha val="0"/>
                </a:srgbClr>
              </a:clrTo>
            </a:clrChange>
          </a:blip>
          <a:srcRect/>
          <a:stretch>
            <a:fillRect/>
          </a:stretch>
        </p:blipFill>
        <p:spPr bwMode="auto">
          <a:xfrm>
            <a:off x="0" y="0"/>
            <a:ext cx="4104456" cy="410445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ru-RU" b="1" dirty="0" smtClean="0"/>
              <a:t>Тип родителя</a:t>
            </a:r>
            <a:endParaRPr lang="ru-RU" dirty="0"/>
          </a:p>
        </p:txBody>
      </p:sp>
      <p:sp>
        <p:nvSpPr>
          <p:cNvPr id="3" name="Содержимое 2"/>
          <p:cNvSpPr>
            <a:spLocks noGrp="1"/>
          </p:cNvSpPr>
          <p:nvPr>
            <p:ph idx="1"/>
          </p:nvPr>
        </p:nvSpPr>
        <p:spPr>
          <a:xfrm>
            <a:off x="323528" y="1196752"/>
            <a:ext cx="8568952" cy="5400600"/>
          </a:xfrm>
        </p:spPr>
        <p:txBody>
          <a:bodyPr>
            <a:normAutofit fontScale="85000" lnSpcReduction="10000"/>
          </a:bodyPr>
          <a:lstStyle/>
          <a:p>
            <a:r>
              <a:rPr lang="ru-RU" b="1" dirty="0" smtClean="0"/>
              <a:t>А</a:t>
            </a:r>
            <a:r>
              <a:rPr lang="ru-RU" dirty="0" smtClean="0"/>
              <a:t> – это тип авторитарного родителя, который мало доверяет своему ребенку, мало понимает его потребности.</a:t>
            </a:r>
          </a:p>
          <a:p>
            <a:r>
              <a:rPr lang="ru-RU" b="1" dirty="0" smtClean="0"/>
              <a:t>Б</a:t>
            </a:r>
            <a:r>
              <a:rPr lang="ru-RU" dirty="0" smtClean="0"/>
              <a:t> – это тип родителя, признающего право ребенка на личный опыт, даже ошибки, и пытающегося научить его отвечать за себя и свои поступки.</a:t>
            </a:r>
          </a:p>
          <a:p>
            <a:r>
              <a:rPr lang="ru-RU" b="1" dirty="0" smtClean="0"/>
              <a:t>В </a:t>
            </a:r>
            <a:r>
              <a:rPr lang="ru-RU" dirty="0" smtClean="0"/>
              <a:t>– тип родителя, не пытающегося понять ребенка, основным его методом воспитания является порицание и наказание.</a:t>
            </a:r>
          </a:p>
          <a:p>
            <a:r>
              <a:rPr lang="ru-RU" b="1" dirty="0" smtClean="0"/>
              <a:t>Г</a:t>
            </a:r>
            <a:r>
              <a:rPr lang="ru-RU" dirty="0" smtClean="0"/>
              <a:t> - тип родителя непоследовательного, запреты, наложенные родителями, работают недолго, и обещания, которые дают родители не выполняются.</a:t>
            </a:r>
          </a:p>
          <a:p>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290</Words>
  <Application>Microsoft Office PowerPoint</Application>
  <PresentationFormat>Экран (4:3)</PresentationFormat>
  <Paragraphs>40</Paragraphs>
  <Slides>14</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Слайд 2</vt:lpstr>
      <vt:lpstr>Слайд 3</vt:lpstr>
      <vt:lpstr>Слайд 4</vt:lpstr>
      <vt:lpstr> Способы проявления агрессии  </vt:lpstr>
      <vt:lpstr>“ «Спусковой механизм» для вспышки гнева и проявления агрессии подростком: </vt:lpstr>
      <vt:lpstr>Слайд 7</vt:lpstr>
      <vt:lpstr>Слайд 8</vt:lpstr>
      <vt:lpstr>Тип родителя</vt:lpstr>
      <vt:lpstr>Слайд 10</vt:lpstr>
      <vt:lpstr>Решение родительского собрания </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ILIA</cp:lastModifiedBy>
  <cp:revision>26</cp:revision>
  <dcterms:modified xsi:type="dcterms:W3CDTF">2014-02-17T17:35:57Z</dcterms:modified>
</cp:coreProperties>
</file>