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708" r:id="rId3"/>
  </p:sldMasterIdLst>
  <p:sldIdLst>
    <p:sldId id="275" r:id="rId4"/>
    <p:sldId id="277" r:id="rId5"/>
    <p:sldId id="278" r:id="rId6"/>
    <p:sldId id="256" r:id="rId7"/>
    <p:sldId id="274" r:id="rId8"/>
    <p:sldId id="257" r:id="rId9"/>
    <p:sldId id="261" r:id="rId10"/>
    <p:sldId id="262" r:id="rId11"/>
    <p:sldId id="264" r:id="rId12"/>
    <p:sldId id="269" r:id="rId13"/>
    <p:sldId id="265" r:id="rId14"/>
    <p:sldId id="266" r:id="rId15"/>
    <p:sldId id="267" r:id="rId16"/>
    <p:sldId id="268" r:id="rId17"/>
    <p:sldId id="272" r:id="rId18"/>
    <p:sldId id="279" r:id="rId19"/>
    <p:sldId id="280"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60707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02632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6203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47440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85992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62877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33708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139616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21436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228660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897212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10.11.2014</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10.11.2014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10.11.2014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10.11.2014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8325362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10.11.2014</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836712"/>
            <a:ext cx="8568952" cy="2308324"/>
          </a:xfrm>
          <a:prstGeom prst="rect">
            <a:avLst/>
          </a:prstGeom>
        </p:spPr>
        <p:txBody>
          <a:bodyPr wrap="square">
            <a:spAutoFit/>
          </a:bodyPr>
          <a:lstStyle/>
          <a:p>
            <a:pPr algn="ctr" fontAlgn="base"/>
            <a:endParaRPr lang="ru-RU" sz="4800" b="1" dirty="0" smtClean="0"/>
          </a:p>
          <a:p>
            <a:pPr algn="ctr" fontAlgn="base"/>
            <a:r>
              <a:rPr lang="ru-RU" sz="4800" b="1" dirty="0" smtClean="0">
                <a:latin typeface="Franklin Gothic Medium" pitchFamily="34" charset="0"/>
              </a:rPr>
              <a:t>Постановка учебной </a:t>
            </a:r>
            <a:r>
              <a:rPr lang="ru-RU" sz="4800" b="1" dirty="0">
                <a:latin typeface="Franklin Gothic Medium" pitchFamily="34" charset="0"/>
              </a:rPr>
              <a:t>задачи </a:t>
            </a:r>
            <a:r>
              <a:rPr lang="ru-RU" sz="4800" b="1" dirty="0" smtClean="0">
                <a:latin typeface="Franklin Gothic Medium" pitchFamily="34" charset="0"/>
              </a:rPr>
              <a:t>через </a:t>
            </a:r>
            <a:r>
              <a:rPr lang="ru-RU" sz="4800" b="1" dirty="0">
                <a:latin typeface="Franklin Gothic Medium" pitchFamily="34" charset="0"/>
              </a:rPr>
              <a:t>учебную ситуацию.</a:t>
            </a:r>
          </a:p>
        </p:txBody>
      </p:sp>
      <p:sp>
        <p:nvSpPr>
          <p:cNvPr id="2" name="TextBox 1"/>
          <p:cNvSpPr txBox="1"/>
          <p:nvPr/>
        </p:nvSpPr>
        <p:spPr>
          <a:xfrm>
            <a:off x="4283968" y="5013176"/>
            <a:ext cx="4680520" cy="1200329"/>
          </a:xfrm>
          <a:prstGeom prst="rect">
            <a:avLst/>
          </a:prstGeom>
          <a:noFill/>
        </p:spPr>
        <p:txBody>
          <a:bodyPr wrap="square" rtlCol="0">
            <a:spAutoFit/>
          </a:bodyPr>
          <a:lstStyle/>
          <a:p>
            <a:r>
              <a:rPr lang="ru-RU" dirty="0" smtClean="0">
                <a:latin typeface="Franklin Gothic Medium" pitchFamily="34" charset="0"/>
              </a:rPr>
              <a:t>Выступление на педсовете «Современный </a:t>
            </a:r>
          </a:p>
          <a:p>
            <a:r>
              <a:rPr lang="ru-RU" dirty="0">
                <a:latin typeface="Franklin Gothic Medium" pitchFamily="34" charset="0"/>
              </a:rPr>
              <a:t>у</a:t>
            </a:r>
            <a:r>
              <a:rPr lang="ru-RU" dirty="0" smtClean="0">
                <a:latin typeface="Franklin Gothic Medium" pitchFamily="34" charset="0"/>
              </a:rPr>
              <a:t>рок – современный учитель». </a:t>
            </a:r>
          </a:p>
          <a:p>
            <a:r>
              <a:rPr lang="ru-RU" dirty="0" smtClean="0">
                <a:latin typeface="Franklin Gothic Medium" pitchFamily="34" charset="0"/>
              </a:rPr>
              <a:t>Григорьева В. В. учитель английского языка,</a:t>
            </a:r>
          </a:p>
          <a:p>
            <a:r>
              <a:rPr lang="ru-RU" dirty="0" smtClean="0">
                <a:latin typeface="Franklin Gothic Medium" pitchFamily="34" charset="0"/>
              </a:rPr>
              <a:t>МБОУ </a:t>
            </a:r>
            <a:r>
              <a:rPr lang="ru-RU" dirty="0" err="1" smtClean="0">
                <a:latin typeface="Franklin Gothic Medium" pitchFamily="34" charset="0"/>
              </a:rPr>
              <a:t>Игримская</a:t>
            </a:r>
            <a:r>
              <a:rPr lang="ru-RU" dirty="0" smtClean="0">
                <a:latin typeface="Franklin Gothic Medium" pitchFamily="34" charset="0"/>
              </a:rPr>
              <a:t> СОШ №2.</a:t>
            </a:r>
            <a:endParaRPr lang="ru-RU" dirty="0">
              <a:latin typeface="Franklin Gothic Medium" pitchFamily="34" charset="0"/>
            </a:endParaRPr>
          </a:p>
        </p:txBody>
      </p:sp>
    </p:spTree>
    <p:extLst>
      <p:ext uri="{BB962C8B-B14F-4D97-AF65-F5344CB8AC3E}">
        <p14:creationId xmlns:p14="http://schemas.microsoft.com/office/powerpoint/2010/main" val="2757217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1426170"/>
          </a:xfrm>
        </p:spPr>
        <p:txBody>
          <a:bodyPr>
            <a:noAutofit/>
          </a:bodyPr>
          <a:lstStyle/>
          <a:p>
            <a:pPr algn="l"/>
            <a:r>
              <a:rPr lang="ru-RU" sz="3200" dirty="0" smtClean="0"/>
              <a:t/>
            </a:r>
            <a:br>
              <a:rPr lang="ru-RU" sz="3200" dirty="0" smtClean="0"/>
            </a:br>
            <a:r>
              <a:rPr lang="ru-RU" sz="3200" dirty="0" smtClean="0"/>
              <a:t>Проектируя </a:t>
            </a:r>
            <a:r>
              <a:rPr lang="ru-RU" sz="3200" dirty="0"/>
              <a:t> учебные   </a:t>
            </a:r>
            <a:r>
              <a:rPr lang="ru-RU" sz="3200" dirty="0" smtClean="0"/>
              <a:t>ситуации,</a:t>
            </a:r>
            <a:r>
              <a:rPr lang="ru-RU" sz="3200" dirty="0"/>
              <a:t>  </a:t>
            </a:r>
            <a:r>
              <a:rPr lang="ru-RU" sz="3200" dirty="0" smtClean="0"/>
              <a:t>необходимо </a:t>
            </a:r>
            <a:r>
              <a:rPr lang="ru-RU" sz="3200" dirty="0"/>
              <a:t>иметь в виду, что </a:t>
            </a:r>
            <a:r>
              <a:rPr lang="ru-RU" sz="3200" dirty="0" smtClean="0"/>
              <a:t>они должны строиться </a:t>
            </a:r>
            <a:r>
              <a:rPr lang="ru-RU" sz="3200" dirty="0"/>
              <a:t>с </a:t>
            </a:r>
            <a:r>
              <a:rPr lang="ru-RU" sz="3200" dirty="0" smtClean="0"/>
              <a:t>учётом: </a:t>
            </a:r>
            <a:r>
              <a:rPr lang="ru-RU" sz="3200" dirty="0"/>
              <a:t/>
            </a:r>
            <a:br>
              <a:rPr lang="ru-RU" sz="3200" dirty="0"/>
            </a:br>
            <a:endParaRPr lang="ru-RU" sz="3200" dirty="0"/>
          </a:p>
        </p:txBody>
      </p:sp>
      <p:sp>
        <p:nvSpPr>
          <p:cNvPr id="3" name="Прямоугольник 2"/>
          <p:cNvSpPr/>
          <p:nvPr/>
        </p:nvSpPr>
        <p:spPr>
          <a:xfrm>
            <a:off x="683568" y="1484784"/>
            <a:ext cx="8064896" cy="3231654"/>
          </a:xfrm>
          <a:prstGeom prst="rect">
            <a:avLst/>
          </a:prstGeom>
        </p:spPr>
        <p:txBody>
          <a:bodyPr wrap="square">
            <a:spAutoFit/>
          </a:bodyPr>
          <a:lstStyle/>
          <a:p>
            <a:pPr marL="285750" indent="-285750">
              <a:buFont typeface="Arial" pitchFamily="34" charset="0"/>
              <a:buChar char="•"/>
            </a:pPr>
            <a:endParaRPr lang="ru-RU" dirty="0" smtClean="0"/>
          </a:p>
          <a:p>
            <a:pPr marL="285750" indent="-285750" algn="just">
              <a:buFont typeface="Arial" pitchFamily="34" charset="0"/>
              <a:buChar char="•"/>
            </a:pPr>
            <a:endParaRPr lang="ru-RU" dirty="0" smtClean="0"/>
          </a:p>
          <a:p>
            <a:r>
              <a:rPr lang="ru-RU" sz="2800" dirty="0" smtClean="0">
                <a:latin typeface="+mj-lt"/>
              </a:rPr>
              <a:t>– </a:t>
            </a:r>
            <a:r>
              <a:rPr lang="ru-RU" sz="2800" dirty="0">
                <a:latin typeface="+mj-lt"/>
              </a:rPr>
              <a:t>возраста </a:t>
            </a:r>
            <a:r>
              <a:rPr lang="ru-RU" sz="2800" dirty="0" smtClean="0">
                <a:latin typeface="+mj-lt"/>
              </a:rPr>
              <a:t>ребёнка</a:t>
            </a:r>
            <a:r>
              <a:rPr lang="ru-RU" sz="2800" dirty="0">
                <a:latin typeface="+mj-lt"/>
              </a:rPr>
              <a:t>,</a:t>
            </a:r>
          </a:p>
          <a:p>
            <a:r>
              <a:rPr lang="ru-RU" sz="2800" dirty="0">
                <a:latin typeface="+mj-lt"/>
              </a:rPr>
              <a:t>– специфики  учебного  </a:t>
            </a:r>
            <a:r>
              <a:rPr lang="ru-RU" sz="2800" dirty="0" smtClean="0">
                <a:latin typeface="+mj-lt"/>
              </a:rPr>
              <a:t>предмета, </a:t>
            </a:r>
            <a:endParaRPr lang="ru-RU" sz="2800" dirty="0">
              <a:latin typeface="+mj-lt"/>
            </a:endParaRPr>
          </a:p>
          <a:p>
            <a:r>
              <a:rPr lang="ru-RU" sz="2800" dirty="0" smtClean="0">
                <a:latin typeface="+mj-lt"/>
              </a:rPr>
              <a:t>– уровня </a:t>
            </a:r>
            <a:r>
              <a:rPr lang="ru-RU" sz="2800" dirty="0" err="1">
                <a:latin typeface="+mj-lt"/>
              </a:rPr>
              <a:t>сформированности</a:t>
            </a:r>
            <a:r>
              <a:rPr lang="ru-RU" sz="2800" dirty="0">
                <a:latin typeface="+mj-lt"/>
              </a:rPr>
              <a:t> </a:t>
            </a:r>
            <a:r>
              <a:rPr lang="ru-RU" sz="2800" dirty="0" smtClean="0">
                <a:latin typeface="+mj-lt"/>
              </a:rPr>
              <a:t>учебных действий учащихся,</a:t>
            </a:r>
            <a:endParaRPr lang="ru-RU" sz="2800" dirty="0">
              <a:latin typeface="+mj-lt"/>
            </a:endParaRPr>
          </a:p>
          <a:p>
            <a:r>
              <a:rPr lang="ru-RU" sz="2800" dirty="0" smtClean="0">
                <a:latin typeface="+mj-lt"/>
              </a:rPr>
              <a:t>- включения </a:t>
            </a:r>
            <a:r>
              <a:rPr lang="ru-RU" sz="2800" dirty="0">
                <a:latin typeface="+mj-lt"/>
              </a:rPr>
              <a:t>содержания обучения в контекст решения значимых жизненных задач.</a:t>
            </a:r>
          </a:p>
        </p:txBody>
      </p:sp>
    </p:spTree>
    <p:extLst>
      <p:ext uri="{BB962C8B-B14F-4D97-AF65-F5344CB8AC3E}">
        <p14:creationId xmlns:p14="http://schemas.microsoft.com/office/powerpoint/2010/main" val="2023834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864096"/>
          </a:xfrm>
        </p:spPr>
        <p:txBody>
          <a:bodyPr>
            <a:normAutofit fontScale="90000"/>
          </a:bodyPr>
          <a:lstStyle/>
          <a:p>
            <a:r>
              <a:rPr lang="ru-RU" dirty="0" smtClean="0"/>
              <a:t>Ситуация – проблема</a:t>
            </a:r>
            <a:br>
              <a:rPr lang="ru-RU" dirty="0" smtClean="0"/>
            </a:br>
            <a:endParaRPr lang="ru-RU" dirty="0"/>
          </a:p>
        </p:txBody>
      </p:sp>
      <p:sp>
        <p:nvSpPr>
          <p:cNvPr id="3" name="Прямоугольник 2"/>
          <p:cNvSpPr/>
          <p:nvPr/>
        </p:nvSpPr>
        <p:spPr>
          <a:xfrm>
            <a:off x="251520" y="1196752"/>
            <a:ext cx="8640960" cy="4062651"/>
          </a:xfrm>
          <a:prstGeom prst="rect">
            <a:avLst/>
          </a:prstGeom>
        </p:spPr>
        <p:txBody>
          <a:bodyPr wrap="square">
            <a:spAutoFit/>
          </a:bodyPr>
          <a:lstStyle/>
          <a:p>
            <a:pPr algn="ctr"/>
            <a:r>
              <a:rPr lang="ru-RU" sz="2200" dirty="0" smtClean="0">
                <a:solidFill>
                  <a:prstClr val="black"/>
                </a:solidFill>
                <a:latin typeface="Franklin Gothic Medium"/>
                <a:ea typeface="+mj-ea"/>
                <a:cs typeface="+mj-cs"/>
              </a:rPr>
              <a:t>прототип </a:t>
            </a:r>
            <a:r>
              <a:rPr lang="ru-RU" sz="2200" dirty="0">
                <a:solidFill>
                  <a:prstClr val="black"/>
                </a:solidFill>
                <a:latin typeface="Franklin Gothic Medium"/>
                <a:ea typeface="+mj-ea"/>
                <a:cs typeface="+mj-cs"/>
              </a:rPr>
              <a:t>реальной проблемы, которая требует оперативного решения (с помощью подобной ситуации можно вырабатывать умения по поиску оптимального решения</a:t>
            </a:r>
            <a:r>
              <a:rPr lang="ru-RU" sz="2200" dirty="0" smtClean="0">
                <a:solidFill>
                  <a:prstClr val="black"/>
                </a:solidFill>
                <a:latin typeface="Franklin Gothic Medium"/>
                <a:ea typeface="+mj-ea"/>
                <a:cs typeface="+mj-cs"/>
              </a:rPr>
              <a:t>)</a:t>
            </a:r>
          </a:p>
          <a:p>
            <a:pPr algn="ctr"/>
            <a:endParaRPr lang="ru-RU" sz="3200" dirty="0"/>
          </a:p>
          <a:p>
            <a:r>
              <a:rPr lang="ru-RU" sz="3200" dirty="0" smtClean="0">
                <a:latin typeface="+mj-lt"/>
              </a:rPr>
              <a:t>Современное </a:t>
            </a:r>
            <a:r>
              <a:rPr lang="ru-RU" sz="3200" dirty="0">
                <a:latin typeface="+mj-lt"/>
              </a:rPr>
              <a:t>телевидение и сеть Интернет переполнены информацией. Как вы считаете, каких передач и сериалов не хватает сегодня на ТВ и в Интернет? Придумайте названия этим передачам и сериалам.</a:t>
            </a:r>
          </a:p>
        </p:txBody>
      </p:sp>
    </p:spTree>
    <p:extLst>
      <p:ext uri="{BB962C8B-B14F-4D97-AF65-F5344CB8AC3E}">
        <p14:creationId xmlns:p14="http://schemas.microsoft.com/office/powerpoint/2010/main" val="3116553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Ситуация </a:t>
            </a:r>
            <a:r>
              <a:rPr lang="ru-RU" dirty="0" smtClean="0"/>
              <a:t>- иллюстрация</a:t>
            </a:r>
            <a:br>
              <a:rPr lang="ru-RU" dirty="0" smtClean="0"/>
            </a:br>
            <a:endParaRPr lang="ru-RU" dirty="0"/>
          </a:p>
        </p:txBody>
      </p:sp>
      <p:sp>
        <p:nvSpPr>
          <p:cNvPr id="4" name="Прямоугольник 3"/>
          <p:cNvSpPr/>
          <p:nvPr/>
        </p:nvSpPr>
        <p:spPr>
          <a:xfrm>
            <a:off x="467544" y="5229200"/>
            <a:ext cx="7344816" cy="1354217"/>
          </a:xfrm>
          <a:prstGeom prst="rect">
            <a:avLst/>
          </a:prstGeom>
        </p:spPr>
        <p:txBody>
          <a:bodyPr wrap="square">
            <a:spAutoFit/>
          </a:bodyPr>
          <a:lstStyle/>
          <a:p>
            <a:pPr algn="just"/>
            <a:r>
              <a:rPr lang="ru-RU" sz="1600" dirty="0" smtClean="0">
                <a:latin typeface="+mj-lt"/>
              </a:rPr>
              <a:t>Сравните </a:t>
            </a:r>
            <a:r>
              <a:rPr lang="ru-RU" sz="1600" dirty="0">
                <a:latin typeface="+mj-lt"/>
              </a:rPr>
              <a:t>два изображения, чем отличаются </a:t>
            </a:r>
            <a:r>
              <a:rPr lang="ru-RU" sz="1600" dirty="0" smtClean="0">
                <a:latin typeface="+mj-lt"/>
              </a:rPr>
              <a:t>здания</a:t>
            </a:r>
            <a:r>
              <a:rPr lang="ru-RU" sz="1600" dirty="0">
                <a:latin typeface="+mj-lt"/>
              </a:rPr>
              <a:t>?</a:t>
            </a:r>
            <a:endParaRPr lang="ru-RU" sz="1600" dirty="0">
              <a:latin typeface="+mj-lt"/>
            </a:endParaRPr>
          </a:p>
          <a:p>
            <a:pPr algn="just"/>
            <a:r>
              <a:rPr lang="ru-RU" sz="1600" dirty="0" smtClean="0">
                <a:latin typeface="+mj-lt"/>
              </a:rPr>
              <a:t>Есть </a:t>
            </a:r>
            <a:r>
              <a:rPr lang="ru-RU" sz="1600" dirty="0">
                <a:latin typeface="+mj-lt"/>
              </a:rPr>
              <a:t>ли противоречие между этими  изображениями? </a:t>
            </a:r>
          </a:p>
          <a:p>
            <a:pPr algn="just"/>
            <a:r>
              <a:rPr lang="ru-RU" sz="1600" dirty="0">
                <a:latin typeface="+mj-lt"/>
              </a:rPr>
              <a:t>Почему так сильно изменился стиль в архитектуре и с чем были связаны эти изменения?</a:t>
            </a:r>
          </a:p>
          <a:p>
            <a:endParaRPr lang="ru-RU" i="1" dirty="0"/>
          </a:p>
        </p:txBody>
      </p:sp>
      <p:sp>
        <p:nvSpPr>
          <p:cNvPr id="5" name="Прямоугольник 4"/>
          <p:cNvSpPr/>
          <p:nvPr/>
        </p:nvSpPr>
        <p:spPr>
          <a:xfrm>
            <a:off x="467544" y="692696"/>
            <a:ext cx="8280920" cy="1477328"/>
          </a:xfrm>
          <a:prstGeom prst="rect">
            <a:avLst/>
          </a:prstGeom>
        </p:spPr>
        <p:txBody>
          <a:bodyPr wrap="square">
            <a:spAutoFit/>
          </a:bodyPr>
          <a:lstStyle/>
          <a:p>
            <a:pPr algn="just"/>
            <a:r>
              <a:rPr lang="ru-RU" dirty="0">
                <a:latin typeface="+mj-lt"/>
              </a:rPr>
              <a:t>прототип реальной ситуации, которая включается в качестве факта в лекционный материал (визуальная образная ситуация, представленная рисунком, фотографией,  иллюстрацией, видео или презентацией </a:t>
            </a:r>
            <a:r>
              <a:rPr lang="ru-RU" dirty="0" smtClean="0">
                <a:latin typeface="+mj-lt"/>
              </a:rPr>
              <a:t>  </a:t>
            </a:r>
            <a:r>
              <a:rPr lang="ru-RU" dirty="0">
                <a:latin typeface="+mj-lt"/>
              </a:rPr>
              <a:t>вырабатывает умение находить  более простой способ решения учебной задачи</a:t>
            </a:r>
            <a:r>
              <a:rPr lang="ru-RU" dirty="0" smtClean="0">
                <a:latin typeface="+mj-lt"/>
              </a:rPr>
              <a:t>).</a:t>
            </a:r>
            <a:endParaRPr lang="ru-RU" dirty="0">
              <a:latin typeface="+mj-lt"/>
            </a:endParaRPr>
          </a:p>
        </p:txBody>
      </p:sp>
      <p:pic>
        <p:nvPicPr>
          <p:cNvPr id="6" name="Picture 4" descr="30366607_normanskaya_krepo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556" y="2170024"/>
            <a:ext cx="4141428" cy="3000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9781905_190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004" y="2170024"/>
            <a:ext cx="4356484" cy="300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1340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648072"/>
          </a:xfrm>
        </p:spPr>
        <p:txBody>
          <a:bodyPr>
            <a:normAutofit fontScale="90000"/>
          </a:bodyPr>
          <a:lstStyle/>
          <a:p>
            <a:r>
              <a:rPr lang="ru-RU" dirty="0" smtClean="0"/>
              <a:t/>
            </a:r>
            <a:br>
              <a:rPr lang="ru-RU" dirty="0" smtClean="0"/>
            </a:br>
            <a:r>
              <a:rPr lang="ru-RU" dirty="0" smtClean="0"/>
              <a:t>Ситуация – оценка</a:t>
            </a:r>
            <a:br>
              <a:rPr lang="ru-RU" dirty="0" smtClean="0"/>
            </a:br>
            <a:endParaRPr lang="ru-RU" dirty="0"/>
          </a:p>
        </p:txBody>
      </p:sp>
      <p:sp>
        <p:nvSpPr>
          <p:cNvPr id="3" name="Прямоугольник 2"/>
          <p:cNvSpPr/>
          <p:nvPr/>
        </p:nvSpPr>
        <p:spPr>
          <a:xfrm>
            <a:off x="539552" y="620688"/>
            <a:ext cx="8136904" cy="6001643"/>
          </a:xfrm>
          <a:prstGeom prst="rect">
            <a:avLst/>
          </a:prstGeom>
        </p:spPr>
        <p:txBody>
          <a:bodyPr wrap="square">
            <a:spAutoFit/>
          </a:bodyPr>
          <a:lstStyle/>
          <a:p>
            <a:pPr>
              <a:defRPr/>
            </a:pPr>
            <a:r>
              <a:rPr lang="ru-RU" sz="2400" dirty="0">
                <a:latin typeface="+mj-lt"/>
              </a:rPr>
              <a:t>прототип реальной ситуации с готовым предполагаемым решением, которое следует оценить, и предложить своё адекватное </a:t>
            </a:r>
            <a:r>
              <a:rPr lang="ru-RU" sz="2400" dirty="0" smtClean="0">
                <a:latin typeface="+mj-lt"/>
              </a:rPr>
              <a:t>решение.</a:t>
            </a:r>
            <a:r>
              <a:rPr lang="ru-RU" sz="2400" dirty="0">
                <a:latin typeface="+mj-lt"/>
              </a:rPr>
              <a:t/>
            </a:r>
            <a:br>
              <a:rPr lang="ru-RU" sz="2400" dirty="0">
                <a:latin typeface="+mj-lt"/>
              </a:rPr>
            </a:br>
            <a:endParaRPr lang="ru-RU" sz="2400" dirty="0" smtClean="0">
              <a:latin typeface="+mj-lt"/>
            </a:endParaRPr>
          </a:p>
          <a:p>
            <a:pPr>
              <a:defRPr/>
            </a:pPr>
            <a:r>
              <a:rPr lang="ru-RU" sz="2400" dirty="0" smtClean="0">
                <a:latin typeface="+mj-lt"/>
              </a:rPr>
              <a:t>Тема проекта </a:t>
            </a:r>
            <a:r>
              <a:rPr lang="ru-RU" sz="2400" dirty="0">
                <a:latin typeface="+mj-lt"/>
              </a:rPr>
              <a:t>«Зачем нужны гласные</a:t>
            </a:r>
            <a:r>
              <a:rPr lang="ru-RU" sz="2400" dirty="0" smtClean="0">
                <a:latin typeface="+mj-lt"/>
              </a:rPr>
              <a:t>?».</a:t>
            </a:r>
          </a:p>
          <a:p>
            <a:pPr>
              <a:defRPr/>
            </a:pPr>
            <a:r>
              <a:rPr lang="ru-RU" sz="2400" b="1" i="1" u="sng" dirty="0">
                <a:latin typeface="+mj-lt"/>
              </a:rPr>
              <a:t>Образец правильного ответа</a:t>
            </a:r>
            <a:r>
              <a:rPr lang="ru-RU" sz="2400" b="1" i="1" dirty="0" smtClean="0">
                <a:latin typeface="+mj-lt"/>
              </a:rPr>
              <a:t>:</a:t>
            </a:r>
          </a:p>
          <a:p>
            <a:pPr>
              <a:defRPr/>
            </a:pPr>
            <a:r>
              <a:rPr lang="ru-RU" sz="2400" dirty="0" smtClean="0">
                <a:latin typeface="+mj-lt"/>
              </a:rPr>
              <a:t>1. «</a:t>
            </a:r>
            <a:r>
              <a:rPr lang="ru-RU" sz="2400" i="1" dirty="0" smtClean="0">
                <a:latin typeface="+mj-lt"/>
              </a:rPr>
              <a:t>Работа </a:t>
            </a:r>
            <a:r>
              <a:rPr lang="ru-RU" sz="2400" i="1" dirty="0">
                <a:latin typeface="+mj-lt"/>
              </a:rPr>
              <a:t>Игоря мне очень понравилась, он выбрал важную </a:t>
            </a:r>
            <a:r>
              <a:rPr lang="ru-RU" sz="2400" i="1" dirty="0" smtClean="0">
                <a:latin typeface="+mj-lt"/>
              </a:rPr>
              <a:t>тему. </a:t>
            </a:r>
            <a:r>
              <a:rPr lang="ru-RU" sz="2400" i="1" dirty="0">
                <a:latin typeface="+mj-lt"/>
              </a:rPr>
              <a:t>М</a:t>
            </a:r>
            <a:r>
              <a:rPr lang="ru-RU" sz="2400" i="1" dirty="0" smtClean="0">
                <a:latin typeface="+mj-lt"/>
              </a:rPr>
              <a:t>ы </a:t>
            </a:r>
            <a:r>
              <a:rPr lang="ru-RU" sz="2400" i="1" dirty="0">
                <a:latin typeface="+mj-lt"/>
              </a:rPr>
              <a:t>действительно делаем много ошибок на безударные </a:t>
            </a:r>
            <a:r>
              <a:rPr lang="ru-RU" sz="2400" i="1" dirty="0" smtClean="0">
                <a:latin typeface="+mj-lt"/>
              </a:rPr>
              <a:t>гласные». </a:t>
            </a:r>
            <a:r>
              <a:rPr lang="ru-RU" sz="2400" u="sng" dirty="0" smtClean="0">
                <a:latin typeface="+mj-lt"/>
              </a:rPr>
              <a:t>Или - </a:t>
            </a:r>
            <a:r>
              <a:rPr lang="ru-RU" sz="2400" i="1" dirty="0" smtClean="0">
                <a:latin typeface="+mj-lt"/>
              </a:rPr>
              <a:t> «Работа </a:t>
            </a:r>
            <a:r>
              <a:rPr lang="ru-RU" sz="2400" i="1" dirty="0">
                <a:latin typeface="+mj-lt"/>
              </a:rPr>
              <a:t>Игоря мне очень понравилась. Он предложил интересный способ </a:t>
            </a:r>
            <a:r>
              <a:rPr lang="ru-RU" sz="2400" i="1" dirty="0" smtClean="0">
                <a:latin typeface="+mj-lt"/>
              </a:rPr>
              <a:t>проверки».</a:t>
            </a:r>
          </a:p>
          <a:p>
            <a:pPr>
              <a:defRPr/>
            </a:pPr>
            <a:r>
              <a:rPr lang="ru-RU" sz="2400" dirty="0" smtClean="0">
                <a:latin typeface="+mj-lt"/>
              </a:rPr>
              <a:t>2. «</a:t>
            </a:r>
            <a:r>
              <a:rPr lang="ru-RU" sz="2400" i="1" dirty="0" smtClean="0">
                <a:latin typeface="+mj-lt"/>
              </a:rPr>
              <a:t>Эта </a:t>
            </a:r>
            <a:r>
              <a:rPr lang="ru-RU" sz="2400" i="1" dirty="0">
                <a:latin typeface="+mj-lt"/>
              </a:rPr>
              <a:t>тема для совместной работы не подходит,</a:t>
            </a:r>
            <a:r>
              <a:rPr lang="ru-RU" sz="2400" dirty="0">
                <a:latin typeface="+mj-lt"/>
              </a:rPr>
              <a:t> </a:t>
            </a:r>
            <a:r>
              <a:rPr lang="ru-RU" sz="2400" i="1" dirty="0">
                <a:latin typeface="+mj-lt"/>
              </a:rPr>
              <a:t>Игорь уже все сделал. Но я могу предложить другую тему – проверить, для чего нужно изучать правописание непроизносимых согласных»</a:t>
            </a:r>
            <a:r>
              <a:rPr lang="ru-RU" sz="2400" dirty="0">
                <a:latin typeface="+mj-lt"/>
              </a:rPr>
              <a:t>.</a:t>
            </a:r>
          </a:p>
          <a:p>
            <a:pPr>
              <a:defRPr/>
            </a:pPr>
            <a:endParaRPr lang="ru-RU" sz="2400" dirty="0"/>
          </a:p>
        </p:txBody>
      </p:sp>
    </p:spTree>
    <p:extLst>
      <p:ext uri="{BB962C8B-B14F-4D97-AF65-F5344CB8AC3E}">
        <p14:creationId xmlns:p14="http://schemas.microsoft.com/office/powerpoint/2010/main" val="2171917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p:spPr>
        <p:txBody>
          <a:bodyPr>
            <a:normAutofit fontScale="90000"/>
          </a:bodyPr>
          <a:lstStyle/>
          <a:p>
            <a:pPr algn="l"/>
            <a:r>
              <a:rPr lang="ru-RU" dirty="0" smtClean="0"/>
              <a:t/>
            </a:r>
            <a:br>
              <a:rPr lang="ru-RU" dirty="0" smtClean="0"/>
            </a:br>
            <a:r>
              <a:rPr lang="ru-RU" dirty="0" smtClean="0"/>
              <a:t>            </a:t>
            </a:r>
            <a:br>
              <a:rPr lang="ru-RU" dirty="0" smtClean="0"/>
            </a:br>
            <a:r>
              <a:rPr lang="ru-RU" dirty="0"/>
              <a:t> </a:t>
            </a:r>
            <a:r>
              <a:rPr lang="ru-RU" dirty="0" smtClean="0"/>
              <a:t>           Ситуация – тренинг</a:t>
            </a:r>
            <a:br>
              <a:rPr lang="ru-RU" dirty="0" smtClean="0"/>
            </a:br>
            <a:r>
              <a:rPr lang="ru-RU" sz="2700" dirty="0"/>
              <a:t>прототип стандартной или другой ситуации (тренинг возможно проводить как по описанию ситуации, так и по её решению).</a:t>
            </a:r>
            <a:br>
              <a:rPr lang="ru-RU" sz="2700" dirty="0"/>
            </a:br>
            <a:r>
              <a:rPr lang="ru-RU" sz="2700" dirty="0" smtClean="0"/>
              <a:t/>
            </a:r>
            <a:br>
              <a:rPr lang="ru-RU" sz="2700" dirty="0" smtClean="0"/>
            </a:br>
            <a:endParaRPr lang="ru-RU" sz="2700" dirty="0"/>
          </a:p>
        </p:txBody>
      </p:sp>
      <p:sp>
        <p:nvSpPr>
          <p:cNvPr id="3" name="Прямоугольник 2"/>
          <p:cNvSpPr/>
          <p:nvPr/>
        </p:nvSpPr>
        <p:spPr>
          <a:xfrm>
            <a:off x="755576" y="1484784"/>
            <a:ext cx="7632848" cy="3600986"/>
          </a:xfrm>
          <a:prstGeom prst="rect">
            <a:avLst/>
          </a:prstGeom>
        </p:spPr>
        <p:txBody>
          <a:bodyPr wrap="square">
            <a:spAutoFit/>
          </a:bodyPr>
          <a:lstStyle/>
          <a:p>
            <a:pPr>
              <a:defRPr/>
            </a:pPr>
            <a:endParaRPr lang="ru-RU" sz="2800" b="1" dirty="0" smtClean="0"/>
          </a:p>
          <a:p>
            <a:pPr>
              <a:defRPr/>
            </a:pPr>
            <a:endParaRPr lang="ru-RU" sz="2800" b="1" dirty="0" smtClean="0"/>
          </a:p>
          <a:p>
            <a:pPr>
              <a:defRPr/>
            </a:pPr>
            <a:r>
              <a:rPr lang="ru-RU" sz="2800" b="1" dirty="0" smtClean="0">
                <a:latin typeface="+mj-lt"/>
              </a:rPr>
              <a:t>Берем </a:t>
            </a:r>
            <a:r>
              <a:rPr lang="ru-RU" sz="2800" b="1" dirty="0">
                <a:latin typeface="+mj-lt"/>
              </a:rPr>
              <a:t>интервью у </a:t>
            </a:r>
            <a:r>
              <a:rPr lang="ru-RU" sz="2800" b="1" dirty="0" smtClean="0">
                <a:latin typeface="+mj-lt"/>
              </a:rPr>
              <a:t>героя.</a:t>
            </a:r>
          </a:p>
          <a:p>
            <a:pPr>
              <a:defRPr/>
            </a:pPr>
            <a:endParaRPr lang="ru-RU" sz="2400" dirty="0"/>
          </a:p>
          <a:p>
            <a:pPr marL="85725" indent="542925" algn="just">
              <a:defRPr/>
            </a:pPr>
            <a:r>
              <a:rPr lang="ru-RU" sz="2400" dirty="0"/>
              <a:t>	</a:t>
            </a:r>
            <a:r>
              <a:rPr lang="ru-RU" sz="2400" dirty="0">
                <a:latin typeface="+mj-lt"/>
              </a:rPr>
              <a:t>После прочтения книги учащиеся берут интервью у друг друга. Один партнер задает герою книги вопросы, а другой отвечает от имени героя.</a:t>
            </a:r>
          </a:p>
          <a:p>
            <a:pPr marL="85725" indent="542925" algn="just">
              <a:defRPr/>
            </a:pPr>
            <a:r>
              <a:rPr lang="ru-RU" sz="2400" dirty="0">
                <a:latin typeface="+mj-lt"/>
              </a:rPr>
              <a:t>	Учащиеся ведут интервью в соответствующей манере и успешно изображают героя рассказа.</a:t>
            </a:r>
          </a:p>
        </p:txBody>
      </p:sp>
    </p:spTree>
    <p:extLst>
      <p:ext uri="{BB962C8B-B14F-4D97-AF65-F5344CB8AC3E}">
        <p14:creationId xmlns:p14="http://schemas.microsoft.com/office/powerpoint/2010/main" val="3870957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44624"/>
            <a:ext cx="7992888" cy="4801314"/>
          </a:xfrm>
          <a:prstGeom prst="rect">
            <a:avLst/>
          </a:prstGeom>
        </p:spPr>
        <p:txBody>
          <a:bodyPr wrap="square">
            <a:spAutoFit/>
          </a:bodyPr>
          <a:lstStyle/>
          <a:p>
            <a:endParaRPr lang="ru-RU" b="1" dirty="0" smtClean="0"/>
          </a:p>
          <a:p>
            <a:r>
              <a:rPr lang="ru-RU" b="1" dirty="0" smtClean="0"/>
              <a:t>Таким </a:t>
            </a:r>
            <a:r>
              <a:rPr lang="ru-RU" b="1" dirty="0"/>
              <a:t>образом, учителю на этапе постановки учебной задачи необходимо обеспечить следующие условия:</a:t>
            </a:r>
            <a:endParaRPr lang="ru-RU" dirty="0"/>
          </a:p>
          <a:p>
            <a:r>
              <a:rPr lang="ru-RU" b="1" dirty="0"/>
              <a:t>1. Создать </a:t>
            </a:r>
            <a:r>
              <a:rPr lang="ru-RU" b="1" dirty="0" smtClean="0"/>
              <a:t>такую учебную ситуацию</a:t>
            </a:r>
            <a:r>
              <a:rPr lang="ru-RU" b="1" dirty="0"/>
              <a:t>, в </a:t>
            </a:r>
            <a:r>
              <a:rPr lang="ru-RU" b="1" dirty="0" smtClean="0"/>
              <a:t>которой учащийся </a:t>
            </a:r>
            <a:r>
              <a:rPr lang="ru-RU" b="1" dirty="0"/>
              <a:t>обнаружит </a:t>
            </a:r>
            <a:r>
              <a:rPr lang="ru-RU" b="1" dirty="0" smtClean="0"/>
              <a:t>своё </a:t>
            </a:r>
            <a:r>
              <a:rPr lang="ru-RU" b="1" dirty="0"/>
              <a:t>собственное суждение об обсуждаемом предмете: существование других точек зрения; недостаточность своего знания для решения возникшей задачи. Важно, чтобы понятийное противоречие было представлено </a:t>
            </a:r>
            <a:r>
              <a:rPr lang="ru-RU" b="1" dirty="0" smtClean="0"/>
              <a:t> </a:t>
            </a:r>
            <a:r>
              <a:rPr lang="ru-RU" b="1" dirty="0"/>
              <a:t>в процессе организованной дискуссии. Только в этом случае задача найдет эмоциональный отклик у </a:t>
            </a:r>
            <a:r>
              <a:rPr lang="ru-RU" b="1" dirty="0" smtClean="0"/>
              <a:t>каждого ученика</a:t>
            </a:r>
            <a:r>
              <a:rPr lang="ru-RU" b="1" dirty="0"/>
              <a:t>, что обеспечит </a:t>
            </a:r>
            <a:r>
              <a:rPr lang="ru-RU" b="1" dirty="0" smtClean="0"/>
              <a:t>её </a:t>
            </a:r>
            <a:r>
              <a:rPr lang="ru-RU" b="1" dirty="0"/>
              <a:t>принятие.</a:t>
            </a:r>
            <a:endParaRPr lang="ru-RU" dirty="0"/>
          </a:p>
          <a:p>
            <a:r>
              <a:rPr lang="ru-RU" b="1" dirty="0"/>
              <a:t>2. Обеспечить детей инструментом, позволяющим удержать, зафиксировать </a:t>
            </a:r>
            <a:r>
              <a:rPr lang="ru-RU" b="1" dirty="0" smtClean="0"/>
              <a:t>интерес к учебной задаче. </a:t>
            </a:r>
            <a:r>
              <a:rPr lang="ru-RU" b="1" dirty="0"/>
              <a:t>Таким инструментом являются схемы, модели, детские </a:t>
            </a:r>
            <a:r>
              <a:rPr lang="ru-RU" b="1" dirty="0" smtClean="0"/>
              <a:t>рисунки</a:t>
            </a:r>
            <a:r>
              <a:rPr lang="ru-RU" b="1" dirty="0"/>
              <a:t> </a:t>
            </a:r>
            <a:r>
              <a:rPr lang="ru-RU" b="1" dirty="0" smtClean="0"/>
              <a:t>и т. д.</a:t>
            </a:r>
            <a:endParaRPr lang="ru-RU" dirty="0"/>
          </a:p>
          <a:p>
            <a:r>
              <a:rPr lang="ru-RU" b="1" dirty="0"/>
              <a:t>3. Обеспечить переход от отношения «спрашивающий учитель — отвечающий ученик» к отношению «спрашивающий ученик - учитель, помогающий </a:t>
            </a:r>
            <a:r>
              <a:rPr lang="ru-RU" b="1" dirty="0" smtClean="0"/>
              <a:t>ученику </a:t>
            </a:r>
            <a:r>
              <a:rPr lang="ru-RU" b="1" dirty="0"/>
              <a:t>сформулировать свой вопрос и найти на него ответ».</a:t>
            </a:r>
            <a:endParaRPr lang="ru-RU" dirty="0"/>
          </a:p>
        </p:txBody>
      </p:sp>
    </p:spTree>
    <p:extLst>
      <p:ext uri="{BB962C8B-B14F-4D97-AF65-F5344CB8AC3E}">
        <p14:creationId xmlns:p14="http://schemas.microsoft.com/office/powerpoint/2010/main" val="1331378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12845"/>
            <a:ext cx="7776864" cy="5632311"/>
          </a:xfrm>
          <a:prstGeom prst="rect">
            <a:avLst/>
          </a:prstGeom>
        </p:spPr>
        <p:txBody>
          <a:bodyPr wrap="square">
            <a:spAutoFit/>
          </a:bodyPr>
          <a:lstStyle/>
          <a:p>
            <a:r>
              <a:rPr lang="ru-RU" sz="2400" dirty="0">
                <a:latin typeface="+mj-lt"/>
              </a:rPr>
              <a:t>Переориентация детского мышления с результатов на способы действия возможна лишь в процессе решения учебных задач. Но что значит поставить перед </a:t>
            </a:r>
            <a:r>
              <a:rPr lang="ru-RU" sz="2400" dirty="0" smtClean="0">
                <a:latin typeface="+mj-lt"/>
              </a:rPr>
              <a:t>учеником </a:t>
            </a:r>
            <a:r>
              <a:rPr lang="ru-RU" sz="2400" dirty="0">
                <a:latin typeface="+mj-lt"/>
              </a:rPr>
              <a:t>задачу? </a:t>
            </a:r>
            <a:r>
              <a:rPr lang="ru-RU" sz="2400" dirty="0" smtClean="0">
                <a:latin typeface="+mj-lt"/>
              </a:rPr>
              <a:t>Её </a:t>
            </a:r>
            <a:r>
              <a:rPr lang="ru-RU" sz="2400" dirty="0">
                <a:latin typeface="+mj-lt"/>
              </a:rPr>
              <a:t>недостаточно просто выдвинуть – задача, сформулированная учителем, должна быть принята учеником, т. е. стать его собственной задачей. Вопрос, на который предстоит ответить на уроке, должен стать собственным вопросом ученика, иначе он получит от учителя ответ на незаданный, не интересующий его вопрос и распорядится этим ответом так, как любой человек распоряжается случайной информацией, которую он сам не искал, не запрашивал: может быть, заинтересуется, </a:t>
            </a:r>
            <a:r>
              <a:rPr lang="ru-RU" sz="2400" dirty="0" smtClean="0">
                <a:latin typeface="+mj-lt"/>
              </a:rPr>
              <a:t>а может </a:t>
            </a:r>
            <a:r>
              <a:rPr lang="ru-RU" sz="2400" dirty="0">
                <a:latin typeface="+mj-lt"/>
              </a:rPr>
              <a:t>быть, “пропустит мимо ушей”. </a:t>
            </a:r>
            <a:br>
              <a:rPr lang="ru-RU" sz="2400" dirty="0">
                <a:latin typeface="+mj-lt"/>
              </a:rPr>
            </a:br>
            <a:endParaRPr lang="ru-RU" sz="2400" dirty="0">
              <a:latin typeface="+mj-lt"/>
            </a:endParaRPr>
          </a:p>
        </p:txBody>
      </p:sp>
    </p:spTree>
    <p:extLst>
      <p:ext uri="{BB962C8B-B14F-4D97-AF65-F5344CB8AC3E}">
        <p14:creationId xmlns:p14="http://schemas.microsoft.com/office/powerpoint/2010/main" val="3386427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1680" y="1916832"/>
            <a:ext cx="5596413"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Желаю успеха!</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962811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6632"/>
            <a:ext cx="8136904" cy="4832092"/>
          </a:xfrm>
          <a:prstGeom prst="rect">
            <a:avLst/>
          </a:prstGeom>
        </p:spPr>
        <p:txBody>
          <a:bodyPr wrap="square">
            <a:spAutoFit/>
          </a:bodyPr>
          <a:lstStyle/>
          <a:p>
            <a:pPr algn="just"/>
            <a:endParaRPr lang="ru-RU" sz="2800" dirty="0" smtClean="0">
              <a:latin typeface="Franklin Gothic Medium" pitchFamily="34" charset="0"/>
              <a:ea typeface="Calibri"/>
            </a:endParaRPr>
          </a:p>
          <a:p>
            <a:pPr algn="just"/>
            <a:endParaRPr lang="ru-RU" sz="2800" dirty="0">
              <a:latin typeface="Franklin Gothic Medium" pitchFamily="34" charset="0"/>
              <a:ea typeface="Calibri"/>
            </a:endParaRPr>
          </a:p>
          <a:p>
            <a:pPr algn="just"/>
            <a:r>
              <a:rPr lang="ru-RU" sz="2800" dirty="0" smtClean="0">
                <a:latin typeface="Franklin Gothic Medium" pitchFamily="34" charset="0"/>
                <a:ea typeface="Calibri"/>
              </a:rPr>
              <a:t>Современный  </a:t>
            </a:r>
            <a:r>
              <a:rPr lang="ru-RU" sz="2800" dirty="0">
                <a:latin typeface="Franklin Gothic Medium" pitchFamily="34" charset="0"/>
                <a:ea typeface="Calibri"/>
              </a:rPr>
              <a:t>урок  необходимо  рассматривать  как  звено  продуманной системы  работы  учителя,  где  решаются  задачи  обучения,  воспитания  и  развития обучающихся.  Вся  учебная  деятельность  современного урока   строится  на  основе </a:t>
            </a:r>
            <a:r>
              <a:rPr lang="ru-RU" sz="2800" dirty="0" err="1">
                <a:latin typeface="Franklin Gothic Medium" pitchFamily="34" charset="0"/>
                <a:ea typeface="Calibri"/>
              </a:rPr>
              <a:t>деятельностного</a:t>
            </a:r>
            <a:r>
              <a:rPr lang="ru-RU" sz="2800" dirty="0">
                <a:latin typeface="Franklin Gothic Medium" pitchFamily="34" charset="0"/>
                <a:ea typeface="Calibri"/>
              </a:rPr>
              <a:t>  подхода,  цель  которого  заключается  в  развитии  личности обучающегося на основе освоения универсальных  способов деятельности. </a:t>
            </a:r>
            <a:endParaRPr lang="ru-RU" sz="2800" dirty="0">
              <a:latin typeface="Franklin Gothic Medium" pitchFamily="34" charset="0"/>
            </a:endParaRPr>
          </a:p>
        </p:txBody>
      </p:sp>
    </p:spTree>
    <p:extLst>
      <p:ext uri="{BB962C8B-B14F-4D97-AF65-F5344CB8AC3E}">
        <p14:creationId xmlns:p14="http://schemas.microsoft.com/office/powerpoint/2010/main" val="4292589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268760"/>
            <a:ext cx="7272808" cy="3847207"/>
          </a:xfrm>
          <a:prstGeom prst="rect">
            <a:avLst/>
          </a:prstGeom>
        </p:spPr>
        <p:txBody>
          <a:bodyPr wrap="square">
            <a:spAutoFit/>
          </a:bodyPr>
          <a:lstStyle/>
          <a:p>
            <a:endParaRPr lang="ru-RU" sz="2800" b="1" dirty="0" smtClean="0">
              <a:latin typeface="Franklin Gothic Medium" pitchFamily="34" charset="0"/>
            </a:endParaRPr>
          </a:p>
          <a:p>
            <a:r>
              <a:rPr lang="ru-RU" sz="3600" b="1" dirty="0" smtClean="0">
                <a:latin typeface="Franklin Gothic Medium" pitchFamily="34" charset="0"/>
              </a:rPr>
              <a:t>Учебная </a:t>
            </a:r>
            <a:r>
              <a:rPr lang="ru-RU" sz="3600" b="1" dirty="0">
                <a:latin typeface="Franklin Gothic Medium" pitchFamily="34" charset="0"/>
              </a:rPr>
              <a:t>деятельность включает в себя следующие компоненты:</a:t>
            </a:r>
          </a:p>
          <a:p>
            <a:r>
              <a:rPr lang="ru-RU" sz="3600" b="1" i="1" dirty="0">
                <a:latin typeface="Franklin Gothic Medium" pitchFamily="34" charset="0"/>
              </a:rPr>
              <a:t>- учебная задача;</a:t>
            </a:r>
            <a:endParaRPr lang="ru-RU" sz="3600" b="1" dirty="0">
              <a:latin typeface="Franklin Gothic Medium" pitchFamily="34" charset="0"/>
            </a:endParaRPr>
          </a:p>
          <a:p>
            <a:r>
              <a:rPr lang="ru-RU" sz="3600" b="1" i="1" dirty="0">
                <a:latin typeface="Franklin Gothic Medium" pitchFamily="34" charset="0"/>
              </a:rPr>
              <a:t>- учебные действия;</a:t>
            </a:r>
            <a:endParaRPr lang="ru-RU" sz="3600" b="1" dirty="0">
              <a:latin typeface="Franklin Gothic Medium" pitchFamily="34" charset="0"/>
            </a:endParaRPr>
          </a:p>
          <a:p>
            <a:r>
              <a:rPr lang="ru-RU" sz="3600" b="1" i="1" dirty="0">
                <a:latin typeface="Franklin Gothic Medium" pitchFamily="34" charset="0"/>
              </a:rPr>
              <a:t>- действия самоконтроля и самооценки.</a:t>
            </a:r>
            <a:endParaRPr lang="ru-RU" sz="3600" b="1" dirty="0">
              <a:latin typeface="Franklin Gothic Medium" pitchFamily="34" charset="0"/>
            </a:endParaRPr>
          </a:p>
        </p:txBody>
      </p:sp>
    </p:spTree>
    <p:extLst>
      <p:ext uri="{BB962C8B-B14F-4D97-AF65-F5344CB8AC3E}">
        <p14:creationId xmlns:p14="http://schemas.microsoft.com/office/powerpoint/2010/main" val="1484853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936103"/>
          </a:xfrm>
        </p:spPr>
        <p:txBody>
          <a:bodyPr>
            <a:normAutofit/>
          </a:bodyPr>
          <a:lstStyle/>
          <a:p>
            <a:r>
              <a:rPr lang="ru-RU" sz="3600" b="1" dirty="0" smtClean="0">
                <a:latin typeface="Franklin Gothic Medium" pitchFamily="34" charset="0"/>
              </a:rPr>
              <a:t>Понятие учебной задачи. </a:t>
            </a:r>
            <a:endParaRPr lang="ru-RU" sz="3600" b="1" dirty="0">
              <a:latin typeface="Franklin Gothic Medium" pitchFamily="34" charset="0"/>
            </a:endParaRPr>
          </a:p>
        </p:txBody>
      </p:sp>
      <p:sp>
        <p:nvSpPr>
          <p:cNvPr id="3" name="Подзаголовок 2"/>
          <p:cNvSpPr>
            <a:spLocks noGrp="1"/>
          </p:cNvSpPr>
          <p:nvPr>
            <p:ph type="subTitle" idx="1"/>
          </p:nvPr>
        </p:nvSpPr>
        <p:spPr>
          <a:xfrm>
            <a:off x="395536" y="1628800"/>
            <a:ext cx="8280920" cy="4010000"/>
          </a:xfrm>
        </p:spPr>
        <p:txBody>
          <a:bodyPr>
            <a:normAutofit fontScale="85000" lnSpcReduction="20000"/>
          </a:bodyPr>
          <a:lstStyle/>
          <a:p>
            <a:pPr algn="just"/>
            <a:r>
              <a:rPr lang="ru-RU" sz="2800" b="1" dirty="0">
                <a:solidFill>
                  <a:schemeClr val="tx1"/>
                </a:solidFill>
                <a:latin typeface="+mj-lt"/>
              </a:rPr>
              <a:t>Учебная задача</a:t>
            </a:r>
            <a:r>
              <a:rPr lang="ru-RU" sz="2800" dirty="0">
                <a:solidFill>
                  <a:schemeClr val="tx1"/>
                </a:solidFill>
                <a:latin typeface="+mj-lt"/>
              </a:rPr>
              <a:t> – это </a:t>
            </a:r>
            <a:r>
              <a:rPr lang="ru-RU" sz="2800" dirty="0" smtClean="0">
                <a:solidFill>
                  <a:schemeClr val="tx1"/>
                </a:solidFill>
                <a:latin typeface="+mj-lt"/>
              </a:rPr>
              <a:t>определённое </a:t>
            </a:r>
            <a:r>
              <a:rPr lang="ru-RU" sz="2800" dirty="0">
                <a:solidFill>
                  <a:schemeClr val="tx1"/>
                </a:solidFill>
                <a:latin typeface="+mj-lt"/>
              </a:rPr>
              <a:t>учебное задание, которое имеет </a:t>
            </a:r>
            <a:r>
              <a:rPr lang="ru-RU" sz="2800" dirty="0" smtClean="0">
                <a:solidFill>
                  <a:schemeClr val="tx1"/>
                </a:solidFill>
                <a:latin typeface="+mj-lt"/>
              </a:rPr>
              <a:t>ч</a:t>
            </a:r>
            <a:r>
              <a:rPr lang="ru-RU" sz="2800" dirty="0">
                <a:solidFill>
                  <a:schemeClr val="tx1"/>
                </a:solidFill>
                <a:latin typeface="+mj-lt"/>
              </a:rPr>
              <a:t>ё</a:t>
            </a:r>
            <a:r>
              <a:rPr lang="ru-RU" sz="2800" dirty="0" smtClean="0">
                <a:solidFill>
                  <a:schemeClr val="tx1"/>
                </a:solidFill>
                <a:latin typeface="+mj-lt"/>
              </a:rPr>
              <a:t>ткую </a:t>
            </a:r>
            <a:r>
              <a:rPr lang="ru-RU" sz="2800" dirty="0">
                <a:solidFill>
                  <a:schemeClr val="tx1"/>
                </a:solidFill>
                <a:latin typeface="+mj-lt"/>
              </a:rPr>
              <a:t>цель</a:t>
            </a:r>
            <a:r>
              <a:rPr lang="ru-RU" sz="2800" dirty="0" smtClean="0">
                <a:solidFill>
                  <a:schemeClr val="tx1"/>
                </a:solidFill>
                <a:latin typeface="+mj-lt"/>
              </a:rPr>
              <a:t>.</a:t>
            </a:r>
          </a:p>
          <a:p>
            <a:pPr algn="just"/>
            <a:r>
              <a:rPr lang="ru-RU" sz="2800" b="1" dirty="0" smtClean="0">
                <a:solidFill>
                  <a:schemeClr val="tx1"/>
                </a:solidFill>
                <a:latin typeface="+mj-lt"/>
              </a:rPr>
              <a:t>Учебная задача</a:t>
            </a:r>
            <a:r>
              <a:rPr lang="ru-RU" sz="2800" dirty="0" smtClean="0">
                <a:solidFill>
                  <a:schemeClr val="tx1"/>
                </a:solidFill>
                <a:latin typeface="+mj-lt"/>
              </a:rPr>
              <a:t> </a:t>
            </a:r>
            <a:r>
              <a:rPr lang="ru-RU" sz="2800" dirty="0">
                <a:solidFill>
                  <a:schemeClr val="tx1"/>
                </a:solidFill>
                <a:latin typeface="+mj-lt"/>
              </a:rPr>
              <a:t>– это цель, заданная в определенных </a:t>
            </a:r>
            <a:r>
              <a:rPr lang="ru-RU" sz="2800" dirty="0" smtClean="0">
                <a:solidFill>
                  <a:schemeClr val="tx1"/>
                </a:solidFill>
                <a:latin typeface="+mj-lt"/>
              </a:rPr>
              <a:t>условиях. </a:t>
            </a:r>
          </a:p>
          <a:p>
            <a:pPr algn="just"/>
            <a:r>
              <a:rPr lang="ru-RU" sz="2800" b="1" dirty="0">
                <a:solidFill>
                  <a:schemeClr val="tx1"/>
                </a:solidFill>
                <a:latin typeface="+mj-lt"/>
              </a:rPr>
              <a:t>Задачи есть способ достижения цели, в них раскрыта последовательность ее достижения</a:t>
            </a:r>
          </a:p>
          <a:p>
            <a:pPr algn="just"/>
            <a:endParaRPr lang="en-US" sz="2800" dirty="0" smtClean="0">
              <a:solidFill>
                <a:schemeClr val="tx1"/>
              </a:solidFill>
              <a:latin typeface="+mj-lt"/>
            </a:endParaRPr>
          </a:p>
          <a:p>
            <a:pPr algn="just"/>
            <a:r>
              <a:rPr lang="ru-RU" sz="2800" b="1" dirty="0" smtClean="0">
                <a:solidFill>
                  <a:schemeClr val="tx1"/>
                </a:solidFill>
                <a:latin typeface="+mj-lt"/>
                <a:cs typeface="Times New Roman" pitchFamily="18" charset="0"/>
              </a:rPr>
              <a:t>Учебная </a:t>
            </a:r>
            <a:r>
              <a:rPr lang="ru-RU" sz="2800" b="1" dirty="0">
                <a:solidFill>
                  <a:schemeClr val="tx1"/>
                </a:solidFill>
                <a:latin typeface="+mj-lt"/>
                <a:cs typeface="Times New Roman" pitchFamily="18" charset="0"/>
              </a:rPr>
              <a:t>задача</a:t>
            </a:r>
            <a:r>
              <a:rPr lang="ru-RU" sz="2800" dirty="0">
                <a:solidFill>
                  <a:schemeClr val="tx1"/>
                </a:solidFill>
                <a:latin typeface="+mj-lt"/>
                <a:cs typeface="Times New Roman" pitchFamily="18" charset="0"/>
              </a:rPr>
              <a:t> </a:t>
            </a:r>
            <a:r>
              <a:rPr lang="ru-RU" sz="2800" dirty="0" smtClean="0">
                <a:solidFill>
                  <a:schemeClr val="tx1"/>
                </a:solidFill>
                <a:latin typeface="+mj-lt"/>
                <a:cs typeface="Times New Roman" pitchFamily="18" charset="0"/>
              </a:rPr>
              <a:t>-  это системное образование, состоящее из двух обязательных компонентов:</a:t>
            </a:r>
          </a:p>
          <a:p>
            <a:pPr algn="just"/>
            <a:r>
              <a:rPr lang="ru-RU" sz="2800" dirty="0" smtClean="0">
                <a:solidFill>
                  <a:schemeClr val="tx1"/>
                </a:solidFill>
                <a:latin typeface="+mj-lt"/>
              </a:rPr>
              <a:t> - предмет задачи; </a:t>
            </a:r>
          </a:p>
          <a:p>
            <a:pPr marL="457200" indent="-457200" algn="just">
              <a:buFontTx/>
              <a:buChar char="-"/>
            </a:pPr>
            <a:r>
              <a:rPr lang="ru-RU" sz="2800" dirty="0" smtClean="0">
                <a:solidFill>
                  <a:schemeClr val="tx1"/>
                </a:solidFill>
                <a:latin typeface="+mj-lt"/>
              </a:rPr>
              <a:t>модель </a:t>
            </a:r>
            <a:r>
              <a:rPr lang="ru-RU" sz="2800" dirty="0">
                <a:solidFill>
                  <a:schemeClr val="tx1"/>
                </a:solidFill>
                <a:latin typeface="+mj-lt"/>
              </a:rPr>
              <a:t>требуемого состояния предмета </a:t>
            </a:r>
            <a:r>
              <a:rPr lang="ru-RU" sz="2800" dirty="0" smtClean="0">
                <a:solidFill>
                  <a:schemeClr val="tx1"/>
                </a:solidFill>
                <a:latin typeface="+mj-lt"/>
              </a:rPr>
              <a:t>задачи.</a:t>
            </a:r>
          </a:p>
          <a:p>
            <a:pPr algn="just"/>
            <a:endParaRPr lang="ru-RU" sz="2800" dirty="0" smtClean="0">
              <a:solidFill>
                <a:schemeClr val="tx1"/>
              </a:solidFill>
              <a:latin typeface="+mj-lt"/>
              <a:cs typeface="Times New Roman" pitchFamily="18" charset="0"/>
            </a:endParaRPr>
          </a:p>
        </p:txBody>
      </p:sp>
    </p:spTree>
    <p:extLst>
      <p:ext uri="{BB962C8B-B14F-4D97-AF65-F5344CB8AC3E}">
        <p14:creationId xmlns:p14="http://schemas.microsoft.com/office/powerpoint/2010/main" val="3789285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16632"/>
            <a:ext cx="8208912" cy="6432530"/>
          </a:xfrm>
          <a:prstGeom prst="rect">
            <a:avLst/>
          </a:prstGeom>
        </p:spPr>
        <p:txBody>
          <a:bodyPr wrap="square">
            <a:spAutoFit/>
          </a:bodyPr>
          <a:lstStyle/>
          <a:p>
            <a:pPr marL="342900" indent="-342900">
              <a:buFont typeface="Arial" pitchFamily="34" charset="0"/>
              <a:buChar char="•"/>
              <a:defRPr/>
            </a:pPr>
            <a:endParaRPr lang="ru-RU" sz="2400" dirty="0" smtClean="0">
              <a:latin typeface="+mj-lt"/>
            </a:endParaRPr>
          </a:p>
          <a:p>
            <a:pPr marL="342900" indent="-342900">
              <a:buFont typeface="Arial" pitchFamily="34" charset="0"/>
              <a:buChar char="•"/>
              <a:defRPr/>
            </a:pPr>
            <a:r>
              <a:rPr lang="ru-RU" sz="2400" dirty="0" smtClean="0">
                <a:latin typeface="+mj-lt"/>
              </a:rPr>
              <a:t>Задачи </a:t>
            </a:r>
            <a:r>
              <a:rPr lang="ru-RU" sz="2400" dirty="0">
                <a:latin typeface="+mj-lt"/>
              </a:rPr>
              <a:t>урока формулируются к ведущей цели </a:t>
            </a:r>
            <a:r>
              <a:rPr lang="ru-RU" sz="2400" dirty="0" smtClean="0">
                <a:latin typeface="+mj-lt"/>
              </a:rPr>
              <a:t>урока - усвоение определённых </a:t>
            </a:r>
            <a:r>
              <a:rPr lang="ru-RU" sz="2400" dirty="0">
                <a:latin typeface="+mj-lt"/>
              </a:rPr>
              <a:t>способов </a:t>
            </a:r>
            <a:r>
              <a:rPr lang="ru-RU" sz="2400" dirty="0" smtClean="0">
                <a:latin typeface="+mj-lt"/>
              </a:rPr>
              <a:t>действия</a:t>
            </a:r>
            <a:r>
              <a:rPr lang="ru-RU" sz="2400" dirty="0">
                <a:latin typeface="+mj-lt"/>
              </a:rPr>
              <a:t>,</a:t>
            </a:r>
            <a:r>
              <a:rPr lang="ru-RU" sz="2400" dirty="0" smtClean="0">
                <a:latin typeface="+mj-lt"/>
              </a:rPr>
              <a:t> </a:t>
            </a:r>
            <a:r>
              <a:rPr lang="ru-RU" sz="2400" dirty="0">
                <a:latin typeface="+mj-lt"/>
              </a:rPr>
              <a:t>которые необходимы для её </a:t>
            </a:r>
            <a:r>
              <a:rPr lang="ru-RU" sz="2400" dirty="0" smtClean="0">
                <a:latin typeface="+mj-lt"/>
              </a:rPr>
              <a:t>достижения.</a:t>
            </a:r>
          </a:p>
          <a:p>
            <a:pPr marL="342900" indent="-342900">
              <a:buFont typeface="Arial" pitchFamily="34" charset="0"/>
              <a:buChar char="•"/>
              <a:defRPr/>
            </a:pPr>
            <a:endParaRPr lang="ru-RU" sz="2400" dirty="0" smtClean="0">
              <a:latin typeface="+mj-lt"/>
            </a:endParaRPr>
          </a:p>
          <a:p>
            <a:pPr marL="342900" indent="-342900">
              <a:buFont typeface="Arial" pitchFamily="34" charset="0"/>
              <a:buChar char="•"/>
              <a:defRPr/>
            </a:pPr>
            <a:r>
              <a:rPr lang="ru-RU" sz="2400" dirty="0">
                <a:latin typeface="+mj-lt"/>
              </a:rPr>
              <a:t>Важно формулировать задачи через</a:t>
            </a:r>
            <a:r>
              <a:rPr lang="ru-RU" sz="2400" b="1" dirty="0">
                <a:latin typeface="+mj-lt"/>
              </a:rPr>
              <a:t> глаголы, отражающие УУД: </a:t>
            </a:r>
            <a:r>
              <a:rPr lang="ru-RU" sz="2400" dirty="0">
                <a:latin typeface="+mj-lt"/>
              </a:rPr>
              <a:t>проанализируйте, докажите (объясните), сравните, выразите символом, создайте схему или модель, продолжите, обобщите (сделайте вывод), выберите решение или способ решения, исследуйте, оцените, измените, придумайте и т. д.</a:t>
            </a:r>
          </a:p>
          <a:p>
            <a:pPr marL="342900" indent="-342900">
              <a:buFont typeface="Arial" pitchFamily="34" charset="0"/>
              <a:buChar char="•"/>
              <a:defRPr/>
            </a:pPr>
            <a:endParaRPr lang="ru-RU" sz="2400" dirty="0" smtClean="0">
              <a:latin typeface="+mj-lt"/>
            </a:endParaRPr>
          </a:p>
          <a:p>
            <a:pPr marL="342900" indent="-342900">
              <a:buFont typeface="Arial" pitchFamily="34" charset="0"/>
              <a:buChar char="•"/>
              <a:defRPr/>
            </a:pPr>
            <a:r>
              <a:rPr lang="ru-RU" sz="2400" dirty="0">
                <a:latin typeface="+mj-lt"/>
              </a:rPr>
              <a:t> </a:t>
            </a:r>
            <a:r>
              <a:rPr lang="ru-RU" sz="2400" dirty="0" smtClean="0">
                <a:latin typeface="+mj-lt"/>
              </a:rPr>
              <a:t> </a:t>
            </a:r>
            <a:r>
              <a:rPr lang="ru-RU" sz="2400" dirty="0">
                <a:latin typeface="+mj-lt"/>
              </a:rPr>
              <a:t>Количество задач может быть разным, исходя из поставленной цели, содержания учебного материала, логики действий учащихся. </a:t>
            </a:r>
            <a:r>
              <a:rPr lang="ru-RU" sz="2400" dirty="0" smtClean="0">
                <a:latin typeface="+mj-lt"/>
              </a:rPr>
              <a:t>Этап </a:t>
            </a:r>
            <a:r>
              <a:rPr lang="ru-RU" sz="2400" dirty="0">
                <a:latin typeface="+mj-lt"/>
              </a:rPr>
              <a:t>урока соответствует поставленной задаче или нескольким </a:t>
            </a:r>
            <a:r>
              <a:rPr lang="ru-RU" sz="2400" dirty="0" smtClean="0">
                <a:latin typeface="+mj-lt"/>
              </a:rPr>
              <a:t>задачам. </a:t>
            </a:r>
          </a:p>
          <a:p>
            <a:pPr>
              <a:defRPr/>
            </a:pPr>
            <a:endParaRPr lang="ru-RU" sz="2800" dirty="0" smtClean="0">
              <a:latin typeface="+mj-lt"/>
            </a:endParaRPr>
          </a:p>
        </p:txBody>
      </p:sp>
    </p:spTree>
    <p:extLst>
      <p:ext uri="{BB962C8B-B14F-4D97-AF65-F5344CB8AC3E}">
        <p14:creationId xmlns:p14="http://schemas.microsoft.com/office/powerpoint/2010/main" val="3973709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t>Понятие учебной ситуации</a:t>
            </a:r>
            <a:endParaRPr lang="ru-RU" sz="4000" b="1" dirty="0"/>
          </a:p>
        </p:txBody>
      </p:sp>
      <p:sp>
        <p:nvSpPr>
          <p:cNvPr id="3" name="Объект 2"/>
          <p:cNvSpPr>
            <a:spLocks noGrp="1"/>
          </p:cNvSpPr>
          <p:nvPr>
            <p:ph idx="1"/>
          </p:nvPr>
        </p:nvSpPr>
        <p:spPr/>
        <p:txBody>
          <a:bodyPr>
            <a:normAutofit/>
          </a:bodyPr>
          <a:lstStyle/>
          <a:p>
            <a:pPr marL="0" indent="0">
              <a:buNone/>
              <a:defRPr/>
            </a:pPr>
            <a:r>
              <a:rPr lang="ru-RU" dirty="0">
                <a:latin typeface="+mj-lt"/>
              </a:rPr>
              <a:t>Учебная ситуация – это такая особая единица учебного процесса, в которой школьники с помощью учителя обнаруживают предмет своего действия, исследуют его, совершая разнообразные учебные действия, преобразуют его, например, переформулируют, или предлагают свое описание и т.д., частично – запоминают.  </a:t>
            </a:r>
          </a:p>
        </p:txBody>
      </p:sp>
    </p:spTree>
    <p:extLst>
      <p:ext uri="{BB962C8B-B14F-4D97-AF65-F5344CB8AC3E}">
        <p14:creationId xmlns:p14="http://schemas.microsoft.com/office/powerpoint/2010/main" val="3654010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Способы перевода учебной задачи в учебную ситуацию</a:t>
            </a:r>
          </a:p>
        </p:txBody>
      </p:sp>
      <p:sp>
        <p:nvSpPr>
          <p:cNvPr id="3" name="Объект 2"/>
          <p:cNvSpPr>
            <a:spLocks noGrp="1"/>
          </p:cNvSpPr>
          <p:nvPr>
            <p:ph idx="1"/>
          </p:nvPr>
        </p:nvSpPr>
        <p:spPr/>
        <p:txBody>
          <a:bodyPr/>
          <a:lstStyle/>
          <a:p>
            <a:r>
              <a:rPr lang="ru-RU" dirty="0">
                <a:latin typeface="+mj-lt"/>
              </a:rPr>
              <a:t>продумать содержание учебной задачи, </a:t>
            </a:r>
          </a:p>
          <a:p>
            <a:r>
              <a:rPr lang="ru-RU" dirty="0">
                <a:latin typeface="+mj-lt"/>
              </a:rPr>
              <a:t>продумать и ее «аранжировку» – поставить эту задачу в такие условия, чтобы они толкали, провоцировали детей на активное действие, создавали мотивацию учения, причем не </a:t>
            </a:r>
            <a:r>
              <a:rPr lang="ru-RU" b="1" i="1" dirty="0">
                <a:latin typeface="+mj-lt"/>
              </a:rPr>
              <a:t>вы-</a:t>
            </a:r>
            <a:r>
              <a:rPr lang="ru-RU" dirty="0" err="1">
                <a:latin typeface="+mj-lt"/>
              </a:rPr>
              <a:t>нуждения</a:t>
            </a:r>
            <a:r>
              <a:rPr lang="ru-RU" dirty="0">
                <a:latin typeface="+mj-lt"/>
              </a:rPr>
              <a:t>, а </a:t>
            </a:r>
            <a:r>
              <a:rPr lang="ru-RU" b="1" i="1" dirty="0" err="1">
                <a:latin typeface="+mj-lt"/>
              </a:rPr>
              <a:t>по</a:t>
            </a:r>
            <a:r>
              <a:rPr lang="ru-RU" dirty="0" err="1">
                <a:latin typeface="+mj-lt"/>
              </a:rPr>
              <a:t>-буждения</a:t>
            </a:r>
            <a:r>
              <a:rPr lang="ru-RU" dirty="0">
                <a:latin typeface="+mj-lt"/>
              </a:rPr>
              <a:t> </a:t>
            </a:r>
          </a:p>
          <a:p>
            <a:endParaRPr lang="ru-RU" dirty="0"/>
          </a:p>
        </p:txBody>
      </p:sp>
    </p:spTree>
    <p:extLst>
      <p:ext uri="{BB962C8B-B14F-4D97-AF65-F5344CB8AC3E}">
        <p14:creationId xmlns:p14="http://schemas.microsoft.com/office/powerpoint/2010/main" val="3422630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357438" y="285750"/>
            <a:ext cx="5256212" cy="9350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a:t>Учебная задача</a:t>
            </a:r>
          </a:p>
        </p:txBody>
      </p:sp>
      <p:sp>
        <p:nvSpPr>
          <p:cNvPr id="5" name="Стрелка вниз 4"/>
          <p:cNvSpPr/>
          <p:nvPr/>
        </p:nvSpPr>
        <p:spPr>
          <a:xfrm>
            <a:off x="4500563" y="1484313"/>
            <a:ext cx="935037" cy="12969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Прямоугольник 5"/>
          <p:cNvSpPr/>
          <p:nvPr/>
        </p:nvSpPr>
        <p:spPr>
          <a:xfrm>
            <a:off x="1116013" y="2997200"/>
            <a:ext cx="7272337"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3600" dirty="0"/>
              <a:t>Мотивация</a:t>
            </a:r>
          </a:p>
        </p:txBody>
      </p:sp>
      <p:sp>
        <p:nvSpPr>
          <p:cNvPr id="7" name="Стрелка вниз 6"/>
          <p:cNvSpPr/>
          <p:nvPr/>
        </p:nvSpPr>
        <p:spPr>
          <a:xfrm>
            <a:off x="4500563" y="4221163"/>
            <a:ext cx="935037"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кругленный прямоугольник 7"/>
          <p:cNvSpPr/>
          <p:nvPr/>
        </p:nvSpPr>
        <p:spPr>
          <a:xfrm>
            <a:off x="2268538" y="5661025"/>
            <a:ext cx="5256212" cy="936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a:t>Учебная ситуация</a:t>
            </a:r>
          </a:p>
        </p:txBody>
      </p:sp>
    </p:spTree>
    <p:extLst>
      <p:ext uri="{BB962C8B-B14F-4D97-AF65-F5344CB8AC3E}">
        <p14:creationId xmlns:p14="http://schemas.microsoft.com/office/powerpoint/2010/main" val="3275804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32656"/>
            <a:ext cx="8208912" cy="1569660"/>
          </a:xfrm>
          <a:prstGeom prst="rect">
            <a:avLst/>
          </a:prstGeom>
        </p:spPr>
        <p:txBody>
          <a:bodyPr wrap="square">
            <a:spAutoFit/>
          </a:bodyPr>
          <a:lstStyle/>
          <a:p>
            <a:r>
              <a:rPr lang="ru-RU" sz="3200" b="1" dirty="0"/>
              <a:t>Поставить учебную задачу можно через различные </a:t>
            </a:r>
            <a:r>
              <a:rPr lang="ru-RU" sz="3200" b="1" dirty="0" smtClean="0"/>
              <a:t>учебные ситуации</a:t>
            </a:r>
            <a:r>
              <a:rPr lang="ru-RU" sz="3200" b="1" dirty="0"/>
              <a:t>:</a:t>
            </a:r>
            <a:br>
              <a:rPr lang="ru-RU" sz="3200" b="1" dirty="0"/>
            </a:br>
            <a:endParaRPr lang="ru-RU" sz="3200" b="1" dirty="0"/>
          </a:p>
        </p:txBody>
      </p:sp>
      <p:sp>
        <p:nvSpPr>
          <p:cNvPr id="3" name="Прямоугольник 2"/>
          <p:cNvSpPr/>
          <p:nvPr/>
        </p:nvSpPr>
        <p:spPr>
          <a:xfrm>
            <a:off x="611560" y="1700808"/>
            <a:ext cx="7992888" cy="5262979"/>
          </a:xfrm>
          <a:prstGeom prst="rect">
            <a:avLst/>
          </a:prstGeom>
        </p:spPr>
        <p:txBody>
          <a:bodyPr wrap="square">
            <a:spAutoFit/>
          </a:bodyPr>
          <a:lstStyle/>
          <a:p>
            <a:r>
              <a:rPr lang="ru-RU" sz="2800" dirty="0" smtClean="0"/>
              <a:t>- </a:t>
            </a:r>
            <a:r>
              <a:rPr lang="ru-RU" sz="2800" dirty="0" smtClean="0">
                <a:latin typeface="+mj-lt"/>
              </a:rPr>
              <a:t>ситуация неожиданности,</a:t>
            </a:r>
            <a:endParaRPr lang="ru-RU" sz="2800" dirty="0">
              <a:latin typeface="+mj-lt"/>
            </a:endParaRPr>
          </a:p>
          <a:p>
            <a:r>
              <a:rPr lang="ru-RU" sz="2800" dirty="0">
                <a:latin typeface="+mj-lt"/>
              </a:rPr>
              <a:t>- ситуация -проблема, </a:t>
            </a:r>
          </a:p>
          <a:p>
            <a:r>
              <a:rPr lang="ru-RU" sz="2800" dirty="0">
                <a:latin typeface="+mj-lt"/>
              </a:rPr>
              <a:t>- ситуация несоответствия, </a:t>
            </a:r>
          </a:p>
          <a:p>
            <a:r>
              <a:rPr lang="ru-RU" sz="2800" dirty="0">
                <a:latin typeface="+mj-lt"/>
              </a:rPr>
              <a:t>- ситуация </a:t>
            </a:r>
            <a:r>
              <a:rPr lang="ru-RU" sz="2800" dirty="0" smtClean="0">
                <a:latin typeface="+mj-lt"/>
              </a:rPr>
              <a:t>неопределённости</a:t>
            </a:r>
            <a:r>
              <a:rPr lang="ru-RU" sz="2800" dirty="0">
                <a:latin typeface="+mj-lt"/>
              </a:rPr>
              <a:t>, </a:t>
            </a:r>
          </a:p>
          <a:p>
            <a:r>
              <a:rPr lang="ru-RU" sz="2800" dirty="0">
                <a:latin typeface="+mj-lt"/>
              </a:rPr>
              <a:t>- ситуация выбора, </a:t>
            </a:r>
          </a:p>
          <a:p>
            <a:r>
              <a:rPr lang="ru-RU" sz="2800" dirty="0">
                <a:latin typeface="+mj-lt"/>
              </a:rPr>
              <a:t>- ситуация предложения, </a:t>
            </a:r>
          </a:p>
          <a:p>
            <a:r>
              <a:rPr lang="ru-RU" sz="2800" dirty="0" smtClean="0">
                <a:latin typeface="+mj-lt"/>
              </a:rPr>
              <a:t>- ситуация-иллюстрация,</a:t>
            </a:r>
            <a:endParaRPr lang="ru-RU" sz="2800" dirty="0">
              <a:latin typeface="+mj-lt"/>
            </a:endParaRPr>
          </a:p>
          <a:p>
            <a:r>
              <a:rPr lang="ru-RU" sz="2800" dirty="0" smtClean="0">
                <a:latin typeface="+mj-lt"/>
              </a:rPr>
              <a:t>- ситуация-оценка,</a:t>
            </a:r>
            <a:endParaRPr lang="ru-RU" sz="2800" dirty="0">
              <a:latin typeface="+mj-lt"/>
            </a:endParaRPr>
          </a:p>
          <a:p>
            <a:r>
              <a:rPr lang="ru-RU" sz="2800" dirty="0" smtClean="0">
                <a:latin typeface="+mj-lt"/>
              </a:rPr>
              <a:t>- ситуация-тренинг,</a:t>
            </a:r>
          </a:p>
          <a:p>
            <a:r>
              <a:rPr lang="ru-RU" sz="2800" dirty="0" smtClean="0">
                <a:latin typeface="+mj-lt"/>
              </a:rPr>
              <a:t>- ситуация рефлексии,</a:t>
            </a:r>
          </a:p>
          <a:p>
            <a:r>
              <a:rPr lang="ru-RU" sz="2800" dirty="0" smtClean="0">
                <a:latin typeface="+mj-lt"/>
              </a:rPr>
              <a:t>- ситуация планирования.</a:t>
            </a:r>
            <a:endParaRPr lang="ru-RU" sz="2800" dirty="0">
              <a:latin typeface="+mj-lt"/>
            </a:endParaRPr>
          </a:p>
          <a:p>
            <a:pPr marL="457200" indent="-457200">
              <a:buFontTx/>
              <a:buChar char="-"/>
            </a:pPr>
            <a:endParaRPr lang="ru-RU" sz="2800" dirty="0"/>
          </a:p>
        </p:txBody>
      </p:sp>
    </p:spTree>
    <p:extLst>
      <p:ext uri="{BB962C8B-B14F-4D97-AF65-F5344CB8AC3E}">
        <p14:creationId xmlns:p14="http://schemas.microsoft.com/office/powerpoint/2010/main" val="1718738600"/>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694</TotalTime>
  <Words>797</Words>
  <Application>Microsoft Office PowerPoint</Application>
  <PresentationFormat>Экран (4:3)</PresentationFormat>
  <Paragraphs>84</Paragraphs>
  <Slides>17</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17</vt:i4>
      </vt:variant>
    </vt:vector>
  </HeadingPairs>
  <TitlesOfParts>
    <vt:vector size="20" baseType="lpstr">
      <vt:lpstr>Тема Office</vt:lpstr>
      <vt:lpstr>1_Тема Office</vt:lpstr>
      <vt:lpstr>Поток</vt:lpstr>
      <vt:lpstr>Презентация PowerPoint</vt:lpstr>
      <vt:lpstr>Презентация PowerPoint</vt:lpstr>
      <vt:lpstr>Презентация PowerPoint</vt:lpstr>
      <vt:lpstr>Понятие учебной задачи. </vt:lpstr>
      <vt:lpstr>Презентация PowerPoint</vt:lpstr>
      <vt:lpstr>Понятие учебной ситуации</vt:lpstr>
      <vt:lpstr>Способы перевода учебной задачи в учебную ситуацию</vt:lpstr>
      <vt:lpstr>Презентация PowerPoint</vt:lpstr>
      <vt:lpstr>Презентация PowerPoint</vt:lpstr>
      <vt:lpstr> Проектируя  учебные   ситуации,  необходимо иметь в виду, что они должны строиться с учётом:  </vt:lpstr>
      <vt:lpstr>Ситуация – проблема </vt:lpstr>
      <vt:lpstr>Ситуация - иллюстрация </vt:lpstr>
      <vt:lpstr> Ситуация – оценка </vt:lpstr>
      <vt:lpstr>                          Ситуация – тренинг прототип стандартной или другой ситуации (тренинг возможно проводить как по описанию ситуации, так и по её решению).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Поставить учебную задачу можно через различные ситуации:</dc:title>
  <dc:creator>Администратор</dc:creator>
  <cp:lastModifiedBy>XTreme.ws</cp:lastModifiedBy>
  <cp:revision>43</cp:revision>
  <dcterms:created xsi:type="dcterms:W3CDTF">2014-09-30T15:44:14Z</dcterms:created>
  <dcterms:modified xsi:type="dcterms:W3CDTF">2014-11-10T15:11:24Z</dcterms:modified>
</cp:coreProperties>
</file>