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75" r:id="rId3"/>
    <p:sldId id="276" r:id="rId4"/>
    <p:sldId id="277" r:id="rId5"/>
    <p:sldId id="278" r:id="rId6"/>
    <p:sldId id="285" r:id="rId7"/>
    <p:sldId id="286" r:id="rId8"/>
    <p:sldId id="263" r:id="rId9"/>
    <p:sldId id="287" r:id="rId10"/>
    <p:sldId id="288" r:id="rId11"/>
    <p:sldId id="266" r:id="rId12"/>
    <p:sldId id="267" r:id="rId13"/>
    <p:sldId id="296" r:id="rId14"/>
    <p:sldId id="327" r:id="rId15"/>
    <p:sldId id="269" r:id="rId16"/>
    <p:sldId id="300" r:id="rId17"/>
    <p:sldId id="279" r:id="rId18"/>
    <p:sldId id="310" r:id="rId19"/>
    <p:sldId id="307" r:id="rId20"/>
    <p:sldId id="294" r:id="rId21"/>
    <p:sldId id="282" r:id="rId22"/>
    <p:sldId id="323" r:id="rId23"/>
    <p:sldId id="324" r:id="rId24"/>
    <p:sldId id="32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4DBA5-7F82-4FBA-8554-93C3F2056F4B}" type="doc">
      <dgm:prSet loTypeId="urn:microsoft.com/office/officeart/2005/8/layout/b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F191829-B01A-4450-95B6-0F6212AC2F41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По характеру</a:t>
          </a:r>
          <a:r>
            <a:rPr lang="en-US" sz="1600" b="1" u="sng" dirty="0" smtClean="0">
              <a:solidFill>
                <a:schemeClr val="tx1"/>
              </a:solidFill>
            </a:rPr>
            <a:t> </a:t>
          </a:r>
          <a:r>
            <a:rPr lang="ru-RU" sz="1600" b="1" u="sng" dirty="0" smtClean="0">
              <a:solidFill>
                <a:schemeClr val="tx1"/>
              </a:solidFill>
            </a:rPr>
            <a:t> результата </a:t>
          </a:r>
        </a:p>
        <a:p>
          <a:r>
            <a:rPr lang="ru-RU" sz="1600" u="none" dirty="0" smtClean="0">
              <a:solidFill>
                <a:schemeClr val="tx1"/>
              </a:solidFill>
            </a:rPr>
            <a:t>-исследовательские</a:t>
          </a:r>
        </a:p>
        <a:p>
          <a:r>
            <a:rPr lang="ru-RU" sz="1600" u="none" dirty="0" smtClean="0">
              <a:solidFill>
                <a:schemeClr val="tx1"/>
              </a:solidFill>
            </a:rPr>
            <a:t>-информационные</a:t>
          </a:r>
        </a:p>
        <a:p>
          <a:r>
            <a:rPr lang="ru-RU" sz="1600" u="none" dirty="0" smtClean="0">
              <a:solidFill>
                <a:schemeClr val="tx1"/>
              </a:solidFill>
            </a:rPr>
            <a:t>-</a:t>
          </a:r>
          <a:r>
            <a:rPr lang="ru-RU" sz="1600" u="none" dirty="0" err="1" smtClean="0">
              <a:solidFill>
                <a:schemeClr val="tx1"/>
              </a:solidFill>
            </a:rPr>
            <a:t>ролево-игровые</a:t>
          </a:r>
          <a:endParaRPr lang="ru-RU" sz="1600" u="none" dirty="0" smtClean="0">
            <a:solidFill>
              <a:schemeClr val="tx1"/>
            </a:solidFill>
          </a:endParaRPr>
        </a:p>
        <a:p>
          <a:r>
            <a:rPr lang="ru-RU" sz="1600" u="none" dirty="0" smtClean="0">
              <a:solidFill>
                <a:schemeClr val="tx1"/>
              </a:solidFill>
            </a:rPr>
            <a:t>-  творческие</a:t>
          </a:r>
          <a:endParaRPr lang="ru-RU" sz="1600" u="none" dirty="0">
            <a:solidFill>
              <a:schemeClr val="tx1"/>
            </a:solidFill>
          </a:endParaRPr>
        </a:p>
      </dgm:t>
    </dgm:pt>
    <dgm:pt modelId="{8F2124DE-3A52-42C0-9CFA-DC10C9434D4D}" type="parTrans" cxnId="{DB0D88E2-27D9-493F-8DE3-C8E6BE73DD50}">
      <dgm:prSet/>
      <dgm:spPr/>
      <dgm:t>
        <a:bodyPr/>
        <a:lstStyle/>
        <a:p>
          <a:endParaRPr lang="ru-RU"/>
        </a:p>
      </dgm:t>
    </dgm:pt>
    <dgm:pt modelId="{7B8CBFC3-20A0-46F3-A95D-23D4B2C919C9}" type="sibTrans" cxnId="{DB0D88E2-27D9-493F-8DE3-C8E6BE73DD50}">
      <dgm:prSet/>
      <dgm:spPr/>
      <dgm:t>
        <a:bodyPr/>
        <a:lstStyle/>
        <a:p>
          <a:endParaRPr lang="ru-RU"/>
        </a:p>
      </dgm:t>
    </dgm:pt>
    <dgm:pt modelId="{B212E443-C4C4-4E08-AAB6-667B8730A4F3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По профилю  знаний</a:t>
          </a:r>
        </a:p>
        <a:p>
          <a:r>
            <a:rPr lang="ru-RU" sz="1600" dirty="0" smtClean="0">
              <a:solidFill>
                <a:schemeClr val="tx1"/>
              </a:solidFill>
            </a:rPr>
            <a:t>-   </a:t>
          </a:r>
          <a:r>
            <a:rPr lang="ru-RU" sz="1600" dirty="0" err="1" smtClean="0">
              <a:solidFill>
                <a:schemeClr val="tx1"/>
              </a:solidFill>
            </a:rPr>
            <a:t>монопроект</a:t>
          </a:r>
          <a:r>
            <a:rPr lang="ru-RU" sz="1600" dirty="0" smtClean="0">
              <a:solidFill>
                <a:schemeClr val="tx1"/>
              </a:solidFill>
            </a:rPr>
            <a:t> </a:t>
          </a:r>
        </a:p>
        <a:p>
          <a:r>
            <a:rPr lang="ru-RU" sz="1600" dirty="0" smtClean="0">
              <a:solidFill>
                <a:schemeClr val="tx1"/>
              </a:solidFill>
            </a:rPr>
            <a:t>( в рамках одной области знаний)</a:t>
          </a:r>
        </a:p>
        <a:p>
          <a:r>
            <a:rPr lang="ru-RU" sz="1600" dirty="0" smtClean="0">
              <a:solidFill>
                <a:schemeClr val="tx1"/>
              </a:solidFill>
            </a:rPr>
            <a:t>-      </a:t>
          </a:r>
          <a:r>
            <a:rPr lang="ru-RU" sz="1600" dirty="0" err="1" smtClean="0">
              <a:solidFill>
                <a:schemeClr val="tx1"/>
              </a:solidFill>
            </a:rPr>
            <a:t>межпредметные</a:t>
          </a:r>
          <a:endParaRPr lang="ru-RU" sz="1600" dirty="0"/>
        </a:p>
      </dgm:t>
    </dgm:pt>
    <dgm:pt modelId="{9BDF9440-9D26-443F-B17B-D69445996069}" type="parTrans" cxnId="{BA9A1163-1097-4C82-8597-CF0E34BBEFAB}">
      <dgm:prSet/>
      <dgm:spPr/>
      <dgm:t>
        <a:bodyPr/>
        <a:lstStyle/>
        <a:p>
          <a:endParaRPr lang="ru-RU"/>
        </a:p>
      </dgm:t>
    </dgm:pt>
    <dgm:pt modelId="{E07909E5-EE01-43C5-92ED-0374DDBDA6D1}" type="sibTrans" cxnId="{BA9A1163-1097-4C82-8597-CF0E34BBEFAB}">
      <dgm:prSet/>
      <dgm:spPr/>
      <dgm:t>
        <a:bodyPr/>
        <a:lstStyle/>
        <a:p>
          <a:endParaRPr lang="ru-RU"/>
        </a:p>
      </dgm:t>
    </dgm:pt>
    <dgm:pt modelId="{C4D6CFCB-62FA-432E-9BDF-E4970381C56A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1"/>
              </a:solidFill>
            </a:rPr>
            <a:t>По уровню контактов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-  внутри группы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- </a:t>
          </a:r>
          <a:r>
            <a:rPr lang="ru-RU" sz="1600" dirty="0" err="1" smtClean="0">
              <a:solidFill>
                <a:schemeClr val="tx1"/>
              </a:solidFill>
            </a:rPr>
            <a:t>общелицейские</a:t>
          </a:r>
          <a:endParaRPr lang="ru-RU" sz="1600" dirty="0" smtClean="0">
            <a:solidFill>
              <a:schemeClr val="tx1"/>
            </a:solidFill>
          </a:endParaRPr>
        </a:p>
        <a:p>
          <a:pPr algn="l"/>
          <a:r>
            <a:rPr lang="ru-RU" sz="1600" dirty="0" smtClean="0">
              <a:solidFill>
                <a:schemeClr val="tx1"/>
              </a:solidFill>
            </a:rPr>
            <a:t>       -    городские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-  региональные</a:t>
          </a:r>
          <a:endParaRPr lang="ru-RU" sz="1600" dirty="0">
            <a:solidFill>
              <a:schemeClr val="tx1"/>
            </a:solidFill>
          </a:endParaRPr>
        </a:p>
      </dgm:t>
    </dgm:pt>
    <dgm:pt modelId="{51065059-185C-4558-890A-693ED1BB6314}" type="parTrans" cxnId="{41BFC4E2-BCC8-482D-971B-4D6CCB5775C9}">
      <dgm:prSet/>
      <dgm:spPr/>
      <dgm:t>
        <a:bodyPr/>
        <a:lstStyle/>
        <a:p>
          <a:endParaRPr lang="ru-RU"/>
        </a:p>
      </dgm:t>
    </dgm:pt>
    <dgm:pt modelId="{F34F6166-090F-486A-AEE5-776ABF503922}" type="sibTrans" cxnId="{41BFC4E2-BCC8-482D-971B-4D6CCB5775C9}">
      <dgm:prSet/>
      <dgm:spPr/>
      <dgm:t>
        <a:bodyPr/>
        <a:lstStyle/>
        <a:p>
          <a:endParaRPr lang="ru-RU"/>
        </a:p>
      </dgm:t>
    </dgm:pt>
    <dgm:pt modelId="{2136996A-1689-4908-AA3D-E4D1BC93B640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По продолжительности</a:t>
          </a:r>
        </a:p>
        <a:p>
          <a:r>
            <a:rPr lang="ru-RU" sz="1600" dirty="0" smtClean="0">
              <a:solidFill>
                <a:schemeClr val="tx1"/>
              </a:solidFill>
            </a:rPr>
            <a:t>- Краткосрочные</a:t>
          </a:r>
        </a:p>
        <a:p>
          <a:r>
            <a:rPr lang="ru-RU" sz="1600" dirty="0" smtClean="0">
              <a:solidFill>
                <a:schemeClr val="tx1"/>
              </a:solidFill>
            </a:rPr>
            <a:t>- Средней продолжит.</a:t>
          </a:r>
        </a:p>
        <a:p>
          <a:r>
            <a:rPr lang="ru-RU" sz="1600" dirty="0" smtClean="0">
              <a:solidFill>
                <a:schemeClr val="tx1"/>
              </a:solidFill>
            </a:rPr>
            <a:t>- долгосрочные</a:t>
          </a:r>
          <a:endParaRPr lang="ru-RU" sz="1600" dirty="0">
            <a:solidFill>
              <a:schemeClr val="tx1"/>
            </a:solidFill>
          </a:endParaRPr>
        </a:p>
      </dgm:t>
    </dgm:pt>
    <dgm:pt modelId="{E807EB38-A186-4FCA-B7E4-08A80EAC33ED}" type="parTrans" cxnId="{74178DE5-51AF-4BD0-BF43-83672B04B7A9}">
      <dgm:prSet/>
      <dgm:spPr/>
      <dgm:t>
        <a:bodyPr/>
        <a:lstStyle/>
        <a:p>
          <a:endParaRPr lang="ru-RU"/>
        </a:p>
      </dgm:t>
    </dgm:pt>
    <dgm:pt modelId="{BCD864CE-ECC1-47ED-919B-ED2A3B33D865}" type="sibTrans" cxnId="{74178DE5-51AF-4BD0-BF43-83672B04B7A9}">
      <dgm:prSet/>
      <dgm:spPr/>
      <dgm:t>
        <a:bodyPr/>
        <a:lstStyle/>
        <a:p>
          <a:endParaRPr lang="ru-RU"/>
        </a:p>
      </dgm:t>
    </dgm:pt>
    <dgm:pt modelId="{28DBC11A-A609-46B0-9BD3-E12B7C9B145A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1"/>
              </a:solidFill>
            </a:rPr>
            <a:t>По числу участников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-личностные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          - парные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-групповые</a:t>
          </a:r>
          <a:endParaRPr lang="ru-RU" sz="1600" dirty="0">
            <a:solidFill>
              <a:schemeClr val="tx1"/>
            </a:solidFill>
          </a:endParaRPr>
        </a:p>
      </dgm:t>
    </dgm:pt>
    <dgm:pt modelId="{3A920769-6346-4C94-9AF4-67BF23378429}" type="parTrans" cxnId="{51CAA658-172D-49D1-8E70-3957D5DCF814}">
      <dgm:prSet/>
      <dgm:spPr/>
      <dgm:t>
        <a:bodyPr/>
        <a:lstStyle/>
        <a:p>
          <a:endParaRPr lang="ru-RU"/>
        </a:p>
      </dgm:t>
    </dgm:pt>
    <dgm:pt modelId="{559ADCA5-8F20-4BEE-8FBF-54C28C87BFDF}" type="sibTrans" cxnId="{51CAA658-172D-49D1-8E70-3957D5DCF814}">
      <dgm:prSet/>
      <dgm:spPr/>
      <dgm:t>
        <a:bodyPr/>
        <a:lstStyle/>
        <a:p>
          <a:endParaRPr lang="ru-RU"/>
        </a:p>
      </dgm:t>
    </dgm:pt>
    <dgm:pt modelId="{DD315DA0-1967-4B5F-989D-853512E556E0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1"/>
              </a:solidFill>
            </a:rPr>
            <a:t>По форме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  -  Презентации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  -  Рекламные ролики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  - Наглядные пособия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-изделия тех творчества</a:t>
          </a:r>
          <a:endParaRPr lang="ru-RU" sz="1600" dirty="0">
            <a:solidFill>
              <a:schemeClr val="tx1"/>
            </a:solidFill>
          </a:endParaRPr>
        </a:p>
      </dgm:t>
    </dgm:pt>
    <dgm:pt modelId="{6A730E15-DEF3-4013-B33C-BBC904E45B5B}" type="parTrans" cxnId="{405BFC51-F023-460B-939C-557DE812B011}">
      <dgm:prSet/>
      <dgm:spPr/>
      <dgm:t>
        <a:bodyPr/>
        <a:lstStyle/>
        <a:p>
          <a:endParaRPr lang="ru-RU"/>
        </a:p>
      </dgm:t>
    </dgm:pt>
    <dgm:pt modelId="{5FC4ACA5-69BD-4650-B1C4-84717D8CACD6}" type="sibTrans" cxnId="{405BFC51-F023-460B-939C-557DE812B011}">
      <dgm:prSet/>
      <dgm:spPr/>
      <dgm:t>
        <a:bodyPr/>
        <a:lstStyle/>
        <a:p>
          <a:endParaRPr lang="ru-RU"/>
        </a:p>
      </dgm:t>
    </dgm:pt>
    <dgm:pt modelId="{79D65428-8D65-43D7-A642-F3AE9C3BE883}" type="pres">
      <dgm:prSet presAssocID="{7F74DBA5-7F82-4FBA-8554-93C3F2056F4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9EE191E-A9BB-499F-8AFF-210E8A419F96}" type="pres">
      <dgm:prSet presAssocID="{EF191829-B01A-4450-95B6-0F6212AC2F41}" presName="compNode" presStyleCnt="0"/>
      <dgm:spPr/>
    </dgm:pt>
    <dgm:pt modelId="{16BB34DF-CA53-433F-8870-C2011ACDC8FC}" type="pres">
      <dgm:prSet presAssocID="{EF191829-B01A-4450-95B6-0F6212AC2F41}" presName="dummyConnPt" presStyleCnt="0"/>
      <dgm:spPr/>
    </dgm:pt>
    <dgm:pt modelId="{D98C1ABC-40EF-4BEC-89A5-4FD4535BE1D8}" type="pres">
      <dgm:prSet presAssocID="{EF191829-B01A-4450-95B6-0F6212AC2F41}" presName="node" presStyleLbl="node1" presStyleIdx="0" presStyleCnt="6" custScaleX="137494" custLinFactNeighborX="3637" custLinFactNeighborY="1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D813E-1AB5-4162-9BC4-F55B0CBEB80A}" type="pres">
      <dgm:prSet presAssocID="{7B8CBFC3-20A0-46F3-A95D-23D4B2C919C9}" presName="sibTrans" presStyleLbl="bgSibTrans2D1" presStyleIdx="0" presStyleCnt="5" custAng="21430779" custLinFactNeighborX="25878" custLinFactNeighborY="-25306"/>
      <dgm:spPr/>
      <dgm:t>
        <a:bodyPr/>
        <a:lstStyle/>
        <a:p>
          <a:endParaRPr lang="ru-RU"/>
        </a:p>
      </dgm:t>
    </dgm:pt>
    <dgm:pt modelId="{E753A3BA-4384-4704-936B-0F2C78F36CC2}" type="pres">
      <dgm:prSet presAssocID="{B212E443-C4C4-4E08-AAB6-667B8730A4F3}" presName="compNode" presStyleCnt="0"/>
      <dgm:spPr/>
    </dgm:pt>
    <dgm:pt modelId="{DA6F9335-0E61-4F59-87AE-BCA1D680E410}" type="pres">
      <dgm:prSet presAssocID="{B212E443-C4C4-4E08-AAB6-667B8730A4F3}" presName="dummyConnPt" presStyleCnt="0"/>
      <dgm:spPr/>
    </dgm:pt>
    <dgm:pt modelId="{B58068E0-1A8D-4233-BC5A-C5B6715E211F}" type="pres">
      <dgm:prSet presAssocID="{B212E443-C4C4-4E08-AAB6-667B8730A4F3}" presName="node" presStyleLbl="node1" presStyleIdx="1" presStyleCnt="6" custScaleX="130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542B9-C30D-4D8A-9101-188DB4C3526E}" type="pres">
      <dgm:prSet presAssocID="{E07909E5-EE01-43C5-92ED-0374DDBDA6D1}" presName="sibTrans" presStyleLbl="bgSibTrans2D1" presStyleIdx="1" presStyleCnt="5" custLinFactNeighborX="34070" custLinFactNeighborY="14339"/>
      <dgm:spPr/>
      <dgm:t>
        <a:bodyPr/>
        <a:lstStyle/>
        <a:p>
          <a:endParaRPr lang="ru-RU"/>
        </a:p>
      </dgm:t>
    </dgm:pt>
    <dgm:pt modelId="{E756BC90-A9EC-4962-B452-227EFDB648B4}" type="pres">
      <dgm:prSet presAssocID="{C4D6CFCB-62FA-432E-9BDF-E4970381C56A}" presName="compNode" presStyleCnt="0"/>
      <dgm:spPr/>
    </dgm:pt>
    <dgm:pt modelId="{BAD2FB1D-B62F-4BC7-A5DA-654279EBDB0D}" type="pres">
      <dgm:prSet presAssocID="{C4D6CFCB-62FA-432E-9BDF-E4970381C56A}" presName="dummyConnPt" presStyleCnt="0"/>
      <dgm:spPr/>
    </dgm:pt>
    <dgm:pt modelId="{7191710A-06F3-408C-824A-A44A098A526E}" type="pres">
      <dgm:prSet presAssocID="{C4D6CFCB-62FA-432E-9BDF-E4970381C56A}" presName="node" presStyleLbl="node1" presStyleIdx="2" presStyleCnt="6" custScaleX="12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AC64-E72B-4FA8-999D-C29E8175ABA7}" type="pres">
      <dgm:prSet presAssocID="{F34F6166-090F-486A-AEE5-776ABF503922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1D37061A-A2C3-47BF-AC80-B7AB408DB8AB}" type="pres">
      <dgm:prSet presAssocID="{2136996A-1689-4908-AA3D-E4D1BC93B640}" presName="compNode" presStyleCnt="0"/>
      <dgm:spPr/>
    </dgm:pt>
    <dgm:pt modelId="{2EFFD8A8-D7ED-4EBB-A960-F35E5FBD0937}" type="pres">
      <dgm:prSet presAssocID="{2136996A-1689-4908-AA3D-E4D1BC93B640}" presName="dummyConnPt" presStyleCnt="0"/>
      <dgm:spPr/>
    </dgm:pt>
    <dgm:pt modelId="{66D1486E-4CFE-4151-BBFB-582BB52AF4C0}" type="pres">
      <dgm:prSet presAssocID="{2136996A-1689-4908-AA3D-E4D1BC93B640}" presName="node" presStyleLbl="node1" presStyleIdx="3" presStyleCnt="6" custScaleX="118747" custLinFactNeighborX="-1257" custLinFactNeighborY="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2D279-8E7E-4D89-BFEB-1D8EA612085F}" type="pres">
      <dgm:prSet presAssocID="{BCD864CE-ECC1-47ED-919B-ED2A3B33D865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67B6906A-2571-4240-AB2C-4AA98D5A4EB3}" type="pres">
      <dgm:prSet presAssocID="{28DBC11A-A609-46B0-9BD3-E12B7C9B145A}" presName="compNode" presStyleCnt="0"/>
      <dgm:spPr/>
    </dgm:pt>
    <dgm:pt modelId="{C4CBF6D3-1D14-44DA-84FB-DB812216290A}" type="pres">
      <dgm:prSet presAssocID="{28DBC11A-A609-46B0-9BD3-E12B7C9B145A}" presName="dummyConnPt" presStyleCnt="0"/>
      <dgm:spPr/>
    </dgm:pt>
    <dgm:pt modelId="{61F1F440-79FE-4B8F-B978-225C5E6B6123}" type="pres">
      <dgm:prSet presAssocID="{28DBC11A-A609-46B0-9BD3-E12B7C9B145A}" presName="node" presStyleLbl="node1" presStyleIdx="4" presStyleCnt="6" custScaleX="118747" custLinFactNeighborX="-1257" custLinFactNeighborY="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54E45-AF4F-41DA-8DFE-BABFA966ED0C}" type="pres">
      <dgm:prSet presAssocID="{559ADCA5-8F20-4BEE-8FBF-54C28C87BFDF}" presName="sibTrans" presStyleLbl="bgSibTrans2D1" presStyleIdx="4" presStyleCnt="5" custLinFactNeighborX="31694" custLinFactNeighborY="14465"/>
      <dgm:spPr/>
      <dgm:t>
        <a:bodyPr/>
        <a:lstStyle/>
        <a:p>
          <a:endParaRPr lang="ru-RU"/>
        </a:p>
      </dgm:t>
    </dgm:pt>
    <dgm:pt modelId="{9DB66E0A-A689-4C62-9474-1032E2F9A46E}" type="pres">
      <dgm:prSet presAssocID="{DD315DA0-1967-4B5F-989D-853512E556E0}" presName="compNode" presStyleCnt="0"/>
      <dgm:spPr/>
    </dgm:pt>
    <dgm:pt modelId="{E6B071A8-F2A6-4E67-AB12-953E4C8B144E}" type="pres">
      <dgm:prSet presAssocID="{DD315DA0-1967-4B5F-989D-853512E556E0}" presName="dummyConnPt" presStyleCnt="0"/>
      <dgm:spPr/>
    </dgm:pt>
    <dgm:pt modelId="{6A6C66A3-0257-4041-9D4E-9418E49147AF}" type="pres">
      <dgm:prSet presAssocID="{DD315DA0-1967-4B5F-989D-853512E556E0}" presName="node" presStyleLbl="node1" presStyleIdx="5" presStyleCnt="6" custScaleX="12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B84E0-E436-4302-BE10-5696D673CF37}" type="presOf" srcId="{BCD864CE-ECC1-47ED-919B-ED2A3B33D865}" destId="{6B82D279-8E7E-4D89-BFEB-1D8EA612085F}" srcOrd="0" destOrd="0" presId="urn:microsoft.com/office/officeart/2005/8/layout/bProcess4"/>
    <dgm:cxn modelId="{B790D84B-844C-49AF-A078-D0FC37984DFE}" type="presOf" srcId="{559ADCA5-8F20-4BEE-8FBF-54C28C87BFDF}" destId="{06354E45-AF4F-41DA-8DFE-BABFA966ED0C}" srcOrd="0" destOrd="0" presId="urn:microsoft.com/office/officeart/2005/8/layout/bProcess4"/>
    <dgm:cxn modelId="{44811D27-8327-4D86-8817-4F154AA7A9A5}" type="presOf" srcId="{7F74DBA5-7F82-4FBA-8554-93C3F2056F4B}" destId="{79D65428-8D65-43D7-A642-F3AE9C3BE883}" srcOrd="0" destOrd="0" presId="urn:microsoft.com/office/officeart/2005/8/layout/bProcess4"/>
    <dgm:cxn modelId="{BFC57B5C-C648-4EB2-8FD4-429DF75F7881}" type="presOf" srcId="{C4D6CFCB-62FA-432E-9BDF-E4970381C56A}" destId="{7191710A-06F3-408C-824A-A44A098A526E}" srcOrd="0" destOrd="0" presId="urn:microsoft.com/office/officeart/2005/8/layout/bProcess4"/>
    <dgm:cxn modelId="{74178DE5-51AF-4BD0-BF43-83672B04B7A9}" srcId="{7F74DBA5-7F82-4FBA-8554-93C3F2056F4B}" destId="{2136996A-1689-4908-AA3D-E4D1BC93B640}" srcOrd="3" destOrd="0" parTransId="{E807EB38-A186-4FCA-B7E4-08A80EAC33ED}" sibTransId="{BCD864CE-ECC1-47ED-919B-ED2A3B33D865}"/>
    <dgm:cxn modelId="{405BFC51-F023-460B-939C-557DE812B011}" srcId="{7F74DBA5-7F82-4FBA-8554-93C3F2056F4B}" destId="{DD315DA0-1967-4B5F-989D-853512E556E0}" srcOrd="5" destOrd="0" parTransId="{6A730E15-DEF3-4013-B33C-BBC904E45B5B}" sibTransId="{5FC4ACA5-69BD-4650-B1C4-84717D8CACD6}"/>
    <dgm:cxn modelId="{A29FD897-09D4-42DD-AC9D-89EF2119E33A}" type="presOf" srcId="{2136996A-1689-4908-AA3D-E4D1BC93B640}" destId="{66D1486E-4CFE-4151-BBFB-582BB52AF4C0}" srcOrd="0" destOrd="0" presId="urn:microsoft.com/office/officeart/2005/8/layout/bProcess4"/>
    <dgm:cxn modelId="{E19206F8-0E83-4C87-BB7C-E9545861B761}" type="presOf" srcId="{E07909E5-EE01-43C5-92ED-0374DDBDA6D1}" destId="{7B8542B9-C30D-4D8A-9101-188DB4C3526E}" srcOrd="0" destOrd="0" presId="urn:microsoft.com/office/officeart/2005/8/layout/bProcess4"/>
    <dgm:cxn modelId="{86900B33-FD44-4770-BE01-03337BD2EBC4}" type="presOf" srcId="{7B8CBFC3-20A0-46F3-A95D-23D4B2C919C9}" destId="{5F0D813E-1AB5-4162-9BC4-F55B0CBEB80A}" srcOrd="0" destOrd="0" presId="urn:microsoft.com/office/officeart/2005/8/layout/bProcess4"/>
    <dgm:cxn modelId="{1AC76818-7267-497B-9E35-8094331265CF}" type="presOf" srcId="{B212E443-C4C4-4E08-AAB6-667B8730A4F3}" destId="{B58068E0-1A8D-4233-BC5A-C5B6715E211F}" srcOrd="0" destOrd="0" presId="urn:microsoft.com/office/officeart/2005/8/layout/bProcess4"/>
    <dgm:cxn modelId="{41BFC4E2-BCC8-482D-971B-4D6CCB5775C9}" srcId="{7F74DBA5-7F82-4FBA-8554-93C3F2056F4B}" destId="{C4D6CFCB-62FA-432E-9BDF-E4970381C56A}" srcOrd="2" destOrd="0" parTransId="{51065059-185C-4558-890A-693ED1BB6314}" sibTransId="{F34F6166-090F-486A-AEE5-776ABF503922}"/>
    <dgm:cxn modelId="{618AB4D6-0EB7-4FB6-BCAE-A02C1B0CE907}" type="presOf" srcId="{EF191829-B01A-4450-95B6-0F6212AC2F41}" destId="{D98C1ABC-40EF-4BEC-89A5-4FD4535BE1D8}" srcOrd="0" destOrd="0" presId="urn:microsoft.com/office/officeart/2005/8/layout/bProcess4"/>
    <dgm:cxn modelId="{BA9A1163-1097-4C82-8597-CF0E34BBEFAB}" srcId="{7F74DBA5-7F82-4FBA-8554-93C3F2056F4B}" destId="{B212E443-C4C4-4E08-AAB6-667B8730A4F3}" srcOrd="1" destOrd="0" parTransId="{9BDF9440-9D26-443F-B17B-D69445996069}" sibTransId="{E07909E5-EE01-43C5-92ED-0374DDBDA6D1}"/>
    <dgm:cxn modelId="{DB0D88E2-27D9-493F-8DE3-C8E6BE73DD50}" srcId="{7F74DBA5-7F82-4FBA-8554-93C3F2056F4B}" destId="{EF191829-B01A-4450-95B6-0F6212AC2F41}" srcOrd="0" destOrd="0" parTransId="{8F2124DE-3A52-42C0-9CFA-DC10C9434D4D}" sibTransId="{7B8CBFC3-20A0-46F3-A95D-23D4B2C919C9}"/>
    <dgm:cxn modelId="{C0C7D7FE-1AF7-46FA-B01E-0E5CB7464F74}" type="presOf" srcId="{F34F6166-090F-486A-AEE5-776ABF503922}" destId="{7163AC64-E72B-4FA8-999D-C29E8175ABA7}" srcOrd="0" destOrd="0" presId="urn:microsoft.com/office/officeart/2005/8/layout/bProcess4"/>
    <dgm:cxn modelId="{51CAA658-172D-49D1-8E70-3957D5DCF814}" srcId="{7F74DBA5-7F82-4FBA-8554-93C3F2056F4B}" destId="{28DBC11A-A609-46B0-9BD3-E12B7C9B145A}" srcOrd="4" destOrd="0" parTransId="{3A920769-6346-4C94-9AF4-67BF23378429}" sibTransId="{559ADCA5-8F20-4BEE-8FBF-54C28C87BFDF}"/>
    <dgm:cxn modelId="{8C47B57B-80B0-4BC2-8137-311E65F78CAE}" type="presOf" srcId="{DD315DA0-1967-4B5F-989D-853512E556E0}" destId="{6A6C66A3-0257-4041-9D4E-9418E49147AF}" srcOrd="0" destOrd="0" presId="urn:microsoft.com/office/officeart/2005/8/layout/bProcess4"/>
    <dgm:cxn modelId="{EE5E4A20-3450-45D0-8358-659421AD8A4D}" type="presOf" srcId="{28DBC11A-A609-46B0-9BD3-E12B7C9B145A}" destId="{61F1F440-79FE-4B8F-B978-225C5E6B6123}" srcOrd="0" destOrd="0" presId="urn:microsoft.com/office/officeart/2005/8/layout/bProcess4"/>
    <dgm:cxn modelId="{B150C1A3-F03C-4423-BAAD-17EC99586DC5}" type="presParOf" srcId="{79D65428-8D65-43D7-A642-F3AE9C3BE883}" destId="{79EE191E-A9BB-499F-8AFF-210E8A419F96}" srcOrd="0" destOrd="0" presId="urn:microsoft.com/office/officeart/2005/8/layout/bProcess4"/>
    <dgm:cxn modelId="{9D60610E-5315-4378-B435-08BE13B12377}" type="presParOf" srcId="{79EE191E-A9BB-499F-8AFF-210E8A419F96}" destId="{16BB34DF-CA53-433F-8870-C2011ACDC8FC}" srcOrd="0" destOrd="0" presId="urn:microsoft.com/office/officeart/2005/8/layout/bProcess4"/>
    <dgm:cxn modelId="{184D07B2-8929-4EAD-AF5F-BBBB45412593}" type="presParOf" srcId="{79EE191E-A9BB-499F-8AFF-210E8A419F96}" destId="{D98C1ABC-40EF-4BEC-89A5-4FD4535BE1D8}" srcOrd="1" destOrd="0" presId="urn:microsoft.com/office/officeart/2005/8/layout/bProcess4"/>
    <dgm:cxn modelId="{30307A95-8DCA-44DF-A554-F826B50FB4E7}" type="presParOf" srcId="{79D65428-8D65-43D7-A642-F3AE9C3BE883}" destId="{5F0D813E-1AB5-4162-9BC4-F55B0CBEB80A}" srcOrd="1" destOrd="0" presId="urn:microsoft.com/office/officeart/2005/8/layout/bProcess4"/>
    <dgm:cxn modelId="{EA4699C3-E9BE-4D27-9C4C-21C832825C18}" type="presParOf" srcId="{79D65428-8D65-43D7-A642-F3AE9C3BE883}" destId="{E753A3BA-4384-4704-936B-0F2C78F36CC2}" srcOrd="2" destOrd="0" presId="urn:microsoft.com/office/officeart/2005/8/layout/bProcess4"/>
    <dgm:cxn modelId="{E50BADEB-7639-4564-8D1B-0F28650EDE01}" type="presParOf" srcId="{E753A3BA-4384-4704-936B-0F2C78F36CC2}" destId="{DA6F9335-0E61-4F59-87AE-BCA1D680E410}" srcOrd="0" destOrd="0" presId="urn:microsoft.com/office/officeart/2005/8/layout/bProcess4"/>
    <dgm:cxn modelId="{B3095F01-7A9B-4FBE-B501-4511DE05EE43}" type="presParOf" srcId="{E753A3BA-4384-4704-936B-0F2C78F36CC2}" destId="{B58068E0-1A8D-4233-BC5A-C5B6715E211F}" srcOrd="1" destOrd="0" presId="urn:microsoft.com/office/officeart/2005/8/layout/bProcess4"/>
    <dgm:cxn modelId="{36A8B7C5-2D8E-42EC-A3B1-0DD285DAAB4B}" type="presParOf" srcId="{79D65428-8D65-43D7-A642-F3AE9C3BE883}" destId="{7B8542B9-C30D-4D8A-9101-188DB4C3526E}" srcOrd="3" destOrd="0" presId="urn:microsoft.com/office/officeart/2005/8/layout/bProcess4"/>
    <dgm:cxn modelId="{30A25451-E872-4DBE-AA38-76F03580791C}" type="presParOf" srcId="{79D65428-8D65-43D7-A642-F3AE9C3BE883}" destId="{E756BC90-A9EC-4962-B452-227EFDB648B4}" srcOrd="4" destOrd="0" presId="urn:microsoft.com/office/officeart/2005/8/layout/bProcess4"/>
    <dgm:cxn modelId="{1CF6AC26-3CBF-4111-B914-A7A88C32610F}" type="presParOf" srcId="{E756BC90-A9EC-4962-B452-227EFDB648B4}" destId="{BAD2FB1D-B62F-4BC7-A5DA-654279EBDB0D}" srcOrd="0" destOrd="0" presId="urn:microsoft.com/office/officeart/2005/8/layout/bProcess4"/>
    <dgm:cxn modelId="{C582333C-FB9E-460A-8C79-A67C0700AC26}" type="presParOf" srcId="{E756BC90-A9EC-4962-B452-227EFDB648B4}" destId="{7191710A-06F3-408C-824A-A44A098A526E}" srcOrd="1" destOrd="0" presId="urn:microsoft.com/office/officeart/2005/8/layout/bProcess4"/>
    <dgm:cxn modelId="{0AA348B1-5E4C-4D4A-AAFB-D63B1AAF3095}" type="presParOf" srcId="{79D65428-8D65-43D7-A642-F3AE9C3BE883}" destId="{7163AC64-E72B-4FA8-999D-C29E8175ABA7}" srcOrd="5" destOrd="0" presId="urn:microsoft.com/office/officeart/2005/8/layout/bProcess4"/>
    <dgm:cxn modelId="{F3CAFA9D-E1E5-420E-A5DC-D6406F4C08B0}" type="presParOf" srcId="{79D65428-8D65-43D7-A642-F3AE9C3BE883}" destId="{1D37061A-A2C3-47BF-AC80-B7AB408DB8AB}" srcOrd="6" destOrd="0" presId="urn:microsoft.com/office/officeart/2005/8/layout/bProcess4"/>
    <dgm:cxn modelId="{7F714476-6F6C-49D1-8B84-87C9433C4064}" type="presParOf" srcId="{1D37061A-A2C3-47BF-AC80-B7AB408DB8AB}" destId="{2EFFD8A8-D7ED-4EBB-A960-F35E5FBD0937}" srcOrd="0" destOrd="0" presId="urn:microsoft.com/office/officeart/2005/8/layout/bProcess4"/>
    <dgm:cxn modelId="{6B03C55C-84F6-4BBB-A19D-E9D46EE89416}" type="presParOf" srcId="{1D37061A-A2C3-47BF-AC80-B7AB408DB8AB}" destId="{66D1486E-4CFE-4151-BBFB-582BB52AF4C0}" srcOrd="1" destOrd="0" presId="urn:microsoft.com/office/officeart/2005/8/layout/bProcess4"/>
    <dgm:cxn modelId="{0B765602-0160-475C-A7ED-0D1ADA7F0946}" type="presParOf" srcId="{79D65428-8D65-43D7-A642-F3AE9C3BE883}" destId="{6B82D279-8E7E-4D89-BFEB-1D8EA612085F}" srcOrd="7" destOrd="0" presId="urn:microsoft.com/office/officeart/2005/8/layout/bProcess4"/>
    <dgm:cxn modelId="{DAFF2FCF-A01D-4E94-8956-C8606EBA06CB}" type="presParOf" srcId="{79D65428-8D65-43D7-A642-F3AE9C3BE883}" destId="{67B6906A-2571-4240-AB2C-4AA98D5A4EB3}" srcOrd="8" destOrd="0" presId="urn:microsoft.com/office/officeart/2005/8/layout/bProcess4"/>
    <dgm:cxn modelId="{5B97B356-1846-4F3D-9514-602556B5538C}" type="presParOf" srcId="{67B6906A-2571-4240-AB2C-4AA98D5A4EB3}" destId="{C4CBF6D3-1D14-44DA-84FB-DB812216290A}" srcOrd="0" destOrd="0" presId="urn:microsoft.com/office/officeart/2005/8/layout/bProcess4"/>
    <dgm:cxn modelId="{1F2185B4-985A-43A4-863A-C0BCB3DD409D}" type="presParOf" srcId="{67B6906A-2571-4240-AB2C-4AA98D5A4EB3}" destId="{61F1F440-79FE-4B8F-B978-225C5E6B6123}" srcOrd="1" destOrd="0" presId="urn:microsoft.com/office/officeart/2005/8/layout/bProcess4"/>
    <dgm:cxn modelId="{FDBF9996-CA50-4E0D-B319-1B02450A90C4}" type="presParOf" srcId="{79D65428-8D65-43D7-A642-F3AE9C3BE883}" destId="{06354E45-AF4F-41DA-8DFE-BABFA966ED0C}" srcOrd="9" destOrd="0" presId="urn:microsoft.com/office/officeart/2005/8/layout/bProcess4"/>
    <dgm:cxn modelId="{0F6FE0CD-60EF-40C6-9678-038539E3E16C}" type="presParOf" srcId="{79D65428-8D65-43D7-A642-F3AE9C3BE883}" destId="{9DB66E0A-A689-4C62-9474-1032E2F9A46E}" srcOrd="10" destOrd="0" presId="urn:microsoft.com/office/officeart/2005/8/layout/bProcess4"/>
    <dgm:cxn modelId="{AEBCAB48-F837-4C3C-BA22-370ECBE9A80F}" type="presParOf" srcId="{9DB66E0A-A689-4C62-9474-1032E2F9A46E}" destId="{E6B071A8-F2A6-4E67-AB12-953E4C8B144E}" srcOrd="0" destOrd="0" presId="urn:microsoft.com/office/officeart/2005/8/layout/bProcess4"/>
    <dgm:cxn modelId="{AB86A5E5-5190-4B9D-97A0-77F270848B79}" type="presParOf" srcId="{9DB66E0A-A689-4C62-9474-1032E2F9A46E}" destId="{6A6C66A3-0257-4041-9D4E-9418E49147A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0D813E-1AB5-4162-9BC4-F55B0CBEB80A}">
      <dsp:nvSpPr>
        <dsp:cNvPr id="0" name=""/>
        <dsp:cNvSpPr/>
      </dsp:nvSpPr>
      <dsp:spPr>
        <a:xfrm rot="5400000">
          <a:off x="787295" y="1059206"/>
          <a:ext cx="1703471" cy="207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C1ABC-40EF-4BEC-89A5-4FD4535BE1D8}">
      <dsp:nvSpPr>
        <dsp:cNvPr id="0" name=""/>
        <dsp:cNvSpPr/>
      </dsp:nvSpPr>
      <dsp:spPr>
        <a:xfrm>
          <a:off x="341420" y="19069"/>
          <a:ext cx="3168691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характеру</a:t>
          </a:r>
          <a:r>
            <a:rPr lang="en-US" sz="1600" b="1" u="sng" kern="1200" dirty="0" smtClean="0">
              <a:solidFill>
                <a:schemeClr val="tx1"/>
              </a:solidFill>
            </a:rPr>
            <a:t> </a:t>
          </a:r>
          <a:r>
            <a:rPr lang="ru-RU" sz="1600" b="1" u="sng" kern="1200" dirty="0" smtClean="0">
              <a:solidFill>
                <a:schemeClr val="tx1"/>
              </a:solidFill>
            </a:rPr>
            <a:t> результата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1"/>
              </a:solidFill>
            </a:rPr>
            <a:t>-исследовательские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1"/>
              </a:solidFill>
            </a:rPr>
            <a:t>-информационные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1"/>
              </a:solidFill>
            </a:rPr>
            <a:t>-</a:t>
          </a:r>
          <a:r>
            <a:rPr lang="ru-RU" sz="1600" u="none" kern="1200" dirty="0" err="1" smtClean="0">
              <a:solidFill>
                <a:schemeClr val="tx1"/>
              </a:solidFill>
            </a:rPr>
            <a:t>ролево-игровые</a:t>
          </a:r>
          <a:endParaRPr lang="ru-RU" sz="1600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1"/>
              </a:solidFill>
            </a:rPr>
            <a:t>-  творческие</a:t>
          </a:r>
          <a:endParaRPr lang="ru-RU" sz="1600" u="none" kern="1200" dirty="0">
            <a:solidFill>
              <a:schemeClr val="tx1"/>
            </a:solidFill>
          </a:endParaRPr>
        </a:p>
      </dsp:txBody>
      <dsp:txXfrm>
        <a:off x="341420" y="19069"/>
        <a:ext cx="3168691" cy="1382762"/>
      </dsp:txXfrm>
    </dsp:sp>
    <dsp:sp modelId="{7B8542B9-C30D-4D8A-9101-188DB4C3526E}">
      <dsp:nvSpPr>
        <dsp:cNvPr id="0" name=""/>
        <dsp:cNvSpPr/>
      </dsp:nvSpPr>
      <dsp:spPr>
        <a:xfrm rot="5400000">
          <a:off x="882780" y="2862096"/>
          <a:ext cx="1716991" cy="207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068E0-1A8D-4233-BC5A-C5B6715E211F}">
      <dsp:nvSpPr>
        <dsp:cNvPr id="0" name=""/>
        <dsp:cNvSpPr/>
      </dsp:nvSpPr>
      <dsp:spPr>
        <a:xfrm>
          <a:off x="341420" y="1731937"/>
          <a:ext cx="3001054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профилю  знаний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  </a:t>
          </a:r>
          <a:r>
            <a:rPr lang="ru-RU" sz="1600" kern="1200" dirty="0" err="1" smtClean="0">
              <a:solidFill>
                <a:schemeClr val="tx1"/>
              </a:solidFill>
            </a:rPr>
            <a:t>монопроект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( в рамках одной области знаний)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     </a:t>
          </a:r>
          <a:r>
            <a:rPr lang="ru-RU" sz="1600" kern="1200" dirty="0" err="1" smtClean="0">
              <a:solidFill>
                <a:schemeClr val="tx1"/>
              </a:solidFill>
            </a:rPr>
            <a:t>межпредметные</a:t>
          </a:r>
          <a:endParaRPr lang="ru-RU" sz="1600" kern="1200" dirty="0"/>
        </a:p>
      </dsp:txBody>
      <dsp:txXfrm>
        <a:off x="341420" y="1731937"/>
        <a:ext cx="3001054" cy="1382762"/>
      </dsp:txXfrm>
    </dsp:sp>
    <dsp:sp modelId="{7163AC64-E72B-4FA8-999D-C29E8175ABA7}">
      <dsp:nvSpPr>
        <dsp:cNvPr id="0" name=""/>
        <dsp:cNvSpPr/>
      </dsp:nvSpPr>
      <dsp:spPr>
        <a:xfrm rot="3239">
          <a:off x="1163400" y="3698324"/>
          <a:ext cx="3699281" cy="207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1710A-06F3-408C-824A-A44A098A526E}">
      <dsp:nvSpPr>
        <dsp:cNvPr id="0" name=""/>
        <dsp:cNvSpPr/>
      </dsp:nvSpPr>
      <dsp:spPr>
        <a:xfrm>
          <a:off x="413427" y="3460390"/>
          <a:ext cx="2857040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уровню контактов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 внутри группы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</a:t>
          </a:r>
          <a:r>
            <a:rPr lang="ru-RU" sz="1600" kern="1200" dirty="0" err="1" smtClean="0">
              <a:solidFill>
                <a:schemeClr val="tx1"/>
              </a:solidFill>
            </a:rPr>
            <a:t>общелицейские</a:t>
          </a:r>
          <a:endParaRPr lang="ru-RU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      -    городские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 региональные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13427" y="3460390"/>
        <a:ext cx="2857040" cy="1382762"/>
      </dsp:txXfrm>
    </dsp:sp>
    <dsp:sp modelId="{6B82D279-8E7E-4D89-BFEB-1D8EA612085F}">
      <dsp:nvSpPr>
        <dsp:cNvPr id="0" name=""/>
        <dsp:cNvSpPr/>
      </dsp:nvSpPr>
      <dsp:spPr>
        <a:xfrm rot="16200000">
          <a:off x="4016914" y="2841765"/>
          <a:ext cx="1705142" cy="207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1486E-4CFE-4151-BBFB-582BB52AF4C0}">
      <dsp:nvSpPr>
        <dsp:cNvPr id="0" name=""/>
        <dsp:cNvSpPr/>
      </dsp:nvSpPr>
      <dsp:spPr>
        <a:xfrm>
          <a:off x="4186812" y="3463875"/>
          <a:ext cx="2736647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продолжительности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Краткосрочные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Средней продолжит.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долгосрочные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186812" y="3463875"/>
        <a:ext cx="2736647" cy="1382762"/>
      </dsp:txXfrm>
    </dsp:sp>
    <dsp:sp modelId="{06354E45-AF4F-41DA-8DFE-BABFA966ED0C}">
      <dsp:nvSpPr>
        <dsp:cNvPr id="0" name=""/>
        <dsp:cNvSpPr/>
      </dsp:nvSpPr>
      <dsp:spPr>
        <a:xfrm rot="16229995">
          <a:off x="4564668" y="1141572"/>
          <a:ext cx="1743853" cy="207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F440-79FE-4B8F-B978-225C5E6B6123}">
      <dsp:nvSpPr>
        <dsp:cNvPr id="0" name=""/>
        <dsp:cNvSpPr/>
      </dsp:nvSpPr>
      <dsp:spPr>
        <a:xfrm>
          <a:off x="4186812" y="1747272"/>
          <a:ext cx="2736647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числу участников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-личностные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         - парные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-групповые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186812" y="1747272"/>
        <a:ext cx="2736647" cy="1382762"/>
      </dsp:txXfrm>
    </dsp:sp>
    <dsp:sp modelId="{6A6C66A3-0257-4041-9D4E-9418E49147AF}">
      <dsp:nvSpPr>
        <dsp:cNvPr id="0" name=""/>
        <dsp:cNvSpPr/>
      </dsp:nvSpPr>
      <dsp:spPr>
        <a:xfrm>
          <a:off x="4186812" y="3485"/>
          <a:ext cx="2794585" cy="138276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По форме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 -  Презентации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 -  Рекламные ролики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 - Наглядные пособия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-изделия тех творчества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186812" y="3485"/>
        <a:ext cx="2794585" cy="138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968F49-BC4E-467E-8947-E82646364AB2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C42209-C307-4FBE-8771-D5769FFF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A3D02-3C8F-42B5-BD53-24B841446E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F99B94-4048-438D-ADAF-0BEF99A6B0F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4D58F7-483F-44DC-BB66-A933ED00B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6114-C4EB-4A5C-A99D-6D4E50CE9B2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4772-B464-4D32-B05C-37AC17FFF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12EAC-A2A6-47ED-B41A-52AEA8F0A086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D026BB-42CE-474D-B41B-A9471765B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473C-435A-4111-85BD-A2FD0DD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EC82-65E0-46AA-9B7B-25B65B47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F6AA-BBB7-48BA-8780-250DBE34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79EF-F6D0-4C07-B071-5FA1B3EFDAF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16A-2E27-4DE5-BFAB-0D1EE9C6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CFC6F5-5BB9-4950-882F-A9BE40E8A8C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98EA0-6713-4193-BA3B-CD240543C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D49-56AA-4424-BBF8-366A61A202C7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B294-9C4B-4D2A-8080-4DF5DBE56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EBD5-B84A-42CE-B0FF-B35B0FDF0749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5777-4467-4D75-BB5A-2F0D728DD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998E-5C8A-42B1-AEB3-8C3F39F19ED4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32D6-6977-44E5-BC5A-6ABEC1C2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C36E-5AD1-48A3-825A-D4CFD2695AF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23AF-C80D-48CC-B3D0-7E4D0C15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FFA3-2AD7-437E-A626-6EB4988B82C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E919-39C6-403D-A2AD-231CD643D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F39E11-E077-4F86-A3E2-C3EA41D592E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6D156-8224-42E7-A472-FA915A4D7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2FC9C6-D028-4845-A5D8-0272558FAF15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10978D7-DDDF-4CC7-8975-2A42AE946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77" r:id="rId9"/>
    <p:sldLayoutId id="2147483668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Отчет по методической работе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Молчановой Н.В.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smtClean="0"/>
          </a:p>
        </p:txBody>
      </p:sp>
      <p:graphicFrame>
        <p:nvGraphicFramePr>
          <p:cNvPr id="22638" name="Group 110"/>
          <p:cNvGraphicFramePr>
            <a:graphicFrameLocks noGrp="1"/>
          </p:cNvGraphicFramePr>
          <p:nvPr>
            <p:ph type="tbl" idx="1"/>
          </p:nvPr>
        </p:nvGraphicFramePr>
        <p:xfrm>
          <a:off x="179388" y="188913"/>
          <a:ext cx="8785225" cy="6723257"/>
        </p:xfrm>
        <a:graphic>
          <a:graphicData uri="http://schemas.openxmlformats.org/drawingml/2006/table">
            <a:tbl>
              <a:tblPr/>
              <a:tblGrid>
                <a:gridCol w="2008187"/>
                <a:gridCol w="3481388"/>
                <a:gridCol w="329565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Этапы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Деятельность педагога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Деятельность учащегося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81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Подготовительный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1.Формирует проблему (цель)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 Вхождение в проблему.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Определяется продукт проекта.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 Вживание в ситуацию.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2.Вводит в ситуацию.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 Принятие задачи.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3.Формирует задачу.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4. Дополнение задач проекта.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Проектировоч</a:t>
                      </a:r>
                      <a:endParaRPr kumimoji="0" lang="ru-RU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ный</a:t>
                      </a:r>
                      <a:r>
                        <a:rPr kumimoji="0" lang="ru-RU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4. Помогает в решении задачи.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5. Объединение в рабочие группы.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5. Помогает спланировать деятельность.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6. Распределение амплуа.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6. Организует деятельность.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Практический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7. Практическая помощь.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7. Формирование специфических знаний, умений, навыков.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8. Направляет и контролирует осуществление проекта.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Заключитель</a:t>
                      </a:r>
                      <a:endParaRPr kumimoji="0" lang="ru-RU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ный</a:t>
                      </a:r>
                      <a:r>
                        <a:rPr kumimoji="0" lang="ru-RU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9. Подготовка к презентации. Презентация.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8. Готовый продукт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 презентация.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55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7239000" cy="59070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  Работа с проектом занимает особое место в системе образования, позволяя учащимся приобретать знания, которые не достигаются при традиционных методах обучения.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Это становиться возможным потому, что  учащиеся сами делают свой выбор и проявляют инициативу.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 этой точки зрения </a:t>
            </a:r>
            <a:r>
              <a:rPr lang="ru-RU" sz="2400" b="1" i="1" u="sng" smtClean="0">
                <a:solidFill>
                  <a:schemeClr val="tx2"/>
                </a:solidFill>
              </a:rPr>
              <a:t>ПРОЕКТ ДОЛЖЕН: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иметь практическую ценность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 предполагать проведения учащимися самостоятельных исследований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быть одинаково непредсказуемым как в процессе работы над ним, так и при ее завершении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быть гибким в направлении работы и скорости ее выполнения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предполагать возможность решения актуальных проблем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давать учащемуся возможность учиться в соответствии с его способностями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способствовать проявлению способностей уч-ся при решении задач более широкого спектра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- способствовать налаживанию взаимодействия между уч-ся</a:t>
            </a:r>
          </a:p>
          <a:p>
            <a:pPr>
              <a:buFontTx/>
              <a:buChar char="-"/>
            </a:pPr>
            <a:endParaRPr lang="ru-RU" sz="1800" smtClean="0"/>
          </a:p>
        </p:txBody>
      </p:sp>
      <p:pic>
        <p:nvPicPr>
          <p:cNvPr id="27651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700213"/>
            <a:ext cx="14747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6148536" cy="87671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                         Проект</a:t>
            </a:r>
            <a:b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« Развитие радио и телевидение»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</a:rPr>
              <a:t>ЦЕЛИ: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-изучить раздел физики « Электромагнитные волны»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- познакомиться с историей создания радио и телевидения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u="sng" dirty="0" smtClean="0"/>
              <a:t> </a:t>
            </a:r>
            <a:r>
              <a:rPr lang="ru-RU" sz="2400" dirty="0" smtClean="0"/>
              <a:t> - познакомиться с биографиями ученых и изобретателей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- изучить принцип радиосвязи</a:t>
            </a:r>
            <a:endParaRPr lang="ru-RU" sz="2400" dirty="0"/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47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Приемно-передающего устройство</a:t>
            </a:r>
          </a:p>
        </p:txBody>
      </p:sp>
      <p:pic>
        <p:nvPicPr>
          <p:cNvPr id="30722" name="Picture 4" descr="Отсканировано 14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 l="8058" r="4030" b="1834"/>
          <a:stretch>
            <a:fillRect/>
          </a:stretch>
        </p:blipFill>
        <p:spPr bwMode="auto">
          <a:xfrm>
            <a:off x="685800" y="2667000"/>
            <a:ext cx="2630488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2133600" y="53340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auto">
          <a:xfrm>
            <a:off x="685800" y="2133600"/>
            <a:ext cx="920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схема</a:t>
            </a:r>
          </a:p>
        </p:txBody>
      </p:sp>
      <p:pic>
        <p:nvPicPr>
          <p:cNvPr id="30725" name="Picture 20" descr="hist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5867400" y="4114800"/>
            <a:ext cx="3048000" cy="1466850"/>
          </a:xfrm>
          <a:ln>
            <a:solidFill>
              <a:schemeClr val="tx1"/>
            </a:solidFill>
          </a:ln>
        </p:spPr>
      </p:pic>
      <p:pic>
        <p:nvPicPr>
          <p:cNvPr id="30726" name="Picture 21" descr="hist0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>
          <a:xfrm>
            <a:off x="3733800" y="2667000"/>
            <a:ext cx="1793875" cy="2971800"/>
          </a:xfrm>
          <a:ln>
            <a:solidFill>
              <a:schemeClr val="tx1"/>
            </a:solidFill>
          </a:ln>
        </p:spPr>
      </p:pic>
      <p:sp>
        <p:nvSpPr>
          <p:cNvPr id="30727" name="Text Box 25"/>
          <p:cNvSpPr txBox="1">
            <a:spLocks noChangeArrowheads="1"/>
          </p:cNvSpPr>
          <p:nvPr/>
        </p:nvSpPr>
        <p:spPr bwMode="auto">
          <a:xfrm>
            <a:off x="3810000" y="5638800"/>
            <a:ext cx="140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приёмник</a:t>
            </a:r>
          </a:p>
        </p:txBody>
      </p:sp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5867400" y="5638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передатчик</a:t>
            </a:r>
          </a:p>
        </p:txBody>
      </p:sp>
      <p:sp>
        <p:nvSpPr>
          <p:cNvPr id="30729" name="Text Box 27"/>
          <p:cNvSpPr txBox="1">
            <a:spLocks noChangeArrowheads="1"/>
          </p:cNvSpPr>
          <p:nvPr/>
        </p:nvSpPr>
        <p:spPr bwMode="auto">
          <a:xfrm>
            <a:off x="3733800" y="2133600"/>
            <a:ext cx="1352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оригинал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Rectangle 8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657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Майкл Фарадей </a:t>
            </a:r>
            <a:b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(1791-1867)</a:t>
            </a:r>
          </a:p>
        </p:txBody>
      </p:sp>
      <p:sp>
        <p:nvSpPr>
          <p:cNvPr id="3174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743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smtClean="0">
                <a:latin typeface="ChinaOne"/>
              </a:rPr>
              <a:t>- 1831</a:t>
            </a:r>
            <a:r>
              <a:rPr lang="ru-RU" sz="2000" b="1" smtClean="0"/>
              <a:t> -  открытие явления электромагнитной индукции </a:t>
            </a:r>
          </a:p>
          <a:p>
            <a:pPr>
              <a:buFontTx/>
              <a:buChar char="-"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>
                <a:latin typeface="ChinaOne"/>
              </a:rPr>
              <a:t>- 1855-56</a:t>
            </a:r>
            <a:r>
              <a:rPr lang="ru-RU" sz="2000" b="1" smtClean="0"/>
              <a:t> – демонстрация открытия на лекции в Лондонском Королевском институте</a:t>
            </a:r>
          </a:p>
          <a:p>
            <a:endParaRPr lang="ru-RU" sz="2000" b="1" smtClean="0"/>
          </a:p>
        </p:txBody>
      </p:sp>
      <p:pic>
        <p:nvPicPr>
          <p:cNvPr id="31747" name="Picture 4" descr="м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828800" y="533400"/>
            <a:ext cx="1574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11" descr="hist00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9600" y="2743200"/>
            <a:ext cx="4038600" cy="288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20040"/>
            <a:ext cx="4492352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Проект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«Кристаллы»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bg2">
                    <a:lumMod val="50000"/>
                  </a:schemeClr>
                </a:solidFill>
              </a:rPr>
              <a:t> Цели: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/>
              <a:t>- изучить раздел физики « молекулярная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физика» ( раздел « твердые тела»)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- познакомиться со строением 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свойствами   кристаллов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- вырастить кристаллы</a:t>
            </a:r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4732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981" y="4005064"/>
            <a:ext cx="3803915" cy="285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1809750" cy="3619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707070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+mn-lt"/>
                <a:ea typeface="+mn-lt"/>
                <a:cs typeface="+mn-lt"/>
              </a:rPr>
              <a:t>Кристалл витерита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03663" y="333375"/>
            <a:ext cx="5240337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Мир кристаллов - мир не менее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красивый,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разнообразный,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развивающийся,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зачастую не менее загадочный,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Gothic" charset="0"/>
                <a:cs typeface="MS Gothic" charset="0"/>
              </a:rPr>
              <a:t>чем мир живой природы.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2432" cy="9487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   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          проект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  «астрономия»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bg2">
                    <a:lumMod val="50000"/>
                  </a:schemeClr>
                </a:solidFill>
              </a:rPr>
              <a:t>   Цели: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- изучить предмет «астрономия»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- расширить кругозор учащихся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- развитие творческих способностей</a:t>
            </a:r>
            <a:endParaRPr lang="ru-RU" dirty="0"/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4747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ues Bild (6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23066"/>
            <a:ext cx="3779912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Определение.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4895850" cy="47085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/>
              <a:t>Солнечная система</a:t>
            </a:r>
            <a:r>
              <a:rPr lang="ru-RU" sz="2400"/>
              <a:t> — планетная система, включающая в себя центральную звезду — Солнце — и все естественные космические объекты, обращающиеся вокруг неё: планеты и их спутники, карликовые планеты и их спутники, а также малые тела — астероиды, кометы, метеороиды, космическую пыль. Солнечная система входит в состав галактики Млечный Путь.</a:t>
            </a:r>
          </a:p>
        </p:txBody>
      </p:sp>
      <p:pic>
        <p:nvPicPr>
          <p:cNvPr id="49155" name="Picture 4" descr="с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924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20040"/>
            <a:ext cx="5428456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Проект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«День космонавтики»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Цели:</a:t>
            </a:r>
          </a:p>
          <a:p>
            <a:pPr>
              <a:buFontTx/>
              <a:buChar char="-"/>
            </a:pPr>
            <a:r>
              <a:rPr lang="ru-RU" smtClean="0"/>
              <a:t>изучение раздела физики «механика»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( реактивное движение)</a:t>
            </a:r>
          </a:p>
          <a:p>
            <a:pPr>
              <a:buFontTx/>
              <a:buChar char="-"/>
            </a:pPr>
            <a:r>
              <a:rPr lang="ru-RU" smtClean="0"/>
              <a:t>- изучение биографий и научных трудов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советских ученых, изобретателей,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конструкторов</a:t>
            </a:r>
          </a:p>
          <a:p>
            <a:pPr>
              <a:buFontTx/>
              <a:buChar char="-"/>
            </a:pPr>
            <a:r>
              <a:rPr lang="ru-RU" smtClean="0"/>
              <a:t>воспитания патриотизма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- развитие познавательной деятельности</a:t>
            </a:r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4747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chemeClr val="tx2"/>
                </a:solidFill>
                <a:latin typeface="+mn-lt"/>
              </a:rPr>
              <a:t>          </a:t>
            </a:r>
            <a:r>
              <a:rPr lang="ru-RU" sz="2800" i="1" dirty="0" smtClean="0">
                <a:solidFill>
                  <a:schemeClr val="tx2"/>
                </a:solidFill>
                <a:latin typeface="+mn-lt"/>
              </a:rPr>
              <a:t>Основные цели современной</a:t>
            </a:r>
            <a:br>
              <a:rPr lang="ru-RU" sz="2800" i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i="1" dirty="0" smtClean="0">
                <a:solidFill>
                  <a:schemeClr val="tx2"/>
                </a:solidFill>
                <a:latin typeface="+mn-lt"/>
              </a:rPr>
              <a:t>                            системы образования</a:t>
            </a:r>
            <a:endParaRPr lang="ru-RU" sz="2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       Интеллектуальное и нравственное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развитие личности, формирование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критического и творческого мышления,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умение  работать с информацией</a:t>
            </a:r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57338"/>
            <a:ext cx="14732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стенгазеты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2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0838"/>
            <a:ext cx="6923088" cy="4614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Проект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 техническое творчество»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2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0838"/>
            <a:ext cx="7239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00600" cy="86409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Критерии  оценки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                          проекта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7239000" cy="525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з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начимость и актуальность выдвинутых проблем, адекватность их изучаемой тематике;</a:t>
            </a: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корректность используемых методов исследования и методов обработки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получаемых результатов;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необходимая и достаточная глубина проникновения в проблему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активность каждого участника проекта в соответствии с его индивидуальными возможностями;</a:t>
            </a: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коллективный характер принимаемых решений (взаимопомощь)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эстетика оформления результатов проекта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умение отвечать на вопросы оппонентов</a:t>
            </a:r>
            <a:endParaRPr lang="ru-RU" sz="2400" b="1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0795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20040"/>
            <a:ext cx="5716488" cy="9487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u="sng" dirty="0" smtClean="0">
                <a:solidFill>
                  <a:schemeClr val="bg2">
                    <a:lumMod val="50000"/>
                  </a:schemeClr>
                </a:solidFill>
              </a:rPr>
              <a:t>литература</a:t>
            </a:r>
            <a:endParaRPr lang="ru-RU" sz="54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Гузеев В.В. "Метод проектов" как частный случай интегральной технологии обучения.//Директор школы, № 6, 1995. — с. 39 – 47.</a:t>
            </a:r>
          </a:p>
          <a:p>
            <a:r>
              <a:rPr lang="ru-RU" sz="2000" smtClean="0"/>
              <a:t>Гузеев В.В. Образовательная технология: от приёма до философии. — М., 1996.</a:t>
            </a:r>
          </a:p>
          <a:p>
            <a:r>
              <a:rPr lang="ru-RU" sz="2000" smtClean="0"/>
              <a:t>Гузеев В.В. Развитие образовательной технологии. — М., 1998.</a:t>
            </a:r>
          </a:p>
          <a:p>
            <a:r>
              <a:rPr lang="ru-RU" sz="2000" smtClean="0"/>
              <a:t>Гузеев В.В Планирование результатов образования и образовательная технология. – М.: Народное образование, 2001.</a:t>
            </a:r>
          </a:p>
          <a:p>
            <a:r>
              <a:rPr lang="ru-RU" sz="2000" smtClean="0"/>
              <a:t>Гузеев В.В. Позновательная самостоятельность учащихся и развитие образовательной технологии. – М.:НИИ Школьные технологии,2004.</a:t>
            </a:r>
          </a:p>
        </p:txBody>
      </p:sp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29698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20040"/>
            <a:ext cx="5716488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i="1" dirty="0" smtClean="0">
                <a:solidFill>
                  <a:schemeClr val="tx2"/>
                </a:solidFill>
                <a:latin typeface="+mn-lt"/>
              </a:rPr>
              <a:t>МЕТОД</a:t>
            </a:r>
            <a:br>
              <a:rPr lang="ru-RU" i="1" dirty="0" smtClean="0">
                <a:solidFill>
                  <a:schemeClr val="tx2"/>
                </a:solidFill>
                <a:latin typeface="+mn-lt"/>
              </a:rPr>
            </a:br>
            <a:r>
              <a:rPr lang="ru-RU" i="1" dirty="0" smtClean="0">
                <a:solidFill>
                  <a:schemeClr val="tx2"/>
                </a:solidFill>
                <a:latin typeface="+mn-lt"/>
              </a:rPr>
              <a:t>                    </a:t>
            </a:r>
            <a:r>
              <a:rPr lang="ru-RU" i="1" dirty="0" smtClean="0">
                <a:solidFill>
                  <a:schemeClr val="tx2"/>
                </a:solidFill>
              </a:rPr>
              <a:t>   </a:t>
            </a:r>
            <a:r>
              <a:rPr lang="ru-RU" i="1" dirty="0" smtClean="0">
                <a:solidFill>
                  <a:schemeClr val="tx2"/>
                </a:solidFill>
                <a:latin typeface="+mn-lt"/>
              </a:rPr>
              <a:t>ПРОЕКТОВ</a:t>
            </a:r>
            <a:endParaRPr lang="ru-RU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 «Проектное обучение поощряет и усиливает     истинное учение со стороны учеников, расширяет сферу субъективности в процессе самоопределения, творчества и конкретного участия……»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В.В. Гузеев</a:t>
            </a:r>
          </a:p>
        </p:txBody>
      </p:sp>
      <p:pic>
        <p:nvPicPr>
          <p:cNvPr id="5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1474787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20040"/>
            <a:ext cx="6076528" cy="10207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/>
                </a:solidFill>
                <a:latin typeface="+mn-lt"/>
              </a:rPr>
              <a:t>            Цели </a:t>
            </a:r>
            <a:br>
              <a:rPr lang="ru-RU" i="1" dirty="0" smtClean="0">
                <a:solidFill>
                  <a:schemeClr val="tx2"/>
                </a:solidFill>
                <a:latin typeface="+mn-lt"/>
              </a:rPr>
            </a:br>
            <a:r>
              <a:rPr lang="ru-RU" i="1" dirty="0" smtClean="0">
                <a:solidFill>
                  <a:schemeClr val="tx2"/>
                </a:solidFill>
                <a:latin typeface="+mn-lt"/>
              </a:rPr>
              <a:t>                       и    задачи</a:t>
            </a:r>
            <a:endParaRPr lang="ru-RU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i="1" u="sng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tx2"/>
                </a:solidFill>
              </a:rPr>
              <a:t>   Метод проектов – </a:t>
            </a:r>
            <a:r>
              <a:rPr lang="ru-RU" sz="2000" dirty="0" smtClean="0"/>
              <a:t>эта одна из личностно-ориентированных  интегральных технологий ( технология четвертого  поколения, которая строится на основе информационно- деятельного подхода), в основе которой лежит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- развитие познавательных навыков учащихся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- умение самостоятельно конструировать свои знания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-ориентироваться в информационном пространстве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-развитие творческого мышления.</a:t>
            </a:r>
            <a:r>
              <a:rPr lang="ru-RU" b="1" i="1" u="sng" dirty="0" smtClean="0">
                <a:solidFill>
                  <a:schemeClr val="tx2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u="sng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tx2"/>
                </a:solidFill>
              </a:rPr>
              <a:t>  Метод проектов </a:t>
            </a:r>
            <a:r>
              <a:rPr lang="ru-RU" dirty="0" smtClean="0"/>
              <a:t>– </a:t>
            </a:r>
            <a:r>
              <a:rPr lang="ru-RU" sz="2000" dirty="0" smtClean="0"/>
              <a:t>это способ достижения дидактической цели через детальную разработку проблемы, которая должна завершиться вполне реальным осязаемым практическим результатом.</a:t>
            </a:r>
            <a:r>
              <a:rPr lang="ru-RU" sz="2000" b="1" i="1" u="sng" dirty="0" smtClean="0">
                <a:solidFill>
                  <a:schemeClr val="tx2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  <p:pic>
        <p:nvPicPr>
          <p:cNvPr id="7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47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068416" cy="1274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                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chemeClr val="tx2"/>
                </a:solidFill>
                <a:latin typeface="+mn-lt"/>
              </a:rPr>
              <a:t>Классификация</a:t>
            </a:r>
            <a:br>
              <a:rPr lang="ru-RU" sz="2800" i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i="1" dirty="0" smtClean="0">
                <a:solidFill>
                  <a:schemeClr val="tx2"/>
                </a:solidFill>
                <a:latin typeface="+mn-lt"/>
              </a:rPr>
              <a:t>                            проектов </a:t>
            </a:r>
            <a:endParaRPr lang="ru-RU" sz="2800" i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J0285360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0"/>
            <a:ext cx="14747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Проектное обучение всегда ориентировано на самостоятельную, активно – познавательную практическую деятельность учащихся при решении личностно- значимой проблемы, в процессе которой происходит открытие основных закономерностей научной теории и их глубокое усвоение</a:t>
            </a:r>
          </a:p>
        </p:txBody>
      </p:sp>
      <p:pic>
        <p:nvPicPr>
          <p:cNvPr id="22531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14732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20040"/>
            <a:ext cx="5863552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  <a:t>        СОВОКУПНОСТЬ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</a:rPr>
              <a:t>МЕТОДОВ,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  <a:t>      ИСПОЛЬЗУЕМЫХ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  <a:t>ПРОЕКТНОЙ</a:t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</a:rPr>
              <a:t>                     ДЕЯТЕЛЬНОСТИ</a:t>
            </a:r>
            <a:endParaRPr lang="ru-RU" sz="27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05200" y="2209800"/>
            <a:ext cx="2667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Проектная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деятельность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066800" y="33528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Исследовательские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10000" y="3352800"/>
            <a:ext cx="2057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Поисковые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172200" y="3352800"/>
            <a:ext cx="2286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Научный метод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143000" y="4648200"/>
            <a:ext cx="2514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Дискуссии,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эвристические беседы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886200" y="4648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+mn-lt"/>
              </a:rPr>
              <a:t>Мозговые атаки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400800" y="4648200"/>
            <a:ext cx="2209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Ролевые игры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657600" y="5791200"/>
            <a:ext cx="22860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+mn-lt"/>
              </a:rPr>
              <a:t>Рефлексивные </a:t>
            </a:r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32004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5867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2133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>
            <a:off x="4800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2743200" y="2590800"/>
            <a:ext cx="762000" cy="685800"/>
          </a:xfrm>
          <a:prstGeom prst="curvedRightArrow">
            <a:avLst>
              <a:gd name="adj1" fmla="val 20000"/>
              <a:gd name="adj2" fmla="val 40000"/>
              <a:gd name="adj3" fmla="val 3703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6172200" y="2590800"/>
            <a:ext cx="609600" cy="685800"/>
          </a:xfrm>
          <a:prstGeom prst="curvedLeftArrow">
            <a:avLst>
              <a:gd name="adj1" fmla="val 22500"/>
              <a:gd name="adj2" fmla="val 45000"/>
              <a:gd name="adj3" fmla="val 3333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568" name="Line 22"/>
          <p:cNvSpPr>
            <a:spLocks noChangeShapeType="1"/>
          </p:cNvSpPr>
          <p:nvPr/>
        </p:nvSpPr>
        <p:spPr bwMode="auto">
          <a:xfrm>
            <a:off x="72390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3569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47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20040"/>
            <a:ext cx="514042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/>
                </a:solidFill>
              </a:rPr>
              <a:t>     Алгоритм работы 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             над проектом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1.Целеполагание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2. Планирование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3. Исследование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4.  Промежуточные обсуждения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5. Представление (защита) проекта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6.Оценка результата</a:t>
            </a:r>
          </a:p>
        </p:txBody>
      </p:sp>
      <p:pic>
        <p:nvPicPr>
          <p:cNvPr id="4" name="Рисунок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77813"/>
            <a:ext cx="6840760" cy="99094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folHlink"/>
                </a:solidFill>
              </a:rPr>
              <a:t/>
            </a:r>
            <a:br>
              <a:rPr lang="ru-RU" sz="4800" dirty="0">
                <a:solidFill>
                  <a:schemeClr val="folHlink"/>
                </a:solidFill>
              </a:rPr>
            </a:br>
            <a:endParaRPr lang="ru-RU" sz="4800" dirty="0">
              <a:solidFill>
                <a:schemeClr val="folHlink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195513" y="1700213"/>
            <a:ext cx="3124200" cy="7429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</a:rPr>
              <a:t>Проблемная ситуация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143000" y="2971800"/>
            <a:ext cx="26670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</a:rPr>
              <a:t>Поиск способов решения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</a:rPr>
              <a:t>(выдвижение гипотез)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867400" y="2438400"/>
            <a:ext cx="208915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2453608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ПРОБЛЕМА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676400" y="4038600"/>
            <a:ext cx="25908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Исследовательская,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поисковая пр. деятельность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562600" y="4038600"/>
            <a:ext cx="24384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latin typeface="Times New Roman" pitchFamily="18" charset="0"/>
              </a:rPr>
              <a:t>Оформление результатов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268538" y="5300663"/>
            <a:ext cx="2667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Times New Roman" pitchFamily="18" charset="0"/>
              </a:rPr>
              <a:t>Защита проекта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715000" y="5410200"/>
            <a:ext cx="2057400" cy="762000"/>
          </a:xfrm>
          <a:prstGeom prst="wedgeRoundRectCallout">
            <a:avLst>
              <a:gd name="adj1" fmla="val -90046"/>
              <a:gd name="adj2" fmla="val -30208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latin typeface="Times New Roman" pitchFamily="18" charset="0"/>
              </a:rPr>
              <a:t>Прогнозирование новых проблем</a:t>
            </a: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5257800" y="2286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0" name="Line 16"/>
          <p:cNvSpPr>
            <a:spLocks noChangeShapeType="1"/>
          </p:cNvSpPr>
          <p:nvPr/>
        </p:nvSpPr>
        <p:spPr bwMode="auto">
          <a:xfrm flipV="1">
            <a:off x="3810000" y="27432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 flipV="1">
            <a:off x="4343400" y="28194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2" name="AutoShape 18"/>
          <p:cNvSpPr>
            <a:spLocks noChangeArrowheads="1"/>
          </p:cNvSpPr>
          <p:nvPr/>
        </p:nvSpPr>
        <p:spPr bwMode="auto">
          <a:xfrm>
            <a:off x="4343400" y="4419600"/>
            <a:ext cx="1219200" cy="1524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H="1">
            <a:off x="4800600" y="4800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>
            <a:off x="3200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32004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5617" name="Содержимое 3" descr="J028536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47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908</Words>
  <Application>Microsoft Office PowerPoint</Application>
  <PresentationFormat>Экран (4:3)</PresentationFormat>
  <Paragraphs>197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Отчет по методической работе</vt:lpstr>
      <vt:lpstr>          Основные цели современной                             системы образования</vt:lpstr>
      <vt:lpstr>         МЕТОД                        ПРОЕКТОВ</vt:lpstr>
      <vt:lpstr>            Цели                         и    задачи</vt:lpstr>
      <vt:lpstr>                    Классификация                             проектов </vt:lpstr>
      <vt:lpstr>Слайд 6</vt:lpstr>
      <vt:lpstr>        СОВОКУПНОСТЬ МЕТОДОВ,        ИСПОЛЬЗУЕМЫХ В ПРОЕКТНОЙ                      ДЕЯТЕЛЬНОСТИ</vt:lpstr>
      <vt:lpstr>     Алгоритм работы               над проектом</vt:lpstr>
      <vt:lpstr> </vt:lpstr>
      <vt:lpstr>Слайд 10</vt:lpstr>
      <vt:lpstr>Слайд 11</vt:lpstr>
      <vt:lpstr>                         Проект « Развитие радио и телевидение»</vt:lpstr>
      <vt:lpstr>Приемно-передающего устройство</vt:lpstr>
      <vt:lpstr>Майкл Фарадей  (1791-1867)</vt:lpstr>
      <vt:lpstr>                Проект          «Кристаллы»</vt:lpstr>
      <vt:lpstr>Слайд 16</vt:lpstr>
      <vt:lpstr>                                               проект           «астрономия»</vt:lpstr>
      <vt:lpstr>Определение.</vt:lpstr>
      <vt:lpstr>              Проект  «День космонавтики»</vt:lpstr>
      <vt:lpstr>Слайд 20</vt:lpstr>
      <vt:lpstr>            стенгазеты</vt:lpstr>
      <vt:lpstr>                    Проект  « техническое творчество»</vt:lpstr>
      <vt:lpstr>            Критерии  оценки                           проекта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37</cp:revision>
  <dcterms:modified xsi:type="dcterms:W3CDTF">2014-10-01T20:58:24Z</dcterms:modified>
</cp:coreProperties>
</file>