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260" r:id="rId4"/>
    <p:sldId id="263" r:id="rId5"/>
    <p:sldId id="276" r:id="rId6"/>
    <p:sldId id="261" r:id="rId7"/>
    <p:sldId id="259" r:id="rId8"/>
    <p:sldId id="289" r:id="rId9"/>
    <p:sldId id="290" r:id="rId10"/>
    <p:sldId id="292" r:id="rId11"/>
    <p:sldId id="293" r:id="rId12"/>
    <p:sldId id="294" r:id="rId13"/>
    <p:sldId id="295" r:id="rId14"/>
    <p:sldId id="296" r:id="rId15"/>
    <p:sldId id="297" r:id="rId16"/>
    <p:sldId id="299" r:id="rId17"/>
    <p:sldId id="298" r:id="rId18"/>
    <p:sldId id="272" r:id="rId19"/>
    <p:sldId id="264" r:id="rId20"/>
    <p:sldId id="291" r:id="rId21"/>
    <p:sldId id="282" r:id="rId22"/>
    <p:sldId id="301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4E044"/>
    <a:srgbClr val="FF9900"/>
    <a:srgbClr val="000000"/>
    <a:srgbClr val="292929"/>
    <a:srgbClr val="86D921"/>
    <a:srgbClr val="FCBC4A"/>
    <a:srgbClr val="FE8D48"/>
    <a:srgbClr val="FF8D47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30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3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31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F3B0594-22AE-44F8-8F11-927B63E900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29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B853C0-F2E1-4A14-9DDE-AC9184E35B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102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F9A9C5-E75C-4EC7-AD33-13604AAEC43A}" type="slidenum">
              <a:rPr lang="en-US"/>
              <a:pPr/>
              <a:t>4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Content Layouts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Rectangle 15"/>
          <p:cNvSpPr>
            <a:spLocks noChangeArrowheads="1"/>
          </p:cNvSpPr>
          <p:nvPr/>
        </p:nvSpPr>
        <p:spPr bwMode="gray">
          <a:xfrm>
            <a:off x="7172325" y="1062038"/>
            <a:ext cx="1971675" cy="57959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gray">
          <a:xfrm>
            <a:off x="7172325" y="1028700"/>
            <a:ext cx="1971675" cy="5829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gray">
          <a:xfrm>
            <a:off x="0" y="0"/>
            <a:ext cx="7142163" cy="57340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5676900"/>
            <a:ext cx="7142163" cy="1182688"/>
          </a:xfrm>
          <a:prstGeom prst="rect">
            <a:avLst/>
          </a:prstGeom>
          <a:solidFill>
            <a:srgbClr val="D3D3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gray">
          <a:xfrm>
            <a:off x="7172325" y="0"/>
            <a:ext cx="1971675" cy="9906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091" name="Picture 19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676775" y="1323975"/>
            <a:ext cx="2465388" cy="338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2" name="Rectangle 20"/>
          <p:cNvSpPr>
            <a:spLocks noChangeArrowheads="1"/>
          </p:cNvSpPr>
          <p:nvPr/>
        </p:nvSpPr>
        <p:spPr bwMode="gray">
          <a:xfrm>
            <a:off x="1571625" y="4721225"/>
            <a:ext cx="7572375" cy="16033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1200" y="4800600"/>
            <a:ext cx="7096125" cy="990600"/>
          </a:xfrm>
        </p:spPr>
        <p:txBody>
          <a:bodyPr/>
          <a:lstStyle>
            <a:lvl1pPr algn="l">
              <a:defRPr sz="49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11575" y="5943600"/>
            <a:ext cx="4038600" cy="457200"/>
          </a:xfrm>
        </p:spPr>
        <p:txBody>
          <a:bodyPr/>
          <a:lstStyle>
            <a:lvl1pPr marL="0" indent="0">
              <a:buFontTx/>
              <a:buNone/>
              <a:defRPr sz="1800">
                <a:latin typeface="Times New Roman" pitchFamily="18" charset="0"/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33597CE9-4ABE-4370-8FF0-2DB373E2E64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gray">
          <a:xfrm>
            <a:off x="7239000" y="304800"/>
            <a:ext cx="18383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20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7" grpId="0" animBg="1"/>
      <p:bldP spid="3086" grpId="0" animBg="1"/>
      <p:bldP spid="3088" grpId="0" animBg="1"/>
      <p:bldP spid="3089" grpId="0" animBg="1"/>
      <p:bldP spid="3090" grpId="0" animBg="1"/>
      <p:bldP spid="3092" grpId="0" animBg="1"/>
      <p:bldP spid="3074" grpId="0"/>
      <p:bldP spid="3075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8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3C6C3-26E1-4B9F-B735-646CC38050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56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7963"/>
            <a:ext cx="2057400" cy="5765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7963"/>
            <a:ext cx="6019800" cy="5765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73618-7D2D-4CDC-8D78-9E71CDABC9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44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7963"/>
            <a:ext cx="8229600" cy="7921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C9702FE-FD13-4158-88A7-3759B0A17D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85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7963"/>
            <a:ext cx="8229600" cy="7921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A0B94A7-7CA3-4DA9-BFB1-D6F7C4CB4E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19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7963"/>
            <a:ext cx="8229600" cy="7921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88D130E-A9A2-4428-9891-676E22A0E2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6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4A987-A85A-4078-8075-5F2A78E659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31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F4112-E4C9-424A-86F5-A2DA3A6351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890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A54E5-72E9-478E-ABE0-38B1BC82A2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87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6C4FC-DCB4-4D5E-80EC-3CF37E79DA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67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50841-F9C9-4B1B-8CB7-5030AB2695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27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19F18-6201-4C25-BBA4-822E34428E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41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C55A32-35A0-4237-8ACA-6B2DC3929F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89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56B3B-88D8-4D27-BD95-7B9DA9FACF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19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8893175" y="1035050"/>
            <a:ext cx="250825" cy="1776413"/>
          </a:xfrm>
          <a:prstGeom prst="rect">
            <a:avLst/>
          </a:prstGeom>
          <a:solidFill>
            <a:srgbClr val="DCDCD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gray">
          <a:xfrm>
            <a:off x="8893175" y="2855913"/>
            <a:ext cx="250825" cy="400208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gray">
          <a:xfrm>
            <a:off x="0" y="0"/>
            <a:ext cx="9144000" cy="9906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gray">
          <a:xfrm>
            <a:off x="0" y="115888"/>
            <a:ext cx="8893175" cy="874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07963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4478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909572B-68C3-4463-A402-273B127CA57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 animBg="1"/>
      <p:bldP spid="1033" grpId="0" animBg="1"/>
      <p:bldP spid="1034" grpId="0" animBg="1"/>
      <p:bldP spid="1035" grpId="0" animBg="1"/>
      <p:bldP spid="1026" grpId="0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2105" y="49865"/>
            <a:ext cx="7096125" cy="3010272"/>
          </a:xfrm>
        </p:spPr>
        <p:txBody>
          <a:bodyPr/>
          <a:lstStyle/>
          <a:p>
            <a:r>
              <a:rPr lang="ru-RU" dirty="0" smtClean="0"/>
              <a:t>ТЕМАТИЧЕСКАЯ КОНСУЛЬТАЦИЯ</a:t>
            </a:r>
            <a:endParaRPr lang="en-US" dirty="0"/>
          </a:p>
        </p:txBody>
      </p:sp>
      <p:pic>
        <p:nvPicPr>
          <p:cNvPr id="1026" name="Picture 2" descr="герб скругленны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14" t="35251" r="28957" b="41312"/>
          <a:stretch>
            <a:fillRect/>
          </a:stretch>
        </p:blipFill>
        <p:spPr bwMode="auto">
          <a:xfrm>
            <a:off x="7118548" y="35396"/>
            <a:ext cx="2025452" cy="202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9685" y="4797152"/>
            <a:ext cx="75963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400" b="1" u="sng" dirty="0">
                <a:solidFill>
                  <a:srgbClr val="015465"/>
                </a:solidFill>
                <a:latin typeface="Arial"/>
                <a:ea typeface="Calibri"/>
                <a:cs typeface="Times New Roman"/>
              </a:rPr>
              <a:t>Планирование видов, форм, содержания самостоятельной работы учебных</a:t>
            </a:r>
          </a:p>
          <a:p>
            <a:pPr lvl="0" algn="ctr">
              <a:spcAft>
                <a:spcPts val="0"/>
              </a:spcAft>
            </a:pPr>
            <a:r>
              <a:rPr lang="ru-RU" sz="2400" b="1" u="sng" dirty="0">
                <a:solidFill>
                  <a:srgbClr val="015465"/>
                </a:solidFill>
                <a:latin typeface="Arial"/>
                <a:ea typeface="Calibri"/>
                <a:cs typeface="Times New Roman"/>
              </a:rPr>
              <a:t>дисциплин и профессиональных модулей </a:t>
            </a:r>
          </a:p>
          <a:p>
            <a:pPr lvl="0" algn="ctr">
              <a:spcAft>
                <a:spcPts val="0"/>
              </a:spcAft>
            </a:pPr>
            <a:r>
              <a:rPr lang="ru-RU" sz="2400" b="1" u="sng" dirty="0">
                <a:solidFill>
                  <a:srgbClr val="015465"/>
                </a:solidFill>
                <a:latin typeface="Arial"/>
                <a:ea typeface="Calibri"/>
                <a:cs typeface="Times New Roman"/>
              </a:rPr>
              <a:t>в условиях очного и заочного  обучения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0000FF"/>
                </a:solidFill>
              </a:rPr>
              <a:t>РАБОТА НА ЛЕКЦИИ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/>
              <a:t>Составление </a:t>
            </a:r>
            <a:r>
              <a:rPr lang="ru-RU" sz="2000" dirty="0"/>
              <a:t>или слежение за планом чтения лекции, проработка конспекта лекции, дополнение конспекта рекомендованной литературой. В лекциях – вопросы для </a:t>
            </a:r>
            <a:r>
              <a:rPr lang="ru-RU" sz="2000" dirty="0" smtClean="0"/>
              <a:t>самостоятельной </a:t>
            </a:r>
            <a:r>
              <a:rPr lang="ru-RU" sz="2000" dirty="0"/>
              <a:t>работы студентов, указания на источник ответа в литературе. В ходе лекции </a:t>
            </a:r>
            <a:r>
              <a:rPr lang="ru-RU" sz="2000" dirty="0" smtClean="0"/>
              <a:t>возможны </a:t>
            </a:r>
            <a:r>
              <a:rPr lang="ru-RU" sz="2000" dirty="0"/>
              <a:t>так называемые «вкрапления» – выступления, сообщения студентов по отдельным вопросам плана. Опережающие задания для самостоятельного изучения фрагментов будущих тем занятий, </a:t>
            </a:r>
            <a:r>
              <a:rPr lang="ru-RU" sz="2000" dirty="0" smtClean="0"/>
              <a:t>лекций.</a:t>
            </a:r>
          </a:p>
          <a:p>
            <a:pPr marL="0" indent="0" algn="just">
              <a:buNone/>
            </a:pPr>
            <a:r>
              <a:rPr lang="ru-RU" sz="2000" dirty="0" smtClean="0"/>
              <a:t> </a:t>
            </a:r>
            <a:r>
              <a:rPr lang="ru-RU" sz="2000" dirty="0"/>
              <a:t>Важнейшим средством активизации </a:t>
            </a:r>
            <a:r>
              <a:rPr lang="ru-RU" sz="2000" dirty="0" smtClean="0"/>
              <a:t>стремления </a:t>
            </a:r>
            <a:r>
              <a:rPr lang="ru-RU" sz="2000" dirty="0"/>
              <a:t>к самостоятельной деятельности являются активные технологии обучения. В этом плане эффективной формой обучения являются проблемные лекции. Основная задача преподавателя в этом случае – не столько передать информацию, сколько приобщить обучающихся к объективным противоречиям развития научного знания и способам их разрешения. Функция студента – не только переработать информацию, но и активно включиться в открытие неизвестного для себя знания.</a:t>
            </a:r>
          </a:p>
        </p:txBody>
      </p:sp>
    </p:spTree>
    <p:extLst>
      <p:ext uri="{BB962C8B-B14F-4D97-AF65-F5344CB8AC3E}">
        <p14:creationId xmlns:p14="http://schemas.microsoft.com/office/powerpoint/2010/main" val="45630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0000FF"/>
                </a:solidFill>
                <a:ea typeface="+mn-ea"/>
                <a:cs typeface="+mn-cs"/>
              </a:rPr>
              <a:t>РАБОТА НА ПРАКТИЧЕСКИХ ЗАНЯТИЯХ</a:t>
            </a: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" y="836712"/>
            <a:ext cx="8579296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 smtClean="0"/>
              <a:t>Семинар-дискуссия </a:t>
            </a:r>
            <a:r>
              <a:rPr lang="ru-RU" sz="2800" dirty="0"/>
              <a:t>образуется как процесс </a:t>
            </a:r>
            <a:r>
              <a:rPr lang="ru-RU" sz="2800" dirty="0" smtClean="0"/>
              <a:t>диалогического </a:t>
            </a:r>
            <a:r>
              <a:rPr lang="ru-RU" sz="2800" dirty="0"/>
              <a:t>общения участников, в ходе которого происходит формирование практического опыта </a:t>
            </a:r>
            <a:r>
              <a:rPr lang="ru-RU" sz="2800" dirty="0" smtClean="0"/>
              <a:t>совместного </a:t>
            </a:r>
            <a:r>
              <a:rPr lang="ru-RU" sz="2800" dirty="0"/>
              <a:t>участия в обсуждении и разрешении теоретических и практических проблем. Студент учится выражать свои мысли в докладах и выступлениях, активно отстаивать свою точку зрения, аргументированно возражать, опровергать ошибочную позицию сокурсника. Данная форма работы позволяет повысить </a:t>
            </a:r>
            <a:r>
              <a:rPr lang="ru-RU" sz="2800" dirty="0" smtClean="0"/>
              <a:t>уровень интеллектуальной </a:t>
            </a:r>
            <a:r>
              <a:rPr lang="ru-RU" sz="2800" dirty="0"/>
              <a:t>и личностной активности, включенности в процесс учебного познания.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141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pc="-3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«МОЗГОВАЯ АТАКА»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spcAft>
                <a:spcPts val="0"/>
              </a:spcAft>
              <a:buNone/>
            </a:pPr>
            <a:r>
              <a:rPr lang="ru-RU" sz="2800" spc="-30" dirty="0" smtClean="0">
                <a:latin typeface="Times New Roman"/>
                <a:ea typeface="Calibri"/>
                <a:cs typeface="Times New Roman"/>
              </a:rPr>
              <a:t>Группа </a:t>
            </a:r>
            <a:r>
              <a:rPr lang="ru-RU" sz="2800" spc="-30" dirty="0">
                <a:latin typeface="Times New Roman"/>
                <a:ea typeface="Calibri"/>
                <a:cs typeface="Times New Roman"/>
              </a:rPr>
              <a:t>делится на «генераторов» и «экспертов». Генераторам предлагается ситуация (творческого характера). За определённое время студенты предлагают различные варианты решения предложенной задачи, фиксируемые на доске. По окончании отведённого времени «в бой» вступают «эксперты». В ходе дискуссии принимаются лучшие предложения и команды меняются ролями. Предоставление студентам на занятии возможности предлагать, дискутировать, обмениваться идеями не только развивает их творческое мышление и повышает степень доверия к преподавателю, но и делает обучение «комфортным». 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690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14"/>
            <a:ext cx="8229600" cy="648146"/>
          </a:xfrm>
        </p:spPr>
        <p:txBody>
          <a:bodyPr/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</a:pPr>
            <a:r>
              <a:rPr lang="ru-RU" sz="3200" spc="-30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Игровая форма проведения занятия («Что? Где? Когда</a:t>
            </a:r>
            <a:r>
              <a:rPr lang="ru-RU" sz="3200" spc="-30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?»)</a:t>
            </a:r>
            <a:r>
              <a:rPr lang="ru-RU" sz="2800" b="0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800" b="0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</a:b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23317"/>
            <a:ext cx="8640960" cy="4813995"/>
          </a:xfrm>
        </p:spPr>
        <p:txBody>
          <a:bodyPr/>
          <a:lstStyle/>
          <a:p>
            <a:pPr algn="just">
              <a:lnSpc>
                <a:spcPct val="90000"/>
              </a:lnSpc>
              <a:spcAft>
                <a:spcPts val="0"/>
              </a:spcAft>
            </a:pPr>
            <a:r>
              <a:rPr lang="ru-RU" sz="2400" spc="-30" dirty="0" smtClean="0">
                <a:latin typeface="Times New Roman"/>
                <a:ea typeface="Calibri"/>
                <a:cs typeface="Times New Roman"/>
              </a:rPr>
              <a:t>Студенты </a:t>
            </a:r>
            <a:r>
              <a:rPr lang="ru-RU" sz="2400" spc="-30" dirty="0">
                <a:latin typeface="Times New Roman"/>
                <a:ea typeface="Calibri"/>
                <a:cs typeface="Times New Roman"/>
              </a:rPr>
              <a:t>заранее разделены на три группы, розданы домашние задания, подготовлены номера команд, листы учёта с фамилиями игроков для капитанов. Игра состоит из шести этапов.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90000"/>
              </a:lnSpc>
              <a:spcAft>
                <a:spcPts val="0"/>
              </a:spcAft>
            </a:pPr>
            <a:r>
              <a:rPr lang="ru-RU" sz="2400" spc="-30" dirty="0">
                <a:latin typeface="Times New Roman"/>
                <a:ea typeface="Calibri"/>
                <a:cs typeface="Times New Roman"/>
              </a:rPr>
              <a:t>1. Вступительное слово преподавателя.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90000"/>
              </a:lnSpc>
              <a:spcAft>
                <a:spcPts val="0"/>
              </a:spcAft>
            </a:pPr>
            <a:r>
              <a:rPr lang="ru-RU" sz="2400" spc="-30" dirty="0">
                <a:latin typeface="Times New Roman"/>
                <a:ea typeface="Calibri"/>
                <a:cs typeface="Times New Roman"/>
              </a:rPr>
              <a:t>2. Разминка – повторение всех ключевых вопросов темы.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90000"/>
              </a:lnSpc>
              <a:spcAft>
                <a:spcPts val="0"/>
              </a:spcAft>
            </a:pPr>
            <a:r>
              <a:rPr lang="ru-RU" sz="2400" spc="-30" dirty="0">
                <a:latin typeface="Times New Roman"/>
                <a:ea typeface="Calibri"/>
                <a:cs typeface="Times New Roman"/>
              </a:rPr>
              <a:t>3. Устанавливается время на обдумывание вопроса и количество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90000"/>
              </a:lnSpc>
              <a:spcAft>
                <a:spcPts val="0"/>
              </a:spcAft>
            </a:pPr>
            <a:r>
              <a:rPr lang="ru-RU" sz="2400" spc="-30" dirty="0">
                <a:latin typeface="Times New Roman"/>
                <a:ea typeface="Calibri"/>
                <a:cs typeface="Times New Roman"/>
              </a:rPr>
              <a:t>баллов за ответ.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90000"/>
              </a:lnSpc>
              <a:spcAft>
                <a:spcPts val="0"/>
              </a:spcAft>
            </a:pPr>
            <a:r>
              <a:rPr lang="ru-RU" sz="2400" spc="-30" dirty="0">
                <a:latin typeface="Times New Roman"/>
                <a:ea typeface="Calibri"/>
                <a:cs typeface="Times New Roman"/>
              </a:rPr>
              <a:t>4. Игра «Что? Где? Когда?».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90000"/>
              </a:lnSpc>
              <a:spcAft>
                <a:spcPts val="0"/>
              </a:spcAft>
            </a:pPr>
            <a:r>
              <a:rPr lang="ru-RU" sz="2400" spc="-30" dirty="0">
                <a:latin typeface="Times New Roman"/>
                <a:ea typeface="Calibri"/>
                <a:cs typeface="Times New Roman"/>
              </a:rPr>
              <a:t>5. Подведение итогов.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90000"/>
              </a:lnSpc>
              <a:spcAft>
                <a:spcPts val="0"/>
              </a:spcAft>
            </a:pPr>
            <a:r>
              <a:rPr lang="ru-RU" sz="2400" spc="-30" dirty="0">
                <a:latin typeface="Times New Roman"/>
                <a:ea typeface="Calibri"/>
                <a:cs typeface="Times New Roman"/>
              </a:rPr>
              <a:t>6. Заключительное слово преподавателя</a:t>
            </a:r>
            <a:r>
              <a:rPr lang="ru-RU" spc="-30" dirty="0">
                <a:latin typeface="Times New Roman"/>
                <a:ea typeface="Calibri"/>
                <a:cs typeface="Times New Roman"/>
              </a:rPr>
              <a:t>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071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0000FF"/>
                </a:solidFill>
              </a:rPr>
              <a:t>ДЕЛОВЫЕ ИГРЫ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90000"/>
              </a:lnSpc>
              <a:spcAft>
                <a:spcPts val="0"/>
              </a:spcAft>
              <a:buNone/>
            </a:pPr>
            <a:r>
              <a:rPr lang="ru-RU" spc="-30" dirty="0" smtClean="0">
                <a:latin typeface="Times New Roman"/>
                <a:ea typeface="Calibri"/>
                <a:cs typeface="Times New Roman"/>
              </a:rPr>
              <a:t>Такое </a:t>
            </a:r>
            <a:r>
              <a:rPr lang="ru-RU" spc="-30" dirty="0">
                <a:latin typeface="Times New Roman"/>
                <a:ea typeface="Calibri"/>
                <a:cs typeface="Times New Roman"/>
              </a:rPr>
              <a:t>занятие удобнее проводить при повторении и обобщении темы. Группа разбивается на команды (2–3). Каждая команда получает задание и затем озвучивает их решение. Проводится обмен задачами.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5058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0000FF"/>
                </a:solidFill>
              </a:rPr>
              <a:t>КРУГЛЫЙ СТОЛ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95325"/>
            <a:ext cx="843528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Характерной </a:t>
            </a:r>
            <a:r>
              <a:rPr lang="ru-RU" sz="2800" dirty="0"/>
              <a:t>чертой круглого стола является сочетание тематической дискуссии с групповой консультацией. Выбирается ведущий и 5–6 комментаторов по проблемам темы. Выбираются основные направления темы, и преподаватель предлагает студентам вопросы, от решения которых зависит решение всей проблемы. Ведущий продолжает занятие, он даёт слово комментаторам, привлекает к обсуждению всю </a:t>
            </a:r>
            <a:r>
              <a:rPr lang="ru-RU" sz="2800" dirty="0" smtClean="0"/>
              <a:t>группу.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1265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0000FF"/>
                </a:solidFill>
              </a:rPr>
              <a:t>АНАЛИЗ КОНКРЕТНЫХ СИТУАЦИЙ 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90000"/>
              </a:lnSpc>
              <a:spcAft>
                <a:spcPts val="0"/>
              </a:spcAft>
              <a:buNone/>
            </a:pPr>
            <a:r>
              <a:rPr lang="ru-RU" spc="-30" dirty="0" smtClean="0">
                <a:latin typeface="Times New Roman"/>
                <a:ea typeface="Calibri"/>
                <a:cs typeface="Times New Roman"/>
              </a:rPr>
              <a:t>– </a:t>
            </a:r>
            <a:r>
              <a:rPr lang="ru-RU" spc="-30" dirty="0">
                <a:latin typeface="Times New Roman"/>
                <a:ea typeface="Calibri"/>
                <a:cs typeface="Times New Roman"/>
              </a:rPr>
              <a:t>один из наиболее эффективных и распространенных методов организации активной познавательной деятельности студентов. Метод анализа конкретных ситуаций развивает способность к анализу жизненных и профессиональных задач. Сталкиваясь с конкретной ситуацией, студент должен определить: есть ли в ней проблема, в чем она состоит, определить своё отношение к ситуации, предложить варианты решения проблемы.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6495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0000FF"/>
                </a:solidFill>
              </a:rPr>
              <a:t>МЕТОД ПРОЕКТОВ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/>
              <a:t> </a:t>
            </a:r>
            <a:r>
              <a:rPr lang="ru-RU" sz="2400" dirty="0"/>
              <a:t>Для реализации этого метода важно выбрать тему, взятую из реальной жизни, значимую для студента, для решения которой необходимо приложить имеющиеся у него знания и новые знания, которые еще предстоит получить. Выбор темы преподаватель и студент осуществляют совместно, раскрывают перспективы исследования, вырабатывают план действий, определяют источники информации, способы сбора и анализа информации. В процессе исследования преподаватель опосредованно наблюдает, дает рекомендации, консультирует. После завершения и представления проекта студент участвует в оценке своей деятельности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9121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0000FF"/>
                </a:solidFill>
              </a:rPr>
              <a:t>КРИТЕРИИ ОЦЕНКИ САМОСТОЯТЕЛЬНОЙ РАБОТЫ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hidden">
          <a:xfrm>
            <a:off x="1089024" y="1340768"/>
            <a:ext cx="4191001" cy="1692945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>
                  <a:alpha val="60001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hidden">
          <a:xfrm>
            <a:off x="1089025" y="3048000"/>
            <a:ext cx="4267200" cy="822325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>
                  <a:alpha val="60001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hidden">
          <a:xfrm>
            <a:off x="1089024" y="3876675"/>
            <a:ext cx="4003997" cy="81756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>
                  <a:alpha val="60001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hidden">
          <a:xfrm>
            <a:off x="1089024" y="4716463"/>
            <a:ext cx="3287713" cy="822325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>
                  <a:alpha val="60001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hidden">
          <a:xfrm>
            <a:off x="1089025" y="5554663"/>
            <a:ext cx="2943162" cy="80645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>
                  <a:alpha val="60001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gray">
          <a:xfrm flipH="1">
            <a:off x="1089025" y="6356350"/>
            <a:ext cx="1854200" cy="1588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gray">
          <a:xfrm flipH="1">
            <a:off x="1089025" y="5545138"/>
            <a:ext cx="2392363" cy="1587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gray">
          <a:xfrm flipH="1">
            <a:off x="1089025" y="4703763"/>
            <a:ext cx="2809875" cy="1587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gray">
          <a:xfrm flipH="1">
            <a:off x="1089025" y="3875088"/>
            <a:ext cx="3287713" cy="1587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gray">
          <a:xfrm flipH="1">
            <a:off x="1089025" y="3041650"/>
            <a:ext cx="3765550" cy="1588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gray">
          <a:xfrm flipH="1">
            <a:off x="1089025" y="2276872"/>
            <a:ext cx="4184650" cy="1588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gray">
          <a:xfrm>
            <a:off x="1327150" y="2330450"/>
            <a:ext cx="1588" cy="71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gray">
          <a:xfrm>
            <a:off x="1327150" y="3041650"/>
            <a:ext cx="1588" cy="841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gray">
          <a:xfrm>
            <a:off x="1327150" y="3883025"/>
            <a:ext cx="1588" cy="841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gray">
          <a:xfrm>
            <a:off x="1327150" y="4724400"/>
            <a:ext cx="1588" cy="841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1333500" y="2348880"/>
            <a:ext cx="37480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sz="1400" b="1" dirty="0" smtClean="0"/>
              <a:t>УРОВЕНЬ ОСВОЕНИЯ ОБУЧАЮЩИМСЯ</a:t>
            </a:r>
          </a:p>
          <a:p>
            <a:pPr eaLnBrk="0" hangingPunct="0"/>
            <a:r>
              <a:rPr lang="ru-RU" sz="1400" b="1" dirty="0" smtClean="0"/>
              <a:t> САМОСТОЯТЕЛЬНОЙ РАБОТЫ</a:t>
            </a:r>
            <a:endParaRPr lang="en-US" sz="1400" b="1" dirty="0"/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1333500" y="3121804"/>
            <a:ext cx="418178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sz="1400" b="1" dirty="0" smtClean="0"/>
              <a:t>УМЕНИЯ ОБУЧАЮЩЕГОСЯ ИСПОЛЬЗОВАТЬ</a:t>
            </a:r>
          </a:p>
          <a:p>
            <a:pPr eaLnBrk="0" hangingPunct="0"/>
            <a:r>
              <a:rPr lang="ru-RU" sz="1400" b="1" dirty="0" smtClean="0"/>
              <a:t> ТЕОРЕТИЧЕСКИЕ ЗНАНИЯ ПРИ </a:t>
            </a:r>
          </a:p>
          <a:p>
            <a:pPr eaLnBrk="0" hangingPunct="0"/>
            <a:r>
              <a:rPr lang="ru-RU" sz="1400" b="1" dirty="0" smtClean="0"/>
              <a:t>ВЫПОЛНЕНИИ ПРАКТИЧЕСКИХ ЗАДАЧ</a:t>
            </a:r>
            <a:endParaRPr lang="en-US" sz="1400" b="1" dirty="0"/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1333500" y="3933056"/>
            <a:ext cx="38133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sz="1400" b="1" dirty="0" smtClean="0"/>
              <a:t>СФОРМИРОВАННОСТЬ ОБЩЕУЧЕБНЫХ</a:t>
            </a:r>
          </a:p>
          <a:p>
            <a:pPr eaLnBrk="0" hangingPunct="0"/>
            <a:r>
              <a:rPr lang="ru-RU" sz="1400" b="1" dirty="0" smtClean="0"/>
              <a:t> УМЕНИЙ</a:t>
            </a:r>
            <a:endParaRPr lang="en-US" sz="1400" b="1" dirty="0"/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1348599" y="4802649"/>
            <a:ext cx="32464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sz="1400" b="1" dirty="0" smtClean="0"/>
              <a:t>ОБОСНОВАННОСТЬ И ЧЕТКОСТЬ</a:t>
            </a:r>
          </a:p>
          <a:p>
            <a:pPr eaLnBrk="0" hangingPunct="0"/>
            <a:r>
              <a:rPr lang="ru-RU" sz="1400" b="1" dirty="0" smtClean="0"/>
              <a:t> ИЗЛОЖЕНИЯ ОТВЕТА</a:t>
            </a:r>
            <a:endParaRPr lang="en-US" sz="1400" b="1" dirty="0"/>
          </a:p>
        </p:txBody>
      </p:sp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1333500" y="5661248"/>
            <a:ext cx="269868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sz="1400" b="1" dirty="0" smtClean="0"/>
              <a:t>ОФОРМЛЕНИЕ МАТЕРИАЛА</a:t>
            </a:r>
          </a:p>
          <a:p>
            <a:pPr eaLnBrk="0" hangingPunct="0"/>
            <a:r>
              <a:rPr lang="ru-RU" sz="1400" b="1" dirty="0" smtClean="0"/>
              <a:t> В СООТВЕТСТВИИ</a:t>
            </a:r>
          </a:p>
          <a:p>
            <a:pPr eaLnBrk="0" hangingPunct="0"/>
            <a:r>
              <a:rPr lang="ru-RU" sz="1400" b="1" dirty="0" smtClean="0"/>
              <a:t> С ТРЕБОВАНИЯМ</a:t>
            </a:r>
            <a:endParaRPr lang="en-US" sz="1400" b="1" dirty="0"/>
          </a:p>
        </p:txBody>
      </p:sp>
      <p:grpSp>
        <p:nvGrpSpPr>
          <p:cNvPr id="22551" name="Group 23"/>
          <p:cNvGrpSpPr>
            <a:grpSpLocks/>
          </p:cNvGrpSpPr>
          <p:nvPr/>
        </p:nvGrpSpPr>
        <p:grpSpPr bwMode="auto">
          <a:xfrm>
            <a:off x="3740472" y="2330450"/>
            <a:ext cx="5080000" cy="4030663"/>
            <a:chOff x="1792" y="1589"/>
            <a:chExt cx="3200" cy="2539"/>
          </a:xfrm>
        </p:grpSpPr>
        <p:sp>
          <p:nvSpPr>
            <p:cNvPr id="22552" name="Line 24"/>
            <p:cNvSpPr>
              <a:spLocks noChangeShapeType="1"/>
            </p:cNvSpPr>
            <p:nvPr/>
          </p:nvSpPr>
          <p:spPr bwMode="gray">
            <a:xfrm>
              <a:off x="3264" y="4125"/>
              <a:ext cx="1168" cy="1"/>
            </a:xfrm>
            <a:prstGeom prst="line">
              <a:avLst/>
            </a:prstGeom>
            <a:noFill/>
            <a:ln w="19050" cap="rnd">
              <a:solidFill>
                <a:srgbClr val="5F5F5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53" name="Line 25"/>
            <p:cNvSpPr>
              <a:spLocks noChangeShapeType="1"/>
            </p:cNvSpPr>
            <p:nvPr/>
          </p:nvSpPr>
          <p:spPr bwMode="gray">
            <a:xfrm>
              <a:off x="3264" y="3614"/>
              <a:ext cx="1507" cy="1"/>
            </a:xfrm>
            <a:prstGeom prst="line">
              <a:avLst/>
            </a:prstGeom>
            <a:noFill/>
            <a:ln w="19050" cap="rnd">
              <a:solidFill>
                <a:srgbClr val="5F5F5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54" name="Freeform 26"/>
            <p:cNvSpPr>
              <a:spLocks/>
            </p:cNvSpPr>
            <p:nvPr/>
          </p:nvSpPr>
          <p:spPr bwMode="gray">
            <a:xfrm>
              <a:off x="4428" y="3349"/>
              <a:ext cx="564" cy="778"/>
            </a:xfrm>
            <a:custGeom>
              <a:avLst/>
              <a:gdLst>
                <a:gd name="T0" fmla="*/ 399 w 847"/>
                <a:gd name="T1" fmla="*/ 1078 h 1079"/>
                <a:gd name="T2" fmla="*/ 0 w 847"/>
                <a:gd name="T3" fmla="*/ 459 h 1079"/>
                <a:gd name="T4" fmla="*/ 374 w 847"/>
                <a:gd name="T5" fmla="*/ 0 h 1079"/>
                <a:gd name="T6" fmla="*/ 846 w 847"/>
                <a:gd name="T7" fmla="*/ 536 h 1079"/>
                <a:gd name="T8" fmla="*/ 399 w 847"/>
                <a:gd name="T9" fmla="*/ 1078 h 1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7" h="1079">
                  <a:moveTo>
                    <a:pt x="399" y="1078"/>
                  </a:moveTo>
                  <a:lnTo>
                    <a:pt x="0" y="459"/>
                  </a:lnTo>
                  <a:lnTo>
                    <a:pt x="374" y="0"/>
                  </a:lnTo>
                  <a:lnTo>
                    <a:pt x="846" y="536"/>
                  </a:lnTo>
                  <a:lnTo>
                    <a:pt x="399" y="1078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55" name="Freeform 27"/>
            <p:cNvSpPr>
              <a:spLocks/>
            </p:cNvSpPr>
            <p:nvPr/>
          </p:nvSpPr>
          <p:spPr bwMode="gray">
            <a:xfrm>
              <a:off x="2048" y="3349"/>
              <a:ext cx="2629" cy="331"/>
            </a:xfrm>
            <a:custGeom>
              <a:avLst/>
              <a:gdLst>
                <a:gd name="T0" fmla="*/ 0 w 3947"/>
                <a:gd name="T1" fmla="*/ 459 h 460"/>
                <a:gd name="T2" fmla="*/ 3573 w 3947"/>
                <a:gd name="T3" fmla="*/ 459 h 460"/>
                <a:gd name="T4" fmla="*/ 3946 w 3947"/>
                <a:gd name="T5" fmla="*/ 0 h 460"/>
                <a:gd name="T6" fmla="*/ 505 w 3947"/>
                <a:gd name="T7" fmla="*/ 0 h 460"/>
                <a:gd name="T8" fmla="*/ 0 w 3947"/>
                <a:gd name="T9" fmla="*/ 459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47" h="460">
                  <a:moveTo>
                    <a:pt x="0" y="459"/>
                  </a:moveTo>
                  <a:lnTo>
                    <a:pt x="3573" y="459"/>
                  </a:lnTo>
                  <a:lnTo>
                    <a:pt x="3946" y="0"/>
                  </a:lnTo>
                  <a:lnTo>
                    <a:pt x="505" y="0"/>
                  </a:lnTo>
                  <a:lnTo>
                    <a:pt x="0" y="459"/>
                  </a:lnTo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56" name="Freeform 28"/>
            <p:cNvSpPr>
              <a:spLocks/>
            </p:cNvSpPr>
            <p:nvPr/>
          </p:nvSpPr>
          <p:spPr bwMode="gray">
            <a:xfrm>
              <a:off x="1792" y="3679"/>
              <a:ext cx="2903" cy="449"/>
            </a:xfrm>
            <a:custGeom>
              <a:avLst/>
              <a:gdLst>
                <a:gd name="T0" fmla="*/ 383 w 4357"/>
                <a:gd name="T1" fmla="*/ 0 h 623"/>
                <a:gd name="T2" fmla="*/ 3954 w 4357"/>
                <a:gd name="T3" fmla="*/ 0 h 623"/>
                <a:gd name="T4" fmla="*/ 4356 w 4357"/>
                <a:gd name="T5" fmla="*/ 622 h 623"/>
                <a:gd name="T6" fmla="*/ 0 w 4357"/>
                <a:gd name="T7" fmla="*/ 622 h 623"/>
                <a:gd name="T8" fmla="*/ 383 w 4357"/>
                <a:gd name="T9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57" h="623">
                  <a:moveTo>
                    <a:pt x="383" y="0"/>
                  </a:moveTo>
                  <a:lnTo>
                    <a:pt x="3954" y="0"/>
                  </a:lnTo>
                  <a:lnTo>
                    <a:pt x="4356" y="622"/>
                  </a:lnTo>
                  <a:lnTo>
                    <a:pt x="0" y="622"/>
                  </a:lnTo>
                  <a:lnTo>
                    <a:pt x="383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6666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57" name="Freeform 29"/>
            <p:cNvSpPr>
              <a:spLocks/>
            </p:cNvSpPr>
            <p:nvPr/>
          </p:nvSpPr>
          <p:spPr bwMode="gray">
            <a:xfrm>
              <a:off x="4133" y="2908"/>
              <a:ext cx="499" cy="705"/>
            </a:xfrm>
            <a:custGeom>
              <a:avLst/>
              <a:gdLst>
                <a:gd name="T0" fmla="*/ 382 w 749"/>
                <a:gd name="T1" fmla="*/ 976 h 977"/>
                <a:gd name="T2" fmla="*/ 0 w 749"/>
                <a:gd name="T3" fmla="*/ 342 h 977"/>
                <a:gd name="T4" fmla="*/ 280 w 749"/>
                <a:gd name="T5" fmla="*/ 0 h 977"/>
                <a:gd name="T6" fmla="*/ 748 w 749"/>
                <a:gd name="T7" fmla="*/ 538 h 977"/>
                <a:gd name="T8" fmla="*/ 382 w 749"/>
                <a:gd name="T9" fmla="*/ 976 h 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9" h="977">
                  <a:moveTo>
                    <a:pt x="382" y="976"/>
                  </a:moveTo>
                  <a:lnTo>
                    <a:pt x="0" y="342"/>
                  </a:lnTo>
                  <a:lnTo>
                    <a:pt x="280" y="0"/>
                  </a:lnTo>
                  <a:lnTo>
                    <a:pt x="748" y="538"/>
                  </a:lnTo>
                  <a:lnTo>
                    <a:pt x="382" y="976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72941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58" name="Freeform 30"/>
            <p:cNvSpPr>
              <a:spLocks/>
            </p:cNvSpPr>
            <p:nvPr/>
          </p:nvSpPr>
          <p:spPr bwMode="gray">
            <a:xfrm>
              <a:off x="2347" y="2908"/>
              <a:ext cx="1975" cy="248"/>
            </a:xfrm>
            <a:custGeom>
              <a:avLst/>
              <a:gdLst>
                <a:gd name="T0" fmla="*/ 0 w 2964"/>
                <a:gd name="T1" fmla="*/ 343 h 344"/>
                <a:gd name="T2" fmla="*/ 2684 w 2964"/>
                <a:gd name="T3" fmla="*/ 343 h 344"/>
                <a:gd name="T4" fmla="*/ 2963 w 2964"/>
                <a:gd name="T5" fmla="*/ 0 h 344"/>
                <a:gd name="T6" fmla="*/ 531 w 2964"/>
                <a:gd name="T7" fmla="*/ 1 h 344"/>
                <a:gd name="T8" fmla="*/ 0 w 2964"/>
                <a:gd name="T9" fmla="*/ 343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4" h="344">
                  <a:moveTo>
                    <a:pt x="0" y="343"/>
                  </a:moveTo>
                  <a:lnTo>
                    <a:pt x="2684" y="343"/>
                  </a:lnTo>
                  <a:lnTo>
                    <a:pt x="2963" y="0"/>
                  </a:lnTo>
                  <a:lnTo>
                    <a:pt x="531" y="1"/>
                  </a:lnTo>
                  <a:lnTo>
                    <a:pt x="0" y="343"/>
                  </a:lnTo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431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59" name="Freeform 31"/>
            <p:cNvSpPr>
              <a:spLocks/>
            </p:cNvSpPr>
            <p:nvPr/>
          </p:nvSpPr>
          <p:spPr bwMode="gray">
            <a:xfrm>
              <a:off x="2097" y="3156"/>
              <a:ext cx="2293" cy="457"/>
            </a:xfrm>
            <a:custGeom>
              <a:avLst/>
              <a:gdLst>
                <a:gd name="T0" fmla="*/ 0 w 3443"/>
                <a:gd name="T1" fmla="*/ 633 h 634"/>
                <a:gd name="T2" fmla="*/ 3442 w 3443"/>
                <a:gd name="T3" fmla="*/ 633 h 634"/>
                <a:gd name="T4" fmla="*/ 3060 w 3443"/>
                <a:gd name="T5" fmla="*/ 0 h 634"/>
                <a:gd name="T6" fmla="*/ 377 w 3443"/>
                <a:gd name="T7" fmla="*/ 0 h 634"/>
                <a:gd name="T8" fmla="*/ 0 w 3443"/>
                <a:gd name="T9" fmla="*/ 633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43" h="634">
                  <a:moveTo>
                    <a:pt x="0" y="633"/>
                  </a:moveTo>
                  <a:lnTo>
                    <a:pt x="3442" y="633"/>
                  </a:lnTo>
                  <a:lnTo>
                    <a:pt x="3060" y="0"/>
                  </a:lnTo>
                  <a:lnTo>
                    <a:pt x="377" y="0"/>
                  </a:lnTo>
                  <a:lnTo>
                    <a:pt x="0" y="633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tint val="47451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0" name="Freeform 32"/>
            <p:cNvSpPr>
              <a:spLocks/>
            </p:cNvSpPr>
            <p:nvPr/>
          </p:nvSpPr>
          <p:spPr bwMode="gray">
            <a:xfrm>
              <a:off x="3838" y="2472"/>
              <a:ext cx="437" cy="613"/>
            </a:xfrm>
            <a:custGeom>
              <a:avLst/>
              <a:gdLst>
                <a:gd name="T0" fmla="*/ 0 w 655"/>
                <a:gd name="T1" fmla="*/ 230 h 849"/>
                <a:gd name="T2" fmla="*/ 387 w 655"/>
                <a:gd name="T3" fmla="*/ 848 h 849"/>
                <a:gd name="T4" fmla="*/ 654 w 655"/>
                <a:gd name="T5" fmla="*/ 531 h 849"/>
                <a:gd name="T6" fmla="*/ 188 w 655"/>
                <a:gd name="T7" fmla="*/ 0 h 849"/>
                <a:gd name="T8" fmla="*/ 0 w 655"/>
                <a:gd name="T9" fmla="*/ 230 h 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5" h="849">
                  <a:moveTo>
                    <a:pt x="0" y="230"/>
                  </a:moveTo>
                  <a:lnTo>
                    <a:pt x="387" y="848"/>
                  </a:lnTo>
                  <a:lnTo>
                    <a:pt x="654" y="531"/>
                  </a:lnTo>
                  <a:lnTo>
                    <a:pt x="188" y="0"/>
                  </a:lnTo>
                  <a:lnTo>
                    <a:pt x="0" y="230"/>
                  </a:ln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72941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1" name="Freeform 33"/>
            <p:cNvSpPr>
              <a:spLocks/>
            </p:cNvSpPr>
            <p:nvPr/>
          </p:nvSpPr>
          <p:spPr bwMode="gray">
            <a:xfrm>
              <a:off x="2644" y="2472"/>
              <a:ext cx="1319" cy="166"/>
            </a:xfrm>
            <a:custGeom>
              <a:avLst/>
              <a:gdLst>
                <a:gd name="T0" fmla="*/ 0 w 1980"/>
                <a:gd name="T1" fmla="*/ 228 h 229"/>
                <a:gd name="T2" fmla="*/ 1791 w 1980"/>
                <a:gd name="T3" fmla="*/ 228 h 229"/>
                <a:gd name="T4" fmla="*/ 1979 w 1980"/>
                <a:gd name="T5" fmla="*/ 0 h 229"/>
                <a:gd name="T6" fmla="*/ 500 w 1980"/>
                <a:gd name="T7" fmla="*/ 0 h 229"/>
                <a:gd name="T8" fmla="*/ 0 w 1980"/>
                <a:gd name="T9" fmla="*/ 22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0" h="229">
                  <a:moveTo>
                    <a:pt x="0" y="228"/>
                  </a:moveTo>
                  <a:lnTo>
                    <a:pt x="1791" y="228"/>
                  </a:lnTo>
                  <a:lnTo>
                    <a:pt x="1979" y="0"/>
                  </a:lnTo>
                  <a:lnTo>
                    <a:pt x="500" y="0"/>
                  </a:lnTo>
                  <a:lnTo>
                    <a:pt x="0" y="228"/>
                  </a:lnTo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745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2" name="Freeform 34"/>
            <p:cNvSpPr>
              <a:spLocks/>
            </p:cNvSpPr>
            <p:nvPr/>
          </p:nvSpPr>
          <p:spPr bwMode="gray">
            <a:xfrm>
              <a:off x="2390" y="2637"/>
              <a:ext cx="1706" cy="448"/>
            </a:xfrm>
            <a:custGeom>
              <a:avLst/>
              <a:gdLst>
                <a:gd name="T0" fmla="*/ 0 w 2561"/>
                <a:gd name="T1" fmla="*/ 620 h 621"/>
                <a:gd name="T2" fmla="*/ 2560 w 2561"/>
                <a:gd name="T3" fmla="*/ 620 h 621"/>
                <a:gd name="T4" fmla="*/ 2172 w 2561"/>
                <a:gd name="T5" fmla="*/ 0 h 621"/>
                <a:gd name="T6" fmla="*/ 382 w 2561"/>
                <a:gd name="T7" fmla="*/ 0 h 621"/>
                <a:gd name="T8" fmla="*/ 0 w 2561"/>
                <a:gd name="T9" fmla="*/ 62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1" h="621">
                  <a:moveTo>
                    <a:pt x="0" y="620"/>
                  </a:moveTo>
                  <a:lnTo>
                    <a:pt x="2560" y="620"/>
                  </a:lnTo>
                  <a:lnTo>
                    <a:pt x="2172" y="0"/>
                  </a:lnTo>
                  <a:lnTo>
                    <a:pt x="382" y="0"/>
                  </a:lnTo>
                  <a:lnTo>
                    <a:pt x="0" y="62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47451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3" name="Freeform 35"/>
            <p:cNvSpPr>
              <a:spLocks/>
            </p:cNvSpPr>
            <p:nvPr/>
          </p:nvSpPr>
          <p:spPr bwMode="gray">
            <a:xfrm>
              <a:off x="3540" y="2030"/>
              <a:ext cx="376" cy="533"/>
            </a:xfrm>
            <a:custGeom>
              <a:avLst/>
              <a:gdLst>
                <a:gd name="T0" fmla="*/ 385 w 564"/>
                <a:gd name="T1" fmla="*/ 737 h 738"/>
                <a:gd name="T2" fmla="*/ 563 w 564"/>
                <a:gd name="T3" fmla="*/ 527 h 738"/>
                <a:gd name="T4" fmla="*/ 97 w 564"/>
                <a:gd name="T5" fmla="*/ 0 h 738"/>
                <a:gd name="T6" fmla="*/ 0 w 564"/>
                <a:gd name="T7" fmla="*/ 111 h 738"/>
                <a:gd name="T8" fmla="*/ 385 w 564"/>
                <a:gd name="T9" fmla="*/ 737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4" h="738">
                  <a:moveTo>
                    <a:pt x="385" y="737"/>
                  </a:moveTo>
                  <a:lnTo>
                    <a:pt x="563" y="527"/>
                  </a:lnTo>
                  <a:lnTo>
                    <a:pt x="97" y="0"/>
                  </a:lnTo>
                  <a:lnTo>
                    <a:pt x="0" y="111"/>
                  </a:lnTo>
                  <a:lnTo>
                    <a:pt x="385" y="737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4" name="Freeform 36"/>
            <p:cNvSpPr>
              <a:spLocks/>
            </p:cNvSpPr>
            <p:nvPr/>
          </p:nvSpPr>
          <p:spPr bwMode="gray">
            <a:xfrm>
              <a:off x="2946" y="2030"/>
              <a:ext cx="658" cy="80"/>
            </a:xfrm>
            <a:custGeom>
              <a:avLst/>
              <a:gdLst>
                <a:gd name="T0" fmla="*/ 0 w 987"/>
                <a:gd name="T1" fmla="*/ 109 h 110"/>
                <a:gd name="T2" fmla="*/ 889 w 987"/>
                <a:gd name="T3" fmla="*/ 109 h 110"/>
                <a:gd name="T4" fmla="*/ 986 w 987"/>
                <a:gd name="T5" fmla="*/ 0 h 110"/>
                <a:gd name="T6" fmla="*/ 308 w 987"/>
                <a:gd name="T7" fmla="*/ 0 h 110"/>
                <a:gd name="T8" fmla="*/ 0 w 987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7" h="110">
                  <a:moveTo>
                    <a:pt x="0" y="109"/>
                  </a:moveTo>
                  <a:lnTo>
                    <a:pt x="889" y="109"/>
                  </a:lnTo>
                  <a:lnTo>
                    <a:pt x="986" y="0"/>
                  </a:lnTo>
                  <a:lnTo>
                    <a:pt x="308" y="0"/>
                  </a:lnTo>
                  <a:lnTo>
                    <a:pt x="0" y="109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5" name="Freeform 37"/>
            <p:cNvSpPr>
              <a:spLocks/>
            </p:cNvSpPr>
            <p:nvPr/>
          </p:nvSpPr>
          <p:spPr bwMode="gray">
            <a:xfrm>
              <a:off x="2687" y="2109"/>
              <a:ext cx="1111" cy="454"/>
            </a:xfrm>
            <a:custGeom>
              <a:avLst/>
              <a:gdLst>
                <a:gd name="T0" fmla="*/ 0 w 1669"/>
                <a:gd name="T1" fmla="*/ 628 h 629"/>
                <a:gd name="T2" fmla="*/ 1668 w 1669"/>
                <a:gd name="T3" fmla="*/ 628 h 629"/>
                <a:gd name="T4" fmla="*/ 1281 w 1669"/>
                <a:gd name="T5" fmla="*/ 0 h 629"/>
                <a:gd name="T6" fmla="*/ 388 w 1669"/>
                <a:gd name="T7" fmla="*/ 0 h 629"/>
                <a:gd name="T8" fmla="*/ 0 w 1669"/>
                <a:gd name="T9" fmla="*/ 628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9" h="629">
                  <a:moveTo>
                    <a:pt x="0" y="628"/>
                  </a:moveTo>
                  <a:lnTo>
                    <a:pt x="1668" y="628"/>
                  </a:lnTo>
                  <a:lnTo>
                    <a:pt x="1281" y="0"/>
                  </a:lnTo>
                  <a:lnTo>
                    <a:pt x="388" y="0"/>
                  </a:lnTo>
                  <a:lnTo>
                    <a:pt x="0" y="628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tint val="50196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6" name="Freeform 38"/>
            <p:cNvSpPr>
              <a:spLocks/>
            </p:cNvSpPr>
            <p:nvPr/>
          </p:nvSpPr>
          <p:spPr bwMode="gray">
            <a:xfrm>
              <a:off x="3240" y="1589"/>
              <a:ext cx="318" cy="451"/>
            </a:xfrm>
            <a:custGeom>
              <a:avLst/>
              <a:gdLst>
                <a:gd name="T0" fmla="*/ 387 w 477"/>
                <a:gd name="T1" fmla="*/ 624 h 625"/>
                <a:gd name="T2" fmla="*/ 476 w 477"/>
                <a:gd name="T3" fmla="*/ 527 h 625"/>
                <a:gd name="T4" fmla="*/ 0 w 477"/>
                <a:gd name="T5" fmla="*/ 0 h 625"/>
                <a:gd name="T6" fmla="*/ 387 w 477"/>
                <a:gd name="T7" fmla="*/ 624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7" h="625">
                  <a:moveTo>
                    <a:pt x="387" y="624"/>
                  </a:moveTo>
                  <a:lnTo>
                    <a:pt x="476" y="527"/>
                  </a:lnTo>
                  <a:lnTo>
                    <a:pt x="0" y="0"/>
                  </a:lnTo>
                  <a:lnTo>
                    <a:pt x="387" y="624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7" name="Freeform 39"/>
            <p:cNvSpPr>
              <a:spLocks/>
            </p:cNvSpPr>
            <p:nvPr/>
          </p:nvSpPr>
          <p:spPr bwMode="gray">
            <a:xfrm>
              <a:off x="2982" y="1589"/>
              <a:ext cx="516" cy="451"/>
            </a:xfrm>
            <a:custGeom>
              <a:avLst/>
              <a:gdLst>
                <a:gd name="T0" fmla="*/ 0 w 773"/>
                <a:gd name="T1" fmla="*/ 624 h 625"/>
                <a:gd name="T2" fmla="*/ 772 w 773"/>
                <a:gd name="T3" fmla="*/ 624 h 625"/>
                <a:gd name="T4" fmla="*/ 387 w 773"/>
                <a:gd name="T5" fmla="*/ 0 h 625"/>
                <a:gd name="T6" fmla="*/ 0 w 773"/>
                <a:gd name="T7" fmla="*/ 624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3" h="625">
                  <a:moveTo>
                    <a:pt x="0" y="624"/>
                  </a:moveTo>
                  <a:lnTo>
                    <a:pt x="772" y="624"/>
                  </a:lnTo>
                  <a:lnTo>
                    <a:pt x="387" y="0"/>
                  </a:lnTo>
                  <a:lnTo>
                    <a:pt x="0" y="624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38039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574" name="Line 46"/>
          <p:cNvSpPr>
            <a:spLocks noChangeShapeType="1"/>
          </p:cNvSpPr>
          <p:nvPr/>
        </p:nvSpPr>
        <p:spPr bwMode="gray">
          <a:xfrm>
            <a:off x="1327150" y="5559425"/>
            <a:ext cx="1588" cy="841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>
                <a:solidFill>
                  <a:srgbClr val="0000FF"/>
                </a:solidFill>
              </a:rPr>
              <a:t>УРОВНИ ОРГАНИЗАЦИИ САМОСТОЯТЕЛЬНОЙ ДЕЯТЕЛЬНОСТИ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gray">
          <a:xfrm>
            <a:off x="1219201" y="1628800"/>
            <a:ext cx="6605588" cy="1144587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gray">
          <a:xfrm>
            <a:off x="1222375" y="3429000"/>
            <a:ext cx="6653213" cy="1543562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gray">
          <a:xfrm>
            <a:off x="1230313" y="5589240"/>
            <a:ext cx="6653212" cy="10318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gray">
          <a:xfrm flipV="1">
            <a:off x="1393825" y="3190875"/>
            <a:ext cx="6397625" cy="361950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999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gray">
          <a:xfrm flipV="1">
            <a:off x="1296988" y="1600200"/>
            <a:ext cx="6502400" cy="363538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39999"/>
                </a:schemeClr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gray">
          <a:xfrm flipV="1">
            <a:off x="1349375" y="4711700"/>
            <a:ext cx="6475413" cy="363538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alpha val="39999"/>
                </a:schemeClr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4345" name="Picture 9" descr="Picture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74688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Picture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75" y="3606800"/>
            <a:ext cx="676275" cy="57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7" name="Picture 11" descr="Picture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5118100"/>
            <a:ext cx="674687" cy="57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8" name="AutoShape 12"/>
          <p:cNvSpPr>
            <a:spLocks noChangeArrowheads="1"/>
          </p:cNvSpPr>
          <p:nvPr/>
        </p:nvSpPr>
        <p:spPr bwMode="gray">
          <a:xfrm>
            <a:off x="1259632" y="1052736"/>
            <a:ext cx="6760845" cy="547464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9" name="AutoShape 13"/>
          <p:cNvSpPr>
            <a:spLocks noChangeArrowheads="1"/>
          </p:cNvSpPr>
          <p:nvPr/>
        </p:nvSpPr>
        <p:spPr bwMode="gray">
          <a:xfrm>
            <a:off x="1259632" y="2934315"/>
            <a:ext cx="6768752" cy="4572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50" name="AutoShape 14"/>
          <p:cNvSpPr>
            <a:spLocks noChangeArrowheads="1"/>
          </p:cNvSpPr>
          <p:nvPr/>
        </p:nvSpPr>
        <p:spPr bwMode="gray">
          <a:xfrm>
            <a:off x="1187623" y="5060032"/>
            <a:ext cx="6832854" cy="4572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gray">
          <a:xfrm>
            <a:off x="1403648" y="1700808"/>
            <a:ext cx="638780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solidFill>
                  <a:srgbClr val="FEFFFF"/>
                </a:solidFill>
              </a:rPr>
              <a:t>Цель: формирование умений и навыков, их закрепление. Фундамент для самостоятельной работы.</a:t>
            </a:r>
          </a:p>
          <a:p>
            <a:pPr eaLnBrk="0" hangingPunct="0"/>
            <a:r>
              <a:rPr lang="ru-RU" sz="1600" dirty="0">
                <a:solidFill>
                  <a:srgbClr val="FEFFFF"/>
                </a:solidFill>
              </a:rPr>
              <a:t>Копирующие действия учащийся по заданному образцу путем сравнения.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gray">
          <a:xfrm>
            <a:off x="1187623" y="3429000"/>
            <a:ext cx="663716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1600" b="1" i="1" dirty="0"/>
              <a:t>- </a:t>
            </a:r>
            <a:r>
              <a:rPr lang="ru-RU" sz="1600" b="1" i="1" dirty="0"/>
              <a:t>Цель: нахождение конкретных способов решения задач. Формирование фундамента для творческой деятельности, мотивация познавательной </a:t>
            </a:r>
            <a:r>
              <a:rPr lang="ru-RU" sz="1600" b="1" dirty="0"/>
              <a:t>деятельности.</a:t>
            </a:r>
          </a:p>
          <a:p>
            <a:pPr eaLnBrk="0" hangingPunct="0"/>
            <a:r>
              <a:rPr lang="ru-RU" sz="1600" b="1" dirty="0"/>
              <a:t>Репродуктивная деятельность по обобщению приемов и метода познавательной деятельности, перенос на решение более сложных типовых задач.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gray">
          <a:xfrm>
            <a:off x="1230313" y="5589240"/>
            <a:ext cx="665321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1600" b="1" dirty="0"/>
              <a:t>- </a:t>
            </a:r>
            <a:r>
              <a:rPr lang="ru-RU" sz="1600" b="1" dirty="0"/>
              <a:t>Цель: поиск новых решений, систематизация знаний, перенос их на решение нестандартных ситуаций формирует потребность к самообразованию. </a:t>
            </a:r>
            <a:r>
              <a:rPr lang="ru-RU" sz="1600" b="1" dirty="0" smtClean="0"/>
              <a:t>Продуктивная </a:t>
            </a:r>
            <a:r>
              <a:rPr lang="ru-RU" sz="1600" b="1" dirty="0"/>
              <a:t>деятельность: применения приобретенных задач в новых </a:t>
            </a:r>
            <a:r>
              <a:rPr lang="ru-RU" sz="1600" b="1" dirty="0" smtClean="0"/>
              <a:t>ситуациях.</a:t>
            </a:r>
            <a:endParaRPr lang="ru-RU" sz="1600" b="1" dirty="0"/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1331640" y="1052736"/>
            <a:ext cx="6696744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en-US" b="1" i="1" spc="-30" dirty="0">
                <a:solidFill>
                  <a:srgbClr val="000000"/>
                </a:solidFill>
                <a:latin typeface="+mj-lt"/>
                <a:ea typeface="Calibri"/>
              </a:rPr>
              <a:t>I</a:t>
            </a:r>
            <a:r>
              <a:rPr lang="ru-RU" b="1" i="1" spc="-30" dirty="0">
                <a:solidFill>
                  <a:srgbClr val="000000"/>
                </a:solidFill>
                <a:latin typeface="+mj-lt"/>
                <a:ea typeface="Calibri"/>
              </a:rPr>
              <a:t> уровень. Воспроизводящий тип </a:t>
            </a:r>
            <a:r>
              <a:rPr lang="ru-RU" b="1" i="1" spc="-30" dirty="0" smtClean="0">
                <a:solidFill>
                  <a:srgbClr val="000000"/>
                </a:solidFill>
                <a:latin typeface="+mj-lt"/>
                <a:ea typeface="Calibri"/>
              </a:rPr>
              <a:t>самостоятельной  работы</a:t>
            </a:r>
            <a:endParaRPr lang="en-US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1219201" y="2934315"/>
            <a:ext cx="6801276" cy="39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b="1" i="1" dirty="0"/>
              <a:t>II уровень. Реконструктивно - вариативный </a:t>
            </a:r>
            <a:r>
              <a:rPr lang="ru-RU" b="1" i="1" dirty="0" smtClean="0"/>
              <a:t>тип</a:t>
            </a:r>
            <a:endParaRPr lang="en-US" b="1" i="1" dirty="0"/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1222375" y="5013176"/>
            <a:ext cx="6798102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600" b="1" i="1" dirty="0"/>
              <a:t>III уровень. Эвристический тип самостоятельной работы.</a:t>
            </a:r>
            <a:endParaRPr lang="en-US" sz="1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792162"/>
          </a:xfrm>
        </p:spPr>
        <p:txBody>
          <a:bodyPr/>
          <a:lstStyle/>
          <a:p>
            <a:r>
              <a:rPr lang="ru-RU" sz="3200" dirty="0" smtClean="0">
                <a:solidFill>
                  <a:srgbClr val="0000FF"/>
                </a:solidFill>
              </a:rPr>
              <a:t>Самостоятельная работа реализуется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ltGray">
          <a:xfrm rot="5400000">
            <a:off x="-2422525" y="1711325"/>
            <a:ext cx="4824412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tx2">
                  <a:gamma/>
                  <a:tint val="45490"/>
                  <a:invGamma/>
                  <a:alpha val="60001"/>
                </a:schemeClr>
              </a:gs>
              <a:gs pos="100000">
                <a:schemeClr val="tx2">
                  <a:alpha val="60001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gray">
          <a:xfrm>
            <a:off x="2064290" y="4452938"/>
            <a:ext cx="5687144" cy="1688289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ru-RU" b="1" dirty="0">
                <a:solidFill>
                  <a:srgbClr val="000000"/>
                </a:solidFill>
              </a:rPr>
              <a:t>В библиотеке, дома, в общежитии, в </a:t>
            </a:r>
            <a:r>
              <a:rPr lang="ru-RU" b="1" dirty="0" err="1" smtClean="0">
                <a:solidFill>
                  <a:srgbClr val="000000"/>
                </a:solidFill>
              </a:rPr>
              <a:t>образо</a:t>
            </a:r>
            <a:r>
              <a:rPr lang="ru-RU" b="1" dirty="0" smtClean="0">
                <a:solidFill>
                  <a:srgbClr val="000000"/>
                </a:solidFill>
              </a:rPr>
              <a:t>-</a:t>
            </a:r>
          </a:p>
          <a:p>
            <a:pPr eaLnBrk="0" hangingPunct="0"/>
            <a:r>
              <a:rPr lang="ru-RU" b="1" dirty="0" err="1" smtClean="0">
                <a:solidFill>
                  <a:srgbClr val="000000"/>
                </a:solidFill>
              </a:rPr>
              <a:t>вательном</a:t>
            </a:r>
            <a:r>
              <a:rPr lang="ru-RU" b="1" dirty="0" smtClean="0">
                <a:solidFill>
                  <a:srgbClr val="000000"/>
                </a:solidFill>
              </a:rPr>
              <a:t> </a:t>
            </a:r>
            <a:r>
              <a:rPr lang="ru-RU" b="1" dirty="0">
                <a:solidFill>
                  <a:srgbClr val="000000"/>
                </a:solidFill>
              </a:rPr>
              <a:t>учреждении </a:t>
            </a:r>
            <a:r>
              <a:rPr lang="ru-RU" b="1" dirty="0" smtClean="0">
                <a:solidFill>
                  <a:srgbClr val="000000"/>
                </a:solidFill>
              </a:rPr>
              <a:t>при выполнении</a:t>
            </a:r>
          </a:p>
          <a:p>
            <a:pPr eaLnBrk="0" hangingPunct="0"/>
            <a:r>
              <a:rPr lang="ru-RU" b="1" dirty="0" smtClean="0">
                <a:solidFill>
                  <a:srgbClr val="000000"/>
                </a:solidFill>
              </a:rPr>
              <a:t> </a:t>
            </a:r>
            <a:r>
              <a:rPr lang="ru-RU" b="1" dirty="0">
                <a:solidFill>
                  <a:srgbClr val="000000"/>
                </a:solidFill>
              </a:rPr>
              <a:t>обучающимся учебных и творческих задач. </a:t>
            </a: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gray">
          <a:xfrm>
            <a:off x="2416460" y="2708920"/>
            <a:ext cx="6727540" cy="155828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ru-RU" b="1" dirty="0">
                <a:solidFill>
                  <a:srgbClr val="000000"/>
                </a:solidFill>
              </a:rPr>
              <a:t>В контакте с преподавателем вне рамок </a:t>
            </a:r>
            <a:r>
              <a:rPr lang="ru-RU" b="1" dirty="0" smtClean="0">
                <a:solidFill>
                  <a:srgbClr val="000000"/>
                </a:solidFill>
              </a:rPr>
              <a:t>расписания</a:t>
            </a:r>
          </a:p>
          <a:p>
            <a:pPr eaLnBrk="0" hangingPunct="0"/>
            <a:r>
              <a:rPr lang="ru-RU" b="1" dirty="0" smtClean="0">
                <a:solidFill>
                  <a:srgbClr val="000000"/>
                </a:solidFill>
              </a:rPr>
              <a:t> </a:t>
            </a:r>
            <a:r>
              <a:rPr lang="ru-RU" b="1" dirty="0">
                <a:solidFill>
                  <a:srgbClr val="000000"/>
                </a:solidFill>
              </a:rPr>
              <a:t>- на консультациях по учебным вопросам, в ходе </a:t>
            </a:r>
            <a:endParaRPr lang="ru-RU" b="1" dirty="0" smtClean="0">
              <a:solidFill>
                <a:srgbClr val="000000"/>
              </a:solidFill>
            </a:endParaRPr>
          </a:p>
          <a:p>
            <a:pPr eaLnBrk="0" hangingPunct="0"/>
            <a:r>
              <a:rPr lang="ru-RU" b="1" dirty="0" smtClean="0">
                <a:solidFill>
                  <a:srgbClr val="000000"/>
                </a:solidFill>
              </a:rPr>
              <a:t>творческих </a:t>
            </a:r>
            <a:r>
              <a:rPr lang="ru-RU" b="1" dirty="0">
                <a:solidFill>
                  <a:srgbClr val="000000"/>
                </a:solidFill>
              </a:rPr>
              <a:t>контактов, </a:t>
            </a:r>
            <a:r>
              <a:rPr lang="ru-RU" b="1" dirty="0" smtClean="0">
                <a:solidFill>
                  <a:srgbClr val="000000"/>
                </a:solidFill>
              </a:rPr>
              <a:t>при </a:t>
            </a:r>
            <a:r>
              <a:rPr lang="ru-RU" b="1" dirty="0">
                <a:solidFill>
                  <a:srgbClr val="000000"/>
                </a:solidFill>
              </a:rPr>
              <a:t>ликвидации </a:t>
            </a:r>
            <a:r>
              <a:rPr lang="ru-RU" sz="1700" b="1" dirty="0">
                <a:solidFill>
                  <a:srgbClr val="000000"/>
                </a:solidFill>
              </a:rPr>
              <a:t>задолженностей, </a:t>
            </a:r>
            <a:endParaRPr lang="ru-RU" sz="1700" b="1" dirty="0" smtClean="0">
              <a:solidFill>
                <a:srgbClr val="000000"/>
              </a:solidFill>
            </a:endParaRPr>
          </a:p>
          <a:p>
            <a:pPr eaLnBrk="0" hangingPunct="0"/>
            <a:r>
              <a:rPr lang="ru-RU" b="1" dirty="0" smtClean="0">
                <a:solidFill>
                  <a:srgbClr val="000000"/>
                </a:solidFill>
              </a:rPr>
              <a:t>при </a:t>
            </a:r>
            <a:r>
              <a:rPr lang="ru-RU" b="1" dirty="0">
                <a:solidFill>
                  <a:srgbClr val="000000"/>
                </a:solidFill>
              </a:rPr>
              <a:t>выполнении индивидуальных заданий и т.д. </a:t>
            </a:r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gray">
          <a:xfrm>
            <a:off x="1765300" y="1412777"/>
            <a:ext cx="7378700" cy="1152624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just">
              <a:lnSpc>
                <a:spcPct val="90000"/>
              </a:lnSpc>
              <a:spcAft>
                <a:spcPts val="0"/>
              </a:spcAft>
            </a:pPr>
            <a:r>
              <a:rPr lang="ru-RU" b="1" spc="-30" dirty="0">
                <a:solidFill>
                  <a:srgbClr val="000000"/>
                </a:solidFill>
                <a:latin typeface="+mn-lt"/>
                <a:ea typeface="Calibri"/>
              </a:rPr>
              <a:t>Непосредственно в процессе аудиторных занятий - на уроках </a:t>
            </a:r>
            <a:endParaRPr lang="ru-RU" b="1" spc="-30" dirty="0" smtClean="0">
              <a:solidFill>
                <a:srgbClr val="000000"/>
              </a:solidFill>
              <a:latin typeface="+mn-lt"/>
              <a:ea typeface="Calibri"/>
            </a:endParaRPr>
          </a:p>
          <a:p>
            <a:pPr lvl="0" algn="just">
              <a:lnSpc>
                <a:spcPct val="90000"/>
              </a:lnSpc>
              <a:spcAft>
                <a:spcPts val="0"/>
              </a:spcAft>
            </a:pPr>
            <a:r>
              <a:rPr lang="ru-RU" b="1" spc="-30" dirty="0" smtClean="0">
                <a:solidFill>
                  <a:srgbClr val="000000"/>
                </a:solidFill>
                <a:latin typeface="+mn-lt"/>
                <a:ea typeface="Calibri"/>
              </a:rPr>
              <a:t>теоретического и </a:t>
            </a:r>
            <a:r>
              <a:rPr lang="ru-RU" b="1" spc="-30" dirty="0">
                <a:solidFill>
                  <a:srgbClr val="000000"/>
                </a:solidFill>
                <a:latin typeface="+mn-lt"/>
                <a:ea typeface="Calibri"/>
              </a:rPr>
              <a:t>практического циклов, практических занятиях, </a:t>
            </a:r>
            <a:endParaRPr lang="ru-RU" b="1" spc="-30" dirty="0" smtClean="0">
              <a:solidFill>
                <a:srgbClr val="000000"/>
              </a:solidFill>
              <a:latin typeface="+mn-lt"/>
              <a:ea typeface="Calibri"/>
            </a:endParaRPr>
          </a:p>
          <a:p>
            <a:pPr lvl="0" algn="just">
              <a:lnSpc>
                <a:spcPct val="90000"/>
              </a:lnSpc>
              <a:spcAft>
                <a:spcPts val="0"/>
              </a:spcAft>
            </a:pPr>
            <a:r>
              <a:rPr lang="ru-RU" b="1" spc="-30" dirty="0" smtClean="0">
                <a:solidFill>
                  <a:srgbClr val="000000"/>
                </a:solidFill>
                <a:latin typeface="+mn-lt"/>
                <a:ea typeface="Calibri"/>
              </a:rPr>
              <a:t>при выполнении лабораторных </a:t>
            </a:r>
            <a:r>
              <a:rPr lang="ru-RU" b="1" spc="-30" dirty="0">
                <a:solidFill>
                  <a:srgbClr val="000000"/>
                </a:solidFill>
                <a:latin typeface="+mn-lt"/>
                <a:ea typeface="Calibri"/>
              </a:rPr>
              <a:t>работ</a:t>
            </a:r>
            <a:r>
              <a:rPr lang="ru-RU" spc="-30" dirty="0">
                <a:solidFill>
                  <a:srgbClr val="000000"/>
                </a:solidFill>
                <a:latin typeface="Times New Roman"/>
                <a:ea typeface="Calibri"/>
              </a:rPr>
              <a:t>. </a:t>
            </a:r>
            <a:endParaRPr lang="ru-RU" dirty="0">
              <a:solidFill>
                <a:srgbClr val="000000"/>
              </a:solidFill>
              <a:latin typeface="Times New Roman"/>
              <a:ea typeface="Calibri"/>
            </a:endParaRPr>
          </a:p>
        </p:txBody>
      </p:sp>
      <p:grpSp>
        <p:nvGrpSpPr>
          <p:cNvPr id="6153" name="Group 9"/>
          <p:cNvGrpSpPr>
            <a:grpSpLocks/>
          </p:cNvGrpSpPr>
          <p:nvPr/>
        </p:nvGrpSpPr>
        <p:grpSpPr bwMode="auto">
          <a:xfrm>
            <a:off x="1447800" y="2146300"/>
            <a:ext cx="381000" cy="381000"/>
            <a:chOff x="2078" y="1680"/>
            <a:chExt cx="1615" cy="1615"/>
          </a:xfrm>
        </p:grpSpPr>
        <p:sp>
          <p:nvSpPr>
            <p:cNvPr id="6154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5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6" name="Oval 1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57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58" name="Oval 1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159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6167" name="Group 23"/>
          <p:cNvGrpSpPr>
            <a:grpSpLocks/>
          </p:cNvGrpSpPr>
          <p:nvPr/>
        </p:nvGrpSpPr>
        <p:grpSpPr bwMode="auto">
          <a:xfrm>
            <a:off x="1996063" y="3124318"/>
            <a:ext cx="381000" cy="381000"/>
            <a:chOff x="2078" y="1680"/>
            <a:chExt cx="1615" cy="1615"/>
          </a:xfrm>
        </p:grpSpPr>
        <p:sp>
          <p:nvSpPr>
            <p:cNvPr id="6168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9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0" name="Oval 2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71" name="Oval 2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72" name="Oval 2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173" name="Oval 2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6181" name="Group 37"/>
          <p:cNvGrpSpPr>
            <a:grpSpLocks/>
          </p:cNvGrpSpPr>
          <p:nvPr/>
        </p:nvGrpSpPr>
        <p:grpSpPr bwMode="auto">
          <a:xfrm>
            <a:off x="1682750" y="5384800"/>
            <a:ext cx="355600" cy="381000"/>
            <a:chOff x="2078" y="1680"/>
            <a:chExt cx="1615" cy="1615"/>
          </a:xfrm>
        </p:grpSpPr>
        <p:sp>
          <p:nvSpPr>
            <p:cNvPr id="6182" name="Oval 3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3" name="Oval 3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4" name="Oval 4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85" name="Oval 4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86" name="Oval 4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187" name="Oval 4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6188" name="Text Box 44"/>
          <p:cNvSpPr txBox="1">
            <a:spLocks noChangeArrowheads="1"/>
          </p:cNvSpPr>
          <p:nvPr/>
        </p:nvSpPr>
        <p:spPr bwMode="black">
          <a:xfrm>
            <a:off x="-10319" y="2565401"/>
            <a:ext cx="2074609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САМОТОЯТЕЛЬНАЯ РАБОТА РЕАЛИЗУЕТСЯ</a:t>
            </a:r>
            <a:endParaRPr lang="en-US" sz="2800" b="1" dirty="0">
              <a:solidFill>
                <a:srgbClr val="080808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189" name="Picture 45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4267200"/>
            <a:ext cx="1897062" cy="260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>
                <a:solidFill>
                  <a:srgbClr val="0000FF"/>
                </a:solidFill>
              </a:rPr>
              <a:t>УРОВНИ ОРГАНИЗАЦИИ САМОСТОЯТЕЛЬНОЙ ДЕЯТЕЛЬНОСТИ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gray">
          <a:xfrm>
            <a:off x="1219201" y="1793007"/>
            <a:ext cx="6605588" cy="192402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gray">
          <a:xfrm flipV="1">
            <a:off x="1393825" y="3190875"/>
            <a:ext cx="6397625" cy="361950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999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gray">
          <a:xfrm flipV="1">
            <a:off x="1296988" y="1600200"/>
            <a:ext cx="6502400" cy="363538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39999"/>
                </a:schemeClr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4345" name="Picture 9" descr="Picture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74688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Picture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75" y="3606800"/>
            <a:ext cx="676275" cy="57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7" name="Picture 11" descr="Picture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5118100"/>
            <a:ext cx="674687" cy="57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8" name="AutoShape 12"/>
          <p:cNvSpPr>
            <a:spLocks noChangeArrowheads="1"/>
          </p:cNvSpPr>
          <p:nvPr/>
        </p:nvSpPr>
        <p:spPr bwMode="gray">
          <a:xfrm>
            <a:off x="1259632" y="1052736"/>
            <a:ext cx="6760845" cy="547464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b="1" i="1" dirty="0"/>
              <a:t>IV уровень. Творческий тип самостоятельной работы.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gray">
          <a:xfrm>
            <a:off x="1403648" y="1859340"/>
            <a:ext cx="638780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1600" b="1" dirty="0"/>
              <a:t>Цель: получение новых заданий, закрепление навыков самостоятельного поиска знаний, формирование творческий личности.</a:t>
            </a:r>
          </a:p>
          <a:p>
            <a:pPr eaLnBrk="0" hangingPunct="0"/>
            <a:r>
              <a:rPr lang="ru-RU" sz="1600" b="1" dirty="0"/>
              <a:t>Самостоятельная деятельность по переносу знаний при решении задач в новых ситуациях по составлению принятия решений.</a:t>
            </a:r>
          </a:p>
        </p:txBody>
      </p:sp>
    </p:spTree>
    <p:extLst>
      <p:ext uri="{BB962C8B-B14F-4D97-AF65-F5344CB8AC3E}">
        <p14:creationId xmlns:p14="http://schemas.microsoft.com/office/powerpoint/2010/main" val="128646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1745" y="1216075"/>
            <a:ext cx="8579296" cy="1276821"/>
          </a:xfrm>
        </p:spPr>
        <p:txBody>
          <a:bodyPr/>
          <a:lstStyle/>
          <a:p>
            <a:r>
              <a:rPr lang="ru-RU" sz="3200" dirty="0"/>
              <a:t>Результативность самостоятельной работы обучающихся во многом определяется наличием активных методов ее контроля</a:t>
            </a:r>
            <a:endParaRPr lang="en-US" sz="3200" dirty="0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gray">
          <a:xfrm>
            <a:off x="641350" y="2852936"/>
            <a:ext cx="7740650" cy="6191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2772" name="Group 4"/>
          <p:cNvGrpSpPr>
            <a:grpSpLocks/>
          </p:cNvGrpSpPr>
          <p:nvPr/>
        </p:nvGrpSpPr>
        <p:grpSpPr bwMode="auto">
          <a:xfrm>
            <a:off x="630238" y="2852936"/>
            <a:ext cx="2054225" cy="619125"/>
            <a:chOff x="404" y="1980"/>
            <a:chExt cx="1294" cy="298"/>
          </a:xfrm>
        </p:grpSpPr>
        <p:sp>
          <p:nvSpPr>
            <p:cNvPr id="32773" name="Rectangle 5"/>
            <p:cNvSpPr>
              <a:spLocks noChangeArrowheads="1"/>
            </p:cNvSpPr>
            <p:nvPr/>
          </p:nvSpPr>
          <p:spPr bwMode="ltGray">
            <a:xfrm>
              <a:off x="404" y="1980"/>
              <a:ext cx="1205" cy="29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74" name="AutoShape 6"/>
            <p:cNvSpPr>
              <a:spLocks noChangeArrowheads="1"/>
            </p:cNvSpPr>
            <p:nvPr/>
          </p:nvSpPr>
          <p:spPr bwMode="lt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2775" name="Text Box 7"/>
          <p:cNvSpPr txBox="1">
            <a:spLocks noChangeArrowheads="1"/>
          </p:cNvSpPr>
          <p:nvPr/>
        </p:nvSpPr>
        <p:spPr bwMode="gray">
          <a:xfrm>
            <a:off x="2544763" y="2919413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black">
          <a:xfrm>
            <a:off x="652463" y="2894013"/>
            <a:ext cx="1836737" cy="3968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3300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000" b="1" dirty="0">
                <a:solidFill>
                  <a:srgbClr val="FFFFFF"/>
                </a:solidFill>
              </a:rPr>
              <a:t>Title in here</a:t>
            </a:r>
          </a:p>
        </p:txBody>
      </p:sp>
      <p:sp>
        <p:nvSpPr>
          <p:cNvPr id="32777" name="AutoShape 9"/>
          <p:cNvSpPr>
            <a:spLocks noChangeArrowheads="1"/>
          </p:cNvSpPr>
          <p:nvPr/>
        </p:nvSpPr>
        <p:spPr bwMode="ltGray">
          <a:xfrm>
            <a:off x="4116388" y="2954338"/>
            <a:ext cx="368300" cy="273050"/>
          </a:xfrm>
          <a:prstGeom prst="rightArrow">
            <a:avLst>
              <a:gd name="adj1" fmla="val 50000"/>
              <a:gd name="adj2" fmla="val 60467"/>
            </a:avLst>
          </a:prstGeom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>
            <a:outerShdw dist="28398" dir="1593903" algn="ctr" rotWithShape="0">
              <a:srgbClr val="333333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gray">
          <a:xfrm>
            <a:off x="4495800" y="2919413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32779" name="AutoShape 11"/>
          <p:cNvSpPr>
            <a:spLocks noChangeArrowheads="1"/>
          </p:cNvSpPr>
          <p:nvPr/>
        </p:nvSpPr>
        <p:spPr bwMode="ltGray">
          <a:xfrm>
            <a:off x="6145213" y="2954338"/>
            <a:ext cx="368300" cy="273050"/>
          </a:xfrm>
          <a:prstGeom prst="rightArrow">
            <a:avLst>
              <a:gd name="adj1" fmla="val 50000"/>
              <a:gd name="adj2" fmla="val 60467"/>
            </a:avLst>
          </a:prstGeom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>
            <a:outerShdw dist="28398" dir="1593903" algn="ctr" rotWithShape="0">
              <a:srgbClr val="333333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gray">
          <a:xfrm>
            <a:off x="6483350" y="2919413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32781" name="AutoShape 13"/>
          <p:cNvSpPr>
            <a:spLocks noChangeArrowheads="1"/>
          </p:cNvSpPr>
          <p:nvPr/>
        </p:nvSpPr>
        <p:spPr bwMode="gray">
          <a:xfrm>
            <a:off x="82203" y="3536950"/>
            <a:ext cx="2041525" cy="1114425"/>
          </a:xfrm>
          <a:prstGeom prst="diamond">
            <a:avLst/>
          </a:prstGeom>
          <a:solidFill>
            <a:schemeClr val="hlink"/>
          </a:solidFill>
          <a:ln>
            <a:noFill/>
          </a:ln>
          <a:effectLst/>
          <a:scene3d>
            <a:camera prst="legacyPerspectiveBottom">
              <a:rot lat="20999999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0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2782" name="AutoShape 14"/>
          <p:cNvSpPr>
            <a:spLocks noChangeArrowheads="1"/>
          </p:cNvSpPr>
          <p:nvPr/>
        </p:nvSpPr>
        <p:spPr bwMode="gray">
          <a:xfrm>
            <a:off x="2198812" y="3536950"/>
            <a:ext cx="2589212" cy="1114425"/>
          </a:xfrm>
          <a:prstGeom prst="diamond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Bottom">
              <a:rot lat="20999999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0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2783" name="AutoShape 15"/>
          <p:cNvSpPr>
            <a:spLocks noChangeArrowheads="1"/>
          </p:cNvSpPr>
          <p:nvPr/>
        </p:nvSpPr>
        <p:spPr bwMode="gray">
          <a:xfrm>
            <a:off x="4860032" y="3536950"/>
            <a:ext cx="1943100" cy="1114425"/>
          </a:xfrm>
          <a:prstGeom prst="diamond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Bottom">
              <a:rot lat="20999999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0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2784" name="AutoShape 16"/>
          <p:cNvSpPr>
            <a:spLocks noChangeArrowheads="1"/>
          </p:cNvSpPr>
          <p:nvPr/>
        </p:nvSpPr>
        <p:spPr bwMode="gray">
          <a:xfrm>
            <a:off x="6842125" y="3536950"/>
            <a:ext cx="2050355" cy="1114425"/>
          </a:xfrm>
          <a:prstGeom prst="diamond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Bottom">
              <a:rot lat="20999999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0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cxnSp>
        <p:nvCxnSpPr>
          <p:cNvPr id="32787" name="AutoShape 19"/>
          <p:cNvCxnSpPr>
            <a:cxnSpLocks noChangeShapeType="1"/>
            <a:stCxn id="32783" idx="3"/>
            <a:endCxn id="32784" idx="1"/>
          </p:cNvCxnSpPr>
          <p:nvPr/>
        </p:nvCxnSpPr>
        <p:spPr bwMode="gray">
          <a:xfrm>
            <a:off x="6803132" y="4094163"/>
            <a:ext cx="38993" cy="0"/>
          </a:xfrm>
          <a:prstGeom prst="straightConnector1">
            <a:avLst/>
          </a:prstGeom>
          <a:noFill/>
          <a:ln w="12700">
            <a:solidFill>
              <a:srgbClr val="333333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788" name="Text Box 20"/>
          <p:cNvSpPr txBox="1">
            <a:spLocks noChangeArrowheads="1"/>
          </p:cNvSpPr>
          <p:nvPr/>
        </p:nvSpPr>
        <p:spPr bwMode="gray">
          <a:xfrm>
            <a:off x="190153" y="3862388"/>
            <a:ext cx="17895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FFFFFF"/>
                </a:solidFill>
              </a:rPr>
              <a:t>ВХОДНОЙ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32789" name="Text Box 21"/>
          <p:cNvSpPr txBox="1">
            <a:spLocks noChangeArrowheads="1"/>
          </p:cNvSpPr>
          <p:nvPr/>
        </p:nvSpPr>
        <p:spPr bwMode="gray">
          <a:xfrm>
            <a:off x="2453258" y="3729226"/>
            <a:ext cx="21907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000" b="1" dirty="0" smtClean="0"/>
              <a:t>ПРОМЕ</a:t>
            </a:r>
          </a:p>
          <a:p>
            <a:pPr algn="ctr">
              <a:spcBef>
                <a:spcPts val="0"/>
              </a:spcBef>
            </a:pPr>
            <a:r>
              <a:rPr lang="ru-RU" sz="2000" b="1" dirty="0" smtClean="0"/>
              <a:t>ЖУТОЧНЫЙ</a:t>
            </a:r>
            <a:endParaRPr lang="en-US" sz="2000" b="1" dirty="0"/>
          </a:p>
        </p:txBody>
      </p:sp>
      <p:sp>
        <p:nvSpPr>
          <p:cNvPr id="32790" name="Text Box 22"/>
          <p:cNvSpPr txBox="1">
            <a:spLocks noChangeArrowheads="1"/>
          </p:cNvSpPr>
          <p:nvPr/>
        </p:nvSpPr>
        <p:spPr bwMode="gray">
          <a:xfrm>
            <a:off x="5029200" y="3862388"/>
            <a:ext cx="1549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/>
              <a:t>ТЕКУЩИЙ</a:t>
            </a:r>
            <a:endParaRPr lang="en-US" sz="2000" b="1" dirty="0"/>
          </a:p>
        </p:txBody>
      </p:sp>
      <p:sp>
        <p:nvSpPr>
          <p:cNvPr id="32791" name="Text Box 23"/>
          <p:cNvSpPr txBox="1">
            <a:spLocks noChangeArrowheads="1"/>
          </p:cNvSpPr>
          <p:nvPr/>
        </p:nvSpPr>
        <p:spPr bwMode="gray">
          <a:xfrm>
            <a:off x="6934200" y="3789040"/>
            <a:ext cx="189195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/>
              <a:t>САМОКОН-ТРОЛЬ</a:t>
            </a:r>
            <a:endParaRPr lang="en-US" sz="2000" b="1" dirty="0"/>
          </a:p>
        </p:txBody>
      </p:sp>
      <p:sp>
        <p:nvSpPr>
          <p:cNvPr id="37" name="AutoShape 13"/>
          <p:cNvSpPr>
            <a:spLocks noChangeArrowheads="1"/>
          </p:cNvSpPr>
          <p:nvPr/>
        </p:nvSpPr>
        <p:spPr bwMode="gray">
          <a:xfrm>
            <a:off x="1002283" y="5157192"/>
            <a:ext cx="3482405" cy="1114425"/>
          </a:xfrm>
          <a:prstGeom prst="diamond">
            <a:avLst/>
          </a:prstGeom>
          <a:solidFill>
            <a:schemeClr val="hlink"/>
          </a:solidFill>
          <a:ln>
            <a:noFill/>
          </a:ln>
          <a:effectLst/>
          <a:scene3d>
            <a:camera prst="legacyPerspectiveBottom">
              <a:rot lat="20999999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0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8" name="Text Box 20"/>
          <p:cNvSpPr txBox="1">
            <a:spLocks noChangeArrowheads="1"/>
          </p:cNvSpPr>
          <p:nvPr/>
        </p:nvSpPr>
        <p:spPr bwMode="gray">
          <a:xfrm>
            <a:off x="1763688" y="5483571"/>
            <a:ext cx="20752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FFFFFF"/>
                </a:solidFill>
              </a:rPr>
              <a:t>ИТОГОВЫЙ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39" name="AutoShape 15"/>
          <p:cNvSpPr>
            <a:spLocks noChangeArrowheads="1"/>
          </p:cNvSpPr>
          <p:nvPr/>
        </p:nvSpPr>
        <p:spPr bwMode="gray">
          <a:xfrm>
            <a:off x="4644008" y="5157190"/>
            <a:ext cx="4182145" cy="1296146"/>
          </a:xfrm>
          <a:prstGeom prst="diamond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Bottom">
              <a:rot lat="20999999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0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0" name="Text Box 21"/>
          <p:cNvSpPr txBox="1">
            <a:spLocks noChangeArrowheads="1"/>
          </p:cNvSpPr>
          <p:nvPr/>
        </p:nvSpPr>
        <p:spPr bwMode="gray">
          <a:xfrm>
            <a:off x="5233988" y="5360461"/>
            <a:ext cx="31480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000" b="1" dirty="0" smtClean="0"/>
              <a:t>КОНТРОЛЬ ОСТАТОЧНЫХ ЗНАНИЙ</a:t>
            </a:r>
            <a:endParaRPr lang="en-US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331640" y="251937"/>
            <a:ext cx="5989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ФОРМЫ КОНТРОЛЯ</a:t>
            </a:r>
            <a:endParaRPr lang="ru-RU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7963"/>
            <a:ext cx="8964488" cy="792162"/>
          </a:xfr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ru-RU" sz="3200" b="0" dirty="0" smtClean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3200" b="0" dirty="0" smtClean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sz="2600" dirty="0" smtClean="0">
                <a:solidFill>
                  <a:srgbClr val="0000FF"/>
                </a:solidFill>
                <a:ea typeface="+mn-ea"/>
                <a:cs typeface="+mn-cs"/>
              </a:rPr>
              <a:t>СУЩЕСТВУЮТ СЛЕДУЮЩИЕ ВИДЫ КОНТРОЛЯ:</a:t>
            </a:r>
            <a:r>
              <a:rPr lang="ru-RU" sz="2600" b="0" dirty="0" smtClean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ru-RU" sz="2600" b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600" b="0" dirty="0">
                <a:solidFill>
                  <a:srgbClr val="000000"/>
                </a:solidFill>
                <a:ea typeface="+mn-ea"/>
                <a:cs typeface="+mn-cs"/>
              </a:rPr>
            </a:br>
            <a:endParaRPr lang="ru-RU" sz="2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/>
          <a:lstStyle/>
          <a:p>
            <a:pPr lvl="0"/>
            <a:r>
              <a:rPr lang="ru-RU" sz="2400" dirty="0" smtClean="0">
                <a:solidFill>
                  <a:srgbClr val="000000"/>
                </a:solidFill>
              </a:rPr>
              <a:t>входной </a:t>
            </a:r>
            <a:r>
              <a:rPr lang="ru-RU" sz="2400" dirty="0">
                <a:solidFill>
                  <a:srgbClr val="000000"/>
                </a:solidFill>
              </a:rPr>
              <a:t>контроль знаний и умений обучающихся при начале изучения очередной </a:t>
            </a:r>
            <a:r>
              <a:rPr lang="ru-RU" sz="2400" dirty="0" smtClean="0">
                <a:solidFill>
                  <a:srgbClr val="000000"/>
                </a:solidFill>
              </a:rPr>
              <a:t>дисциплины</a:t>
            </a:r>
            <a:r>
              <a:rPr lang="ru-RU" sz="2400" dirty="0">
                <a:solidFill>
                  <a:srgbClr val="000000"/>
                </a:solidFill>
              </a:rPr>
              <a:t>; </a:t>
            </a:r>
          </a:p>
          <a:p>
            <a:pPr lvl="0"/>
            <a:r>
              <a:rPr lang="ru-RU" sz="2400" dirty="0" smtClean="0">
                <a:solidFill>
                  <a:srgbClr val="000000"/>
                </a:solidFill>
              </a:rPr>
              <a:t>текущий </a:t>
            </a:r>
            <a:r>
              <a:rPr lang="ru-RU" sz="2400" dirty="0">
                <a:solidFill>
                  <a:srgbClr val="000000"/>
                </a:solidFill>
              </a:rPr>
              <a:t>контроль, то есть регулярное отслеживание уровня усвоения материала на лекциях, практических и лабораторных занятиях; </a:t>
            </a:r>
          </a:p>
          <a:p>
            <a:pPr lvl="0"/>
            <a:r>
              <a:rPr lang="ru-RU" sz="2400" dirty="0" smtClean="0">
                <a:solidFill>
                  <a:srgbClr val="000000"/>
                </a:solidFill>
              </a:rPr>
              <a:t>промежуточный </a:t>
            </a:r>
            <a:r>
              <a:rPr lang="ru-RU" sz="2400" dirty="0">
                <a:solidFill>
                  <a:srgbClr val="000000"/>
                </a:solidFill>
              </a:rPr>
              <a:t>контроль по окончании изучения раздела или модуля курса; </a:t>
            </a:r>
          </a:p>
          <a:p>
            <a:pPr lvl="0"/>
            <a:r>
              <a:rPr lang="ru-RU" sz="2400" dirty="0" smtClean="0">
                <a:solidFill>
                  <a:srgbClr val="000000"/>
                </a:solidFill>
              </a:rPr>
              <a:t>самоконтроль</a:t>
            </a:r>
            <a:r>
              <a:rPr lang="ru-RU" sz="2400" dirty="0">
                <a:solidFill>
                  <a:srgbClr val="000000"/>
                </a:solidFill>
              </a:rPr>
              <a:t>, осуществляемый обучающимся в процессе изучения дисциплины при подготовке к контрольным мероприятиям; </a:t>
            </a:r>
          </a:p>
          <a:p>
            <a:pPr lvl="0"/>
            <a:r>
              <a:rPr lang="ru-RU" sz="2400" dirty="0" smtClean="0">
                <a:solidFill>
                  <a:srgbClr val="000000"/>
                </a:solidFill>
              </a:rPr>
              <a:t>итоговый </a:t>
            </a:r>
            <a:r>
              <a:rPr lang="ru-RU" sz="2400" dirty="0">
                <a:solidFill>
                  <a:srgbClr val="000000"/>
                </a:solidFill>
              </a:rPr>
              <a:t>контроль по дисциплине в виде зачета или экзамена; </a:t>
            </a:r>
          </a:p>
          <a:p>
            <a:pPr lvl="0"/>
            <a:r>
              <a:rPr lang="ru-RU" sz="2400" dirty="0" smtClean="0">
                <a:solidFill>
                  <a:srgbClr val="000000"/>
                </a:solidFill>
              </a:rPr>
              <a:t>контроль </a:t>
            </a:r>
            <a:r>
              <a:rPr lang="ru-RU" sz="2400" dirty="0">
                <a:solidFill>
                  <a:srgbClr val="000000"/>
                </a:solidFill>
              </a:rPr>
              <a:t>остаточных знаний и умений спустя определенное время после завершения изучения дисциплины.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0988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0000FF"/>
                </a:solidFill>
              </a:rPr>
              <a:t>ЦЕЛИ И ЗАДАЧИ САМОСТОЯТЕЛЬНОЙ РАБОТЫ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invGray">
          <a:xfrm>
            <a:off x="1017588" y="2633663"/>
            <a:ext cx="6750050" cy="3386137"/>
          </a:xfrm>
          <a:prstGeom prst="roundRect">
            <a:avLst>
              <a:gd name="adj" fmla="val 16667"/>
            </a:avLst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8196" name="Group 4"/>
          <p:cNvGrpSpPr>
            <a:grpSpLocks/>
          </p:cNvGrpSpPr>
          <p:nvPr/>
        </p:nvGrpSpPr>
        <p:grpSpPr bwMode="auto">
          <a:xfrm>
            <a:off x="179512" y="2855366"/>
            <a:ext cx="1838325" cy="3309938"/>
            <a:chOff x="528" y="1392"/>
            <a:chExt cx="1158" cy="2085"/>
          </a:xfrm>
        </p:grpSpPr>
        <p:sp>
          <p:nvSpPr>
            <p:cNvPr id="8197" name="AutoShape 5"/>
            <p:cNvSpPr>
              <a:spLocks noChangeArrowheads="1"/>
            </p:cNvSpPr>
            <p:nvPr/>
          </p:nvSpPr>
          <p:spPr bwMode="ltGray">
            <a:xfrm>
              <a:off x="528" y="1392"/>
              <a:ext cx="1158" cy="208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44314"/>
                    <a:invGamma/>
                  </a:schemeClr>
                </a:gs>
              </a:gsLst>
              <a:lin ang="54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198" name="AutoShape 6"/>
            <p:cNvSpPr>
              <a:spLocks noChangeArrowheads="1"/>
            </p:cNvSpPr>
            <p:nvPr/>
          </p:nvSpPr>
          <p:spPr bwMode="ltGray">
            <a:xfrm>
              <a:off x="576" y="1416"/>
              <a:ext cx="1063" cy="2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199" name="Group 7"/>
          <p:cNvGrpSpPr>
            <a:grpSpLocks/>
          </p:cNvGrpSpPr>
          <p:nvPr/>
        </p:nvGrpSpPr>
        <p:grpSpPr bwMode="auto">
          <a:xfrm>
            <a:off x="2306320" y="2855366"/>
            <a:ext cx="1838325" cy="3309938"/>
            <a:chOff x="2287" y="1392"/>
            <a:chExt cx="1158" cy="2085"/>
          </a:xfrm>
        </p:grpSpPr>
        <p:sp>
          <p:nvSpPr>
            <p:cNvPr id="8200" name="AutoShape 8"/>
            <p:cNvSpPr>
              <a:spLocks noChangeArrowheads="1"/>
            </p:cNvSpPr>
            <p:nvPr/>
          </p:nvSpPr>
          <p:spPr bwMode="ltGray">
            <a:xfrm>
              <a:off x="2287" y="1392"/>
              <a:ext cx="1158" cy="208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3922"/>
                    <a:invGamma/>
                  </a:schemeClr>
                </a:gs>
              </a:gsLst>
              <a:lin ang="54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1" name="AutoShape 9"/>
            <p:cNvSpPr>
              <a:spLocks noChangeArrowheads="1"/>
            </p:cNvSpPr>
            <p:nvPr/>
          </p:nvSpPr>
          <p:spPr bwMode="ltGray">
            <a:xfrm>
              <a:off x="2333" y="1416"/>
              <a:ext cx="1063" cy="2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202" name="Group 10"/>
          <p:cNvGrpSpPr>
            <a:grpSpLocks/>
          </p:cNvGrpSpPr>
          <p:nvPr/>
        </p:nvGrpSpPr>
        <p:grpSpPr bwMode="auto">
          <a:xfrm>
            <a:off x="4281805" y="2855366"/>
            <a:ext cx="1838325" cy="3309938"/>
            <a:chOff x="4074" y="1392"/>
            <a:chExt cx="1158" cy="2085"/>
          </a:xfrm>
        </p:grpSpPr>
        <p:sp>
          <p:nvSpPr>
            <p:cNvPr id="8203" name="AutoShape 11"/>
            <p:cNvSpPr>
              <a:spLocks noChangeArrowheads="1"/>
            </p:cNvSpPr>
            <p:nvPr/>
          </p:nvSpPr>
          <p:spPr bwMode="ltGray">
            <a:xfrm>
              <a:off x="4074" y="1392"/>
              <a:ext cx="1158" cy="208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44314"/>
                    <a:invGamma/>
                  </a:schemeClr>
                </a:gs>
              </a:gsLst>
              <a:lin ang="54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4" name="AutoShape 12"/>
            <p:cNvSpPr>
              <a:spLocks noChangeArrowheads="1"/>
            </p:cNvSpPr>
            <p:nvPr/>
          </p:nvSpPr>
          <p:spPr bwMode="ltGray">
            <a:xfrm>
              <a:off x="4122" y="1422"/>
              <a:ext cx="1063" cy="2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205" name="Text Box 13"/>
          <p:cNvSpPr txBox="1">
            <a:spLocks noChangeArrowheads="1"/>
          </p:cNvSpPr>
          <p:nvPr/>
        </p:nvSpPr>
        <p:spPr bwMode="gray">
          <a:xfrm>
            <a:off x="190811" y="3140968"/>
            <a:ext cx="1827026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20650" indent="-12065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ts val="0"/>
              </a:spcBef>
            </a:pPr>
            <a:r>
              <a:rPr lang="ru-RU" b="1" dirty="0" err="1" smtClean="0"/>
              <a:t>Систематиза</a:t>
            </a:r>
            <a:endParaRPr lang="ru-RU" b="1" dirty="0" smtClean="0"/>
          </a:p>
          <a:p>
            <a:pPr marL="0" indent="0" algn="ctr">
              <a:spcBef>
                <a:spcPts val="0"/>
              </a:spcBef>
            </a:pPr>
            <a:r>
              <a:rPr lang="ru-RU" b="1" dirty="0" err="1" smtClean="0"/>
              <a:t>ция</a:t>
            </a:r>
            <a:r>
              <a:rPr lang="ru-RU" b="1" dirty="0" smtClean="0"/>
              <a:t> </a:t>
            </a:r>
            <a:r>
              <a:rPr lang="ru-RU" b="1" dirty="0"/>
              <a:t>и закрепление полученных теоретических знаний и практических умений </a:t>
            </a:r>
            <a:r>
              <a:rPr lang="ru-RU" b="1" dirty="0" smtClean="0"/>
              <a:t>обучающихся</a:t>
            </a:r>
            <a:r>
              <a:rPr lang="ru-RU" sz="1400" b="1" dirty="0" smtClean="0"/>
              <a:t> </a:t>
            </a:r>
            <a:endParaRPr lang="en-US" sz="1400" b="1" dirty="0"/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gray">
          <a:xfrm>
            <a:off x="2304180" y="3140968"/>
            <a:ext cx="199871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20650" indent="-12065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ru-RU" b="1" dirty="0" smtClean="0"/>
              <a:t>Углубление </a:t>
            </a:r>
            <a:r>
              <a:rPr lang="ru-RU" b="1" dirty="0"/>
              <a:t>и расширение теоретических знаний</a:t>
            </a:r>
            <a:endParaRPr lang="en-US" b="1" dirty="0"/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gray">
          <a:xfrm>
            <a:off x="4321597" y="3014950"/>
            <a:ext cx="1849016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20650" indent="-12065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ru-RU" b="1" dirty="0" smtClean="0"/>
              <a:t>Формирование умений </a:t>
            </a:r>
            <a:r>
              <a:rPr lang="ru-RU" b="1" dirty="0"/>
              <a:t>использовать нормативную, правовую, справочную </a:t>
            </a:r>
            <a:r>
              <a:rPr lang="ru-RU" b="1" dirty="0" smtClean="0"/>
              <a:t>документацию </a:t>
            </a:r>
            <a:r>
              <a:rPr lang="ru-RU" b="1" dirty="0"/>
              <a:t>и специальную литературу</a:t>
            </a:r>
            <a:endParaRPr lang="en-US" b="1" dirty="0"/>
          </a:p>
        </p:txBody>
      </p:sp>
      <p:grpSp>
        <p:nvGrpSpPr>
          <p:cNvPr id="8208" name="Group 16"/>
          <p:cNvGrpSpPr>
            <a:grpSpLocks/>
          </p:cNvGrpSpPr>
          <p:nvPr/>
        </p:nvGrpSpPr>
        <p:grpSpPr bwMode="auto">
          <a:xfrm>
            <a:off x="2922588" y="4876328"/>
            <a:ext cx="504825" cy="496888"/>
            <a:chOff x="1872" y="2352"/>
            <a:chExt cx="240" cy="240"/>
          </a:xfrm>
        </p:grpSpPr>
        <p:grpSp>
          <p:nvGrpSpPr>
            <p:cNvPr id="8209" name="Group 17"/>
            <p:cNvGrpSpPr>
              <a:grpSpLocks/>
            </p:cNvGrpSpPr>
            <p:nvPr/>
          </p:nvGrpSpPr>
          <p:grpSpPr bwMode="auto">
            <a:xfrm>
              <a:off x="1968" y="2352"/>
              <a:ext cx="144" cy="240"/>
              <a:chOff x="1968" y="2352"/>
              <a:chExt cx="144" cy="240"/>
            </a:xfrm>
          </p:grpSpPr>
          <p:sp>
            <p:nvSpPr>
              <p:cNvPr id="8210" name="Oval 18"/>
              <p:cNvSpPr>
                <a:spLocks noChangeArrowheads="1"/>
              </p:cNvSpPr>
              <p:nvPr/>
            </p:nvSpPr>
            <p:spPr bwMode="gray">
              <a:xfrm>
                <a:off x="1968" y="2352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11" name="Oval 19"/>
              <p:cNvSpPr>
                <a:spLocks noChangeArrowheads="1"/>
              </p:cNvSpPr>
              <p:nvPr/>
            </p:nvSpPr>
            <p:spPr bwMode="gray">
              <a:xfrm>
                <a:off x="2016" y="2400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12" name="Oval 20"/>
              <p:cNvSpPr>
                <a:spLocks noChangeArrowheads="1"/>
              </p:cNvSpPr>
              <p:nvPr/>
            </p:nvSpPr>
            <p:spPr bwMode="gray">
              <a:xfrm>
                <a:off x="2064" y="2448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13" name="Oval 21"/>
              <p:cNvSpPr>
                <a:spLocks noChangeArrowheads="1"/>
              </p:cNvSpPr>
              <p:nvPr/>
            </p:nvSpPr>
            <p:spPr bwMode="gray">
              <a:xfrm>
                <a:off x="2016" y="2496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14" name="Oval 22"/>
              <p:cNvSpPr>
                <a:spLocks noChangeArrowheads="1"/>
              </p:cNvSpPr>
              <p:nvPr/>
            </p:nvSpPr>
            <p:spPr bwMode="gray">
              <a:xfrm>
                <a:off x="1968" y="2544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8215" name="Group 23"/>
            <p:cNvGrpSpPr>
              <a:grpSpLocks/>
            </p:cNvGrpSpPr>
            <p:nvPr/>
          </p:nvGrpSpPr>
          <p:grpSpPr bwMode="auto">
            <a:xfrm>
              <a:off x="1872" y="2352"/>
              <a:ext cx="144" cy="240"/>
              <a:chOff x="1968" y="2352"/>
              <a:chExt cx="144" cy="240"/>
            </a:xfrm>
          </p:grpSpPr>
          <p:sp>
            <p:nvSpPr>
              <p:cNvPr id="8216" name="Oval 24"/>
              <p:cNvSpPr>
                <a:spLocks noChangeArrowheads="1"/>
              </p:cNvSpPr>
              <p:nvPr/>
            </p:nvSpPr>
            <p:spPr bwMode="gray">
              <a:xfrm>
                <a:off x="1968" y="2352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17" name="Oval 25"/>
              <p:cNvSpPr>
                <a:spLocks noChangeArrowheads="1"/>
              </p:cNvSpPr>
              <p:nvPr/>
            </p:nvSpPr>
            <p:spPr bwMode="gray">
              <a:xfrm>
                <a:off x="2016" y="2400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18" name="Oval 26"/>
              <p:cNvSpPr>
                <a:spLocks noChangeArrowheads="1"/>
              </p:cNvSpPr>
              <p:nvPr/>
            </p:nvSpPr>
            <p:spPr bwMode="gray">
              <a:xfrm>
                <a:off x="2064" y="2448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19" name="Oval 27"/>
              <p:cNvSpPr>
                <a:spLocks noChangeArrowheads="1"/>
              </p:cNvSpPr>
              <p:nvPr/>
            </p:nvSpPr>
            <p:spPr bwMode="gray">
              <a:xfrm>
                <a:off x="2016" y="2496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20" name="Oval 28"/>
              <p:cNvSpPr>
                <a:spLocks noChangeArrowheads="1"/>
              </p:cNvSpPr>
              <p:nvPr/>
            </p:nvSpPr>
            <p:spPr bwMode="gray">
              <a:xfrm>
                <a:off x="1968" y="2544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8221" name="Group 29"/>
          <p:cNvGrpSpPr>
            <a:grpSpLocks/>
          </p:cNvGrpSpPr>
          <p:nvPr/>
        </p:nvGrpSpPr>
        <p:grpSpPr bwMode="auto">
          <a:xfrm>
            <a:off x="5580112" y="4941168"/>
            <a:ext cx="504825" cy="496888"/>
            <a:chOff x="1872" y="2352"/>
            <a:chExt cx="240" cy="240"/>
          </a:xfrm>
        </p:grpSpPr>
        <p:grpSp>
          <p:nvGrpSpPr>
            <p:cNvPr id="8222" name="Group 30"/>
            <p:cNvGrpSpPr>
              <a:grpSpLocks/>
            </p:cNvGrpSpPr>
            <p:nvPr/>
          </p:nvGrpSpPr>
          <p:grpSpPr bwMode="auto">
            <a:xfrm>
              <a:off x="1968" y="2352"/>
              <a:ext cx="144" cy="240"/>
              <a:chOff x="1968" y="2352"/>
              <a:chExt cx="144" cy="240"/>
            </a:xfrm>
          </p:grpSpPr>
          <p:sp>
            <p:nvSpPr>
              <p:cNvPr id="8223" name="Oval 31"/>
              <p:cNvSpPr>
                <a:spLocks noChangeArrowheads="1"/>
              </p:cNvSpPr>
              <p:nvPr/>
            </p:nvSpPr>
            <p:spPr bwMode="gray">
              <a:xfrm>
                <a:off x="1968" y="2352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24" name="Oval 32"/>
              <p:cNvSpPr>
                <a:spLocks noChangeArrowheads="1"/>
              </p:cNvSpPr>
              <p:nvPr/>
            </p:nvSpPr>
            <p:spPr bwMode="gray">
              <a:xfrm>
                <a:off x="2016" y="2400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25" name="Oval 33"/>
              <p:cNvSpPr>
                <a:spLocks noChangeArrowheads="1"/>
              </p:cNvSpPr>
              <p:nvPr/>
            </p:nvSpPr>
            <p:spPr bwMode="gray">
              <a:xfrm>
                <a:off x="2064" y="2448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26" name="Oval 34"/>
              <p:cNvSpPr>
                <a:spLocks noChangeArrowheads="1"/>
              </p:cNvSpPr>
              <p:nvPr/>
            </p:nvSpPr>
            <p:spPr bwMode="gray">
              <a:xfrm>
                <a:off x="2016" y="2496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27" name="Oval 35"/>
              <p:cNvSpPr>
                <a:spLocks noChangeArrowheads="1"/>
              </p:cNvSpPr>
              <p:nvPr/>
            </p:nvSpPr>
            <p:spPr bwMode="gray">
              <a:xfrm>
                <a:off x="1968" y="2544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8228" name="Group 36"/>
            <p:cNvGrpSpPr>
              <a:grpSpLocks/>
            </p:cNvGrpSpPr>
            <p:nvPr/>
          </p:nvGrpSpPr>
          <p:grpSpPr bwMode="auto">
            <a:xfrm>
              <a:off x="1872" y="2352"/>
              <a:ext cx="144" cy="240"/>
              <a:chOff x="1968" y="2352"/>
              <a:chExt cx="144" cy="240"/>
            </a:xfrm>
          </p:grpSpPr>
          <p:sp>
            <p:nvSpPr>
              <p:cNvPr id="8229" name="Oval 37"/>
              <p:cNvSpPr>
                <a:spLocks noChangeArrowheads="1"/>
              </p:cNvSpPr>
              <p:nvPr/>
            </p:nvSpPr>
            <p:spPr bwMode="gray">
              <a:xfrm>
                <a:off x="1968" y="2352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30" name="Oval 38"/>
              <p:cNvSpPr>
                <a:spLocks noChangeArrowheads="1"/>
              </p:cNvSpPr>
              <p:nvPr/>
            </p:nvSpPr>
            <p:spPr bwMode="gray">
              <a:xfrm>
                <a:off x="2016" y="2400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31" name="Oval 39"/>
              <p:cNvSpPr>
                <a:spLocks noChangeArrowheads="1"/>
              </p:cNvSpPr>
              <p:nvPr/>
            </p:nvSpPr>
            <p:spPr bwMode="gray">
              <a:xfrm>
                <a:off x="2064" y="2448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32" name="Oval 40"/>
              <p:cNvSpPr>
                <a:spLocks noChangeArrowheads="1"/>
              </p:cNvSpPr>
              <p:nvPr/>
            </p:nvSpPr>
            <p:spPr bwMode="gray">
              <a:xfrm>
                <a:off x="2016" y="2496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33" name="Oval 41"/>
              <p:cNvSpPr>
                <a:spLocks noChangeArrowheads="1"/>
              </p:cNvSpPr>
              <p:nvPr/>
            </p:nvSpPr>
            <p:spPr bwMode="gray">
              <a:xfrm>
                <a:off x="1968" y="2544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8234" name="Text Box 42"/>
          <p:cNvSpPr txBox="1">
            <a:spLocks noChangeArrowheads="1"/>
          </p:cNvSpPr>
          <p:nvPr/>
        </p:nvSpPr>
        <p:spPr bwMode="gray">
          <a:xfrm>
            <a:off x="179512" y="993100"/>
            <a:ext cx="871296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rgbClr val="000000"/>
                </a:solidFill>
              </a:rPr>
              <a:t>ЦЕЛЬ</a:t>
            </a:r>
          </a:p>
          <a:p>
            <a:pPr algn="ctr" eaLnBrk="0" hangingPunct="0"/>
            <a:r>
              <a:rPr lang="ru-RU" sz="2000" b="1" dirty="0">
                <a:solidFill>
                  <a:srgbClr val="000000"/>
                </a:solidFill>
              </a:rPr>
              <a:t>п</a:t>
            </a:r>
            <a:r>
              <a:rPr lang="ru-RU" sz="2000" b="1" dirty="0" smtClean="0">
                <a:solidFill>
                  <a:srgbClr val="000000"/>
                </a:solidFill>
              </a:rPr>
              <a:t>одготовка специалиста </a:t>
            </a:r>
            <a:r>
              <a:rPr lang="ru-RU" sz="2000" b="1" dirty="0">
                <a:solidFill>
                  <a:srgbClr val="000000"/>
                </a:solidFill>
              </a:rPr>
              <a:t>с профессиональным образованием и сформированными общими и профессиональными </a:t>
            </a:r>
            <a:r>
              <a:rPr lang="ru-RU" sz="2000" b="1" dirty="0" smtClean="0">
                <a:solidFill>
                  <a:srgbClr val="000000"/>
                </a:solidFill>
              </a:rPr>
              <a:t>компетенциями</a:t>
            </a:r>
            <a:endParaRPr lang="en-US" sz="2000" dirty="0">
              <a:solidFill>
                <a:srgbClr val="000000"/>
              </a:solidFill>
            </a:endParaRPr>
          </a:p>
        </p:txBody>
      </p:sp>
      <p:grpSp>
        <p:nvGrpSpPr>
          <p:cNvPr id="43" name="Group 7"/>
          <p:cNvGrpSpPr>
            <a:grpSpLocks/>
          </p:cNvGrpSpPr>
          <p:nvPr/>
        </p:nvGrpSpPr>
        <p:grpSpPr bwMode="auto">
          <a:xfrm>
            <a:off x="6478091" y="2855366"/>
            <a:ext cx="1838325" cy="3309938"/>
            <a:chOff x="2287" y="1392"/>
            <a:chExt cx="1158" cy="2085"/>
          </a:xfrm>
        </p:grpSpPr>
        <p:sp>
          <p:nvSpPr>
            <p:cNvPr id="44" name="AutoShape 8"/>
            <p:cNvSpPr>
              <a:spLocks noChangeArrowheads="1"/>
            </p:cNvSpPr>
            <p:nvPr/>
          </p:nvSpPr>
          <p:spPr bwMode="ltGray">
            <a:xfrm>
              <a:off x="2287" y="1392"/>
              <a:ext cx="1158" cy="208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3922"/>
                    <a:invGamma/>
                  </a:schemeClr>
                </a:gs>
              </a:gsLst>
              <a:lin ang="54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" name="AutoShape 9"/>
            <p:cNvSpPr>
              <a:spLocks noChangeArrowheads="1"/>
            </p:cNvSpPr>
            <p:nvPr/>
          </p:nvSpPr>
          <p:spPr bwMode="ltGray">
            <a:xfrm>
              <a:off x="2333" y="1416"/>
              <a:ext cx="1063" cy="2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6" name="Text Box 15"/>
          <p:cNvSpPr txBox="1">
            <a:spLocks noChangeArrowheads="1"/>
          </p:cNvSpPr>
          <p:nvPr/>
        </p:nvSpPr>
        <p:spPr bwMode="gray">
          <a:xfrm>
            <a:off x="6444208" y="2996952"/>
            <a:ext cx="1909316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20650" indent="-12065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ct val="50000"/>
              </a:spcBef>
            </a:pPr>
            <a:r>
              <a:rPr lang="ru-RU" sz="1700" b="1" dirty="0" smtClean="0"/>
              <a:t>Формирование </a:t>
            </a:r>
            <a:r>
              <a:rPr lang="ru-RU" sz="1700" b="1" dirty="0" err="1" smtClean="0"/>
              <a:t>самостоятель-ности</a:t>
            </a:r>
            <a:r>
              <a:rPr lang="ru-RU" sz="1700" b="1" dirty="0" smtClean="0"/>
              <a:t> </a:t>
            </a:r>
            <a:r>
              <a:rPr lang="ru-RU" sz="1700" b="1" dirty="0"/>
              <a:t>мышления, способностей к саморазвитию, самосовершенствованию и </a:t>
            </a:r>
            <a:r>
              <a:rPr lang="ru-RU" sz="1700" b="1" dirty="0" err="1" smtClean="0"/>
              <a:t>самореализа-ции</a:t>
            </a:r>
            <a:endParaRPr lang="en-US" sz="17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555776" y="2276872"/>
            <a:ext cx="3923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ЗАДАЧИ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0000FF"/>
                </a:solidFill>
              </a:rPr>
              <a:t>САМОСТОЯТЕЛЬНАЯ РАБОТА СКЛАДЫВАЕТСЯ ИЗ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11267" name="Picture 3" descr="RY_circl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390" y="1521960"/>
            <a:ext cx="1985962" cy="198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LB_circl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55" y="1539999"/>
            <a:ext cx="2106613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O_chevron001"/>
          <p:cNvPicPr>
            <a:picLocks noChangeAspect="1" noChangeArrowheads="1"/>
          </p:cNvPicPr>
          <p:nvPr/>
        </p:nvPicPr>
        <p:blipFill>
          <a:blip r:embed="rId5">
            <a:lum bright="6000" contrast="4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51929" y="945033"/>
            <a:ext cx="506413" cy="57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O_chevron001"/>
          <p:cNvPicPr>
            <a:picLocks noChangeAspect="1" noChangeArrowheads="1"/>
          </p:cNvPicPr>
          <p:nvPr/>
        </p:nvPicPr>
        <p:blipFill>
          <a:blip r:embed="rId5">
            <a:lum bright="6000" contrast="4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15432" y="944240"/>
            <a:ext cx="508000" cy="57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YG_circle0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526" y="1516240"/>
            <a:ext cx="2141538" cy="214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2" name="Text Box 8"/>
          <p:cNvSpPr txBox="1">
            <a:spLocks noChangeArrowheads="1"/>
          </p:cNvSpPr>
          <p:nvPr/>
        </p:nvSpPr>
        <p:spPr bwMode="gray">
          <a:xfrm>
            <a:off x="622524" y="1988840"/>
            <a:ext cx="15732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sz="1600" b="1" dirty="0" smtClean="0"/>
              <a:t>СРС В УЧЕБНОЕ ВРЕМЯ</a:t>
            </a:r>
            <a:endParaRPr lang="en-US" sz="1600" b="1" dirty="0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gray">
          <a:xfrm>
            <a:off x="3186311" y="1950368"/>
            <a:ext cx="174572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/>
              <a:t>СРС ВО ВНЕУРОЧНОЕ ВРЕМЯ</a:t>
            </a:r>
            <a:endParaRPr lang="en-US" sz="1600" b="1" dirty="0"/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gray">
          <a:xfrm>
            <a:off x="5940152" y="1949931"/>
            <a:ext cx="15732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sz="1600" b="1" dirty="0" smtClean="0"/>
              <a:t>СРС </a:t>
            </a:r>
          </a:p>
          <a:p>
            <a:pPr algn="ctr" eaLnBrk="0" hangingPunct="0"/>
            <a:r>
              <a:rPr lang="ru-RU" sz="1600" b="1" dirty="0" smtClean="0"/>
              <a:t>В ИНТЕРНЕТ</a:t>
            </a:r>
            <a:endParaRPr lang="en-US" sz="1600" b="1" dirty="0"/>
          </a:p>
        </p:txBody>
      </p:sp>
      <p:pic>
        <p:nvPicPr>
          <p:cNvPr id="11276" name="Picture 12" descr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030" y="5358700"/>
            <a:ext cx="1101970" cy="151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O_chevron001"/>
          <p:cNvPicPr>
            <a:picLocks noChangeAspect="1" noChangeArrowheads="1"/>
          </p:cNvPicPr>
          <p:nvPr/>
        </p:nvPicPr>
        <p:blipFill>
          <a:blip r:embed="rId5">
            <a:lum bright="6000" contrast="4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76752" y="944240"/>
            <a:ext cx="508000" cy="57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7"/>
          <p:cNvGrpSpPr>
            <a:grpSpLocks/>
          </p:cNvGrpSpPr>
          <p:nvPr/>
        </p:nvGrpSpPr>
        <p:grpSpPr bwMode="auto">
          <a:xfrm>
            <a:off x="2843808" y="3717032"/>
            <a:ext cx="2521344" cy="2995305"/>
            <a:chOff x="2198" y="1392"/>
            <a:chExt cx="1317" cy="2085"/>
          </a:xfrm>
        </p:grpSpPr>
        <p:sp>
          <p:nvSpPr>
            <p:cNvPr id="15" name="AutoShape 8"/>
            <p:cNvSpPr>
              <a:spLocks noChangeArrowheads="1"/>
            </p:cNvSpPr>
            <p:nvPr/>
          </p:nvSpPr>
          <p:spPr bwMode="ltGray">
            <a:xfrm>
              <a:off x="2198" y="1392"/>
              <a:ext cx="1317" cy="208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3922"/>
                    <a:invGamma/>
                  </a:schemeClr>
                </a:gs>
              </a:gsLst>
              <a:lin ang="54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AutoShape 9"/>
            <p:cNvSpPr>
              <a:spLocks noChangeArrowheads="1"/>
            </p:cNvSpPr>
            <p:nvPr/>
          </p:nvSpPr>
          <p:spPr bwMode="ltGray">
            <a:xfrm>
              <a:off x="2333" y="1416"/>
              <a:ext cx="1063" cy="2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843808" y="3818071"/>
            <a:ext cx="25207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КОНСПЕКТИРОВАНИЕ</a:t>
            </a:r>
          </a:p>
          <a:p>
            <a:pPr algn="ctr"/>
            <a:r>
              <a:rPr lang="ru-RU" b="1" dirty="0" smtClean="0"/>
              <a:t>РЕФЕРИРОВАНИЕ ЛИТЕРАТУРЫ</a:t>
            </a:r>
          </a:p>
          <a:p>
            <a:pPr algn="ctr"/>
            <a:r>
              <a:rPr lang="ru-RU" b="1" dirty="0" smtClean="0"/>
              <a:t>АННОТИРОВАНИЕ КНИГ И СТАТЕЙ</a:t>
            </a:r>
          </a:p>
          <a:p>
            <a:pPr algn="ctr"/>
            <a:r>
              <a:rPr lang="ru-RU" b="1" dirty="0" smtClean="0"/>
              <a:t>ДОКЛАД РЕФЕРАТ КОНТРОЛЬНАЯ РАБОТА</a:t>
            </a:r>
          </a:p>
          <a:p>
            <a:endParaRPr lang="ru-RU" dirty="0"/>
          </a:p>
        </p:txBody>
      </p:sp>
      <p:grpSp>
        <p:nvGrpSpPr>
          <p:cNvPr id="18" name="Group 7"/>
          <p:cNvGrpSpPr>
            <a:grpSpLocks/>
          </p:cNvGrpSpPr>
          <p:nvPr/>
        </p:nvGrpSpPr>
        <p:grpSpPr bwMode="auto">
          <a:xfrm>
            <a:off x="178448" y="3717032"/>
            <a:ext cx="2521344" cy="2995305"/>
            <a:chOff x="2198" y="1392"/>
            <a:chExt cx="1317" cy="2085"/>
          </a:xfrm>
        </p:grpSpPr>
        <p:sp>
          <p:nvSpPr>
            <p:cNvPr id="19" name="AutoShape 8"/>
            <p:cNvSpPr>
              <a:spLocks noChangeArrowheads="1"/>
            </p:cNvSpPr>
            <p:nvPr/>
          </p:nvSpPr>
          <p:spPr bwMode="ltGray">
            <a:xfrm>
              <a:off x="2198" y="1392"/>
              <a:ext cx="1317" cy="2085"/>
            </a:xfrm>
            <a:prstGeom prst="roundRect">
              <a:avLst>
                <a:gd name="adj" fmla="val 16667"/>
              </a:avLst>
            </a:prstGeom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1001">
              <a:schemeClr val="dk2"/>
            </a:fillRef>
            <a:effectRef idx="0">
              <a:scrgbClr r="0" g="0" b="0"/>
            </a:effectRef>
            <a:fontRef idx="major"/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AutoShape 9"/>
            <p:cNvSpPr>
              <a:spLocks noChangeArrowheads="1"/>
            </p:cNvSpPr>
            <p:nvPr/>
          </p:nvSpPr>
          <p:spPr bwMode="ltGray">
            <a:xfrm>
              <a:off x="2333" y="1416"/>
              <a:ext cx="1063" cy="288"/>
            </a:xfrm>
            <a:prstGeom prst="roundRect">
              <a:avLst>
                <a:gd name="adj" fmla="val 50000"/>
              </a:avLst>
            </a:prstGeom>
            <a:ln>
              <a:noFill/>
            </a:ln>
            <a:effectLst/>
            <a:extLst/>
          </p:spPr>
          <p:style>
            <a:lnRef idx="0">
              <a:scrgbClr r="0" g="0" b="0"/>
            </a:lnRef>
            <a:fillRef idx="1001">
              <a:schemeClr val="dk2"/>
            </a:fillRef>
            <a:effectRef idx="0">
              <a:scrgbClr r="0" g="0" b="0"/>
            </a:effectRef>
            <a:fontRef idx="major"/>
          </p:style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78448" y="3789040"/>
            <a:ext cx="25213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ВЫСТУПЛЕНИЯ,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ДЕЛОВЫЕ ИГРЫ,   ПРОЕКТЫ,КРУГЛЫЕ СТОЛЫ, СЕМИНАР-ДИСКУССИЯ, «МОЗГОВАЯ АТАКА»</a:t>
            </a:r>
            <a:endParaRPr lang="ru-RU" b="1" dirty="0">
              <a:solidFill>
                <a:schemeClr val="bg1"/>
              </a:solidFill>
            </a:endParaRPr>
          </a:p>
        </p:txBody>
      </p:sp>
      <p:grpSp>
        <p:nvGrpSpPr>
          <p:cNvPr id="24" name="Group 7"/>
          <p:cNvGrpSpPr>
            <a:grpSpLocks/>
          </p:cNvGrpSpPr>
          <p:nvPr/>
        </p:nvGrpSpPr>
        <p:grpSpPr bwMode="auto">
          <a:xfrm>
            <a:off x="5579048" y="3697772"/>
            <a:ext cx="2521344" cy="2995305"/>
            <a:chOff x="2198" y="1392"/>
            <a:chExt cx="1317" cy="2085"/>
          </a:xfrm>
        </p:grpSpPr>
        <p:sp>
          <p:nvSpPr>
            <p:cNvPr id="25" name="AutoShape 8"/>
            <p:cNvSpPr>
              <a:spLocks noChangeArrowheads="1"/>
            </p:cNvSpPr>
            <p:nvPr/>
          </p:nvSpPr>
          <p:spPr bwMode="ltGray">
            <a:xfrm>
              <a:off x="2198" y="1392"/>
              <a:ext cx="1317" cy="208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AutoShape 9"/>
            <p:cNvSpPr>
              <a:spLocks noChangeArrowheads="1"/>
            </p:cNvSpPr>
            <p:nvPr/>
          </p:nvSpPr>
          <p:spPr bwMode="ltGray">
            <a:xfrm>
              <a:off x="2333" y="1416"/>
              <a:ext cx="1063" cy="288"/>
            </a:xfrm>
            <a:prstGeom prst="roundRect">
              <a:avLst>
                <a:gd name="adj" fmla="val 50000"/>
              </a:avLst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640190" y="3902762"/>
            <a:ext cx="25213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ПОИСК ИНФОРМАЦИИ В СЕТИ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ОРГАНИЗАЦИЯ ДИАЛОГА В СЕТИ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</a:rPr>
              <a:t>СОЗДАНИЕ ТЕМАТИЧЕСКИХ </a:t>
            </a:r>
            <a:r>
              <a:rPr lang="en-US" b="1" dirty="0" smtClean="0">
                <a:solidFill>
                  <a:srgbClr val="0000FF"/>
                </a:solidFill>
              </a:rPr>
              <a:t>WEB-</a:t>
            </a:r>
            <a:r>
              <a:rPr lang="ru-RU" b="1" dirty="0" smtClean="0">
                <a:solidFill>
                  <a:srgbClr val="0000FF"/>
                </a:solidFill>
              </a:rPr>
              <a:t>КВЕСТОВ И </a:t>
            </a:r>
            <a:r>
              <a:rPr lang="en-US" b="1" dirty="0" smtClean="0">
                <a:solidFill>
                  <a:srgbClr val="0000FF"/>
                </a:solidFill>
              </a:rPr>
              <a:t>WEB-</a:t>
            </a:r>
            <a:r>
              <a:rPr lang="ru-RU" b="1" dirty="0" smtClean="0">
                <a:solidFill>
                  <a:srgbClr val="0000FF"/>
                </a:solidFill>
              </a:rPr>
              <a:t>СТРАНИЦ</a:t>
            </a:r>
            <a:endParaRPr lang="ru-RU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kern="1200" dirty="0" err="1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Web-квест</a:t>
            </a:r>
            <a:endParaRPr lang="en-US" sz="3600" dirty="0"/>
          </a:p>
        </p:txBody>
      </p:sp>
      <p:sp>
        <p:nvSpPr>
          <p:cNvPr id="26627" name="AutoShape 3"/>
          <p:cNvSpPr>
            <a:spLocks noChangeArrowheads="1"/>
          </p:cNvSpPr>
          <p:nvPr/>
        </p:nvSpPr>
        <p:spPr bwMode="gray">
          <a:xfrm flipH="1">
            <a:off x="2623814" y="3376613"/>
            <a:ext cx="995363" cy="835025"/>
          </a:xfrm>
          <a:prstGeom prst="curvedRightArrow">
            <a:avLst>
              <a:gd name="adj1" fmla="val 16542"/>
              <a:gd name="adj2" fmla="val 38977"/>
              <a:gd name="adj3" fmla="val 33846"/>
            </a:avLst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gray">
          <a:xfrm>
            <a:off x="196712" y="3417093"/>
            <a:ext cx="995362" cy="835025"/>
          </a:xfrm>
          <a:prstGeom prst="curvedRightArrow">
            <a:avLst>
              <a:gd name="adj1" fmla="val 19583"/>
              <a:gd name="adj2" fmla="val 44676"/>
              <a:gd name="adj3" fmla="val 33652"/>
            </a:avLst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6629" name="Group 5"/>
          <p:cNvGrpSpPr>
            <a:grpSpLocks/>
          </p:cNvGrpSpPr>
          <p:nvPr/>
        </p:nvGrpSpPr>
        <p:grpSpPr bwMode="auto">
          <a:xfrm>
            <a:off x="323528" y="4041601"/>
            <a:ext cx="3003550" cy="2771775"/>
            <a:chOff x="862" y="713"/>
            <a:chExt cx="3780" cy="3490"/>
          </a:xfrm>
        </p:grpSpPr>
        <p:grpSp>
          <p:nvGrpSpPr>
            <p:cNvPr id="26630" name="Group 6"/>
            <p:cNvGrpSpPr>
              <a:grpSpLocks/>
            </p:cNvGrpSpPr>
            <p:nvPr/>
          </p:nvGrpSpPr>
          <p:grpSpPr bwMode="auto">
            <a:xfrm>
              <a:off x="1082" y="2210"/>
              <a:ext cx="3406" cy="1993"/>
              <a:chOff x="1082" y="2355"/>
              <a:chExt cx="3406" cy="1993"/>
            </a:xfrm>
          </p:grpSpPr>
          <p:sp>
            <p:nvSpPr>
              <p:cNvPr id="26631" name="Freeform 7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>
                  <a:gd name="T0" fmla="*/ 51 w 1323"/>
                  <a:gd name="T1" fmla="*/ 367 h 1322"/>
                  <a:gd name="T2" fmla="*/ 1323 w 1323"/>
                  <a:gd name="T3" fmla="*/ 1322 h 1322"/>
                  <a:gd name="T4" fmla="*/ 1323 w 1323"/>
                  <a:gd name="T5" fmla="*/ 974 h 1322"/>
                  <a:gd name="T6" fmla="*/ 0 w 1323"/>
                  <a:gd name="T7" fmla="*/ 0 h 1322"/>
                  <a:gd name="T8" fmla="*/ 51 w 1323"/>
                  <a:gd name="T9" fmla="*/ 367 h 1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32" name="Freeform 8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>
                  <a:gd name="T0" fmla="*/ 0 w 2083"/>
                  <a:gd name="T1" fmla="*/ 1070 h 1418"/>
                  <a:gd name="T2" fmla="*/ 2083 w 2083"/>
                  <a:gd name="T3" fmla="*/ 0 h 1418"/>
                  <a:gd name="T4" fmla="*/ 2045 w 2083"/>
                  <a:gd name="T5" fmla="*/ 355 h 1418"/>
                  <a:gd name="T6" fmla="*/ 7 w 2083"/>
                  <a:gd name="T7" fmla="*/ 1418 h 1418"/>
                  <a:gd name="T8" fmla="*/ 0 w 2083"/>
                  <a:gd name="T9" fmla="*/ 1070 h 1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33" name="Freeform 9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>
                  <a:gd name="T0" fmla="*/ 1323 w 3406"/>
                  <a:gd name="T1" fmla="*/ 1639 h 1639"/>
                  <a:gd name="T2" fmla="*/ 0 w 3406"/>
                  <a:gd name="T3" fmla="*/ 671 h 1639"/>
                  <a:gd name="T4" fmla="*/ 1969 w 3406"/>
                  <a:gd name="T5" fmla="*/ 0 h 1639"/>
                  <a:gd name="T6" fmla="*/ 3406 w 3406"/>
                  <a:gd name="T7" fmla="*/ 569 h 1639"/>
                  <a:gd name="T8" fmla="*/ 1323 w 3406"/>
                  <a:gd name="T9" fmla="*/ 1639 h 1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6634" name="Group 10"/>
            <p:cNvGrpSpPr>
              <a:grpSpLocks/>
            </p:cNvGrpSpPr>
            <p:nvPr/>
          </p:nvGrpSpPr>
          <p:grpSpPr bwMode="auto">
            <a:xfrm>
              <a:off x="1009" y="1723"/>
              <a:ext cx="3527" cy="1993"/>
              <a:chOff x="1082" y="2355"/>
              <a:chExt cx="3406" cy="1993"/>
            </a:xfrm>
          </p:grpSpPr>
          <p:sp>
            <p:nvSpPr>
              <p:cNvPr id="26635" name="Freeform 11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>
                  <a:gd name="T0" fmla="*/ 51 w 1323"/>
                  <a:gd name="T1" fmla="*/ 367 h 1322"/>
                  <a:gd name="T2" fmla="*/ 1323 w 1323"/>
                  <a:gd name="T3" fmla="*/ 1322 h 1322"/>
                  <a:gd name="T4" fmla="*/ 1323 w 1323"/>
                  <a:gd name="T5" fmla="*/ 974 h 1322"/>
                  <a:gd name="T6" fmla="*/ 0 w 1323"/>
                  <a:gd name="T7" fmla="*/ 0 h 1322"/>
                  <a:gd name="T8" fmla="*/ 51 w 1323"/>
                  <a:gd name="T9" fmla="*/ 367 h 1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36" name="Freeform 12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>
                  <a:gd name="T0" fmla="*/ 0 w 2083"/>
                  <a:gd name="T1" fmla="*/ 1070 h 1418"/>
                  <a:gd name="T2" fmla="*/ 2083 w 2083"/>
                  <a:gd name="T3" fmla="*/ 0 h 1418"/>
                  <a:gd name="T4" fmla="*/ 2045 w 2083"/>
                  <a:gd name="T5" fmla="*/ 355 h 1418"/>
                  <a:gd name="T6" fmla="*/ 7 w 2083"/>
                  <a:gd name="T7" fmla="*/ 1418 h 1418"/>
                  <a:gd name="T8" fmla="*/ 0 w 2083"/>
                  <a:gd name="T9" fmla="*/ 1070 h 1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37" name="Freeform 13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>
                  <a:gd name="T0" fmla="*/ 1323 w 3406"/>
                  <a:gd name="T1" fmla="*/ 1639 h 1639"/>
                  <a:gd name="T2" fmla="*/ 0 w 3406"/>
                  <a:gd name="T3" fmla="*/ 671 h 1639"/>
                  <a:gd name="T4" fmla="*/ 1969 w 3406"/>
                  <a:gd name="T5" fmla="*/ 0 h 1639"/>
                  <a:gd name="T6" fmla="*/ 3406 w 3406"/>
                  <a:gd name="T7" fmla="*/ 569 h 1639"/>
                  <a:gd name="T8" fmla="*/ 1323 w 3406"/>
                  <a:gd name="T9" fmla="*/ 1639 h 1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6638" name="Group 14"/>
            <p:cNvGrpSpPr>
              <a:grpSpLocks/>
            </p:cNvGrpSpPr>
            <p:nvPr/>
          </p:nvGrpSpPr>
          <p:grpSpPr bwMode="auto">
            <a:xfrm>
              <a:off x="935" y="1219"/>
              <a:ext cx="3653" cy="1993"/>
              <a:chOff x="1082" y="2355"/>
              <a:chExt cx="3406" cy="1993"/>
            </a:xfrm>
          </p:grpSpPr>
          <p:sp>
            <p:nvSpPr>
              <p:cNvPr id="26639" name="Freeform 15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>
                  <a:gd name="T0" fmla="*/ 51 w 1323"/>
                  <a:gd name="T1" fmla="*/ 367 h 1322"/>
                  <a:gd name="T2" fmla="*/ 1323 w 1323"/>
                  <a:gd name="T3" fmla="*/ 1322 h 1322"/>
                  <a:gd name="T4" fmla="*/ 1323 w 1323"/>
                  <a:gd name="T5" fmla="*/ 974 h 1322"/>
                  <a:gd name="T6" fmla="*/ 0 w 1323"/>
                  <a:gd name="T7" fmla="*/ 0 h 1322"/>
                  <a:gd name="T8" fmla="*/ 51 w 1323"/>
                  <a:gd name="T9" fmla="*/ 367 h 1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40" name="Freeform 16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>
                  <a:gd name="T0" fmla="*/ 0 w 2083"/>
                  <a:gd name="T1" fmla="*/ 1070 h 1418"/>
                  <a:gd name="T2" fmla="*/ 2083 w 2083"/>
                  <a:gd name="T3" fmla="*/ 0 h 1418"/>
                  <a:gd name="T4" fmla="*/ 2045 w 2083"/>
                  <a:gd name="T5" fmla="*/ 355 h 1418"/>
                  <a:gd name="T6" fmla="*/ 7 w 2083"/>
                  <a:gd name="T7" fmla="*/ 1418 h 1418"/>
                  <a:gd name="T8" fmla="*/ 0 w 2083"/>
                  <a:gd name="T9" fmla="*/ 1070 h 1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41" name="Freeform 17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>
                  <a:gd name="T0" fmla="*/ 1323 w 3406"/>
                  <a:gd name="T1" fmla="*/ 1639 h 1639"/>
                  <a:gd name="T2" fmla="*/ 0 w 3406"/>
                  <a:gd name="T3" fmla="*/ 671 h 1639"/>
                  <a:gd name="T4" fmla="*/ 1969 w 3406"/>
                  <a:gd name="T5" fmla="*/ 0 h 1639"/>
                  <a:gd name="T6" fmla="*/ 3406 w 3406"/>
                  <a:gd name="T7" fmla="*/ 569 h 1639"/>
                  <a:gd name="T8" fmla="*/ 1323 w 3406"/>
                  <a:gd name="T9" fmla="*/ 1639 h 1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6642" name="Group 18"/>
            <p:cNvGrpSpPr>
              <a:grpSpLocks/>
            </p:cNvGrpSpPr>
            <p:nvPr/>
          </p:nvGrpSpPr>
          <p:grpSpPr bwMode="auto">
            <a:xfrm>
              <a:off x="862" y="713"/>
              <a:ext cx="3780" cy="1993"/>
              <a:chOff x="1082" y="2355"/>
              <a:chExt cx="3406" cy="1993"/>
            </a:xfrm>
          </p:grpSpPr>
          <p:sp>
            <p:nvSpPr>
              <p:cNvPr id="26643" name="Freeform 19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>
                  <a:gd name="T0" fmla="*/ 51 w 1323"/>
                  <a:gd name="T1" fmla="*/ 367 h 1322"/>
                  <a:gd name="T2" fmla="*/ 1323 w 1323"/>
                  <a:gd name="T3" fmla="*/ 1322 h 1322"/>
                  <a:gd name="T4" fmla="*/ 1323 w 1323"/>
                  <a:gd name="T5" fmla="*/ 974 h 1322"/>
                  <a:gd name="T6" fmla="*/ 0 w 1323"/>
                  <a:gd name="T7" fmla="*/ 0 h 1322"/>
                  <a:gd name="T8" fmla="*/ 51 w 1323"/>
                  <a:gd name="T9" fmla="*/ 367 h 1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44" name="Freeform 20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>
                  <a:gd name="T0" fmla="*/ 0 w 2083"/>
                  <a:gd name="T1" fmla="*/ 1070 h 1418"/>
                  <a:gd name="T2" fmla="*/ 2083 w 2083"/>
                  <a:gd name="T3" fmla="*/ 0 h 1418"/>
                  <a:gd name="T4" fmla="*/ 2045 w 2083"/>
                  <a:gd name="T5" fmla="*/ 355 h 1418"/>
                  <a:gd name="T6" fmla="*/ 7 w 2083"/>
                  <a:gd name="T7" fmla="*/ 1418 h 1418"/>
                  <a:gd name="T8" fmla="*/ 0 w 2083"/>
                  <a:gd name="T9" fmla="*/ 1070 h 1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45" name="Freeform 21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>
                  <a:gd name="T0" fmla="*/ 1323 w 3406"/>
                  <a:gd name="T1" fmla="*/ 1639 h 1639"/>
                  <a:gd name="T2" fmla="*/ 0 w 3406"/>
                  <a:gd name="T3" fmla="*/ 671 h 1639"/>
                  <a:gd name="T4" fmla="*/ 1969 w 3406"/>
                  <a:gd name="T5" fmla="*/ 0 h 1639"/>
                  <a:gd name="T6" fmla="*/ 3406 w 3406"/>
                  <a:gd name="T7" fmla="*/ 569 h 1639"/>
                  <a:gd name="T8" fmla="*/ 1323 w 3406"/>
                  <a:gd name="T9" fmla="*/ 1639 h 1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8F8F8">
                      <a:gamma/>
                      <a:shade val="86275"/>
                      <a:invGamma/>
                    </a:srgbClr>
                  </a:gs>
                  <a:gs pos="100000">
                    <a:srgbClr val="F8F8F8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26646" name="AutoShape 22"/>
          <p:cNvSpPr>
            <a:spLocks/>
          </p:cNvSpPr>
          <p:nvPr/>
        </p:nvSpPr>
        <p:spPr bwMode="blackWhite">
          <a:xfrm>
            <a:off x="4670354" y="2875281"/>
            <a:ext cx="3934093" cy="2468022"/>
          </a:xfrm>
          <a:prstGeom prst="callout2">
            <a:avLst>
              <a:gd name="adj1" fmla="val 22153"/>
              <a:gd name="adj2" fmla="val -2282"/>
              <a:gd name="adj3" fmla="val 22153"/>
              <a:gd name="adj4" fmla="val -15889"/>
              <a:gd name="adj5" fmla="val 100085"/>
              <a:gd name="adj6" fmla="val -46187"/>
            </a:avLst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ru-RU" sz="2000" dirty="0">
                <a:latin typeface="+mj-lt"/>
              </a:rPr>
              <a:t>Они создаются для того, чтобы лучше использовать время учащихся, чтобы использовать полученную информацию в практических целях и развивать умения критического мышления, анализа, синтеза и оценки информации.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6712" y="1067173"/>
            <a:ext cx="89472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000000"/>
                </a:solidFill>
              </a:rPr>
              <a:t>Web-квестом</a:t>
            </a:r>
            <a:r>
              <a:rPr lang="ru-RU" b="1" dirty="0">
                <a:solidFill>
                  <a:srgbClr val="000000"/>
                </a:solidFill>
              </a:rPr>
              <a:t> называется специальным образом организованный вид исследовательской деятельности, для выполнения которой студенты осуществляют поиск информации в сети по указанным адресам</a:t>
            </a:r>
            <a:r>
              <a:rPr lang="ru-RU" dirty="0">
                <a:solidFill>
                  <a:srgbClr val="000000"/>
                </a:solidFill>
              </a:rPr>
              <a:t>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57" name="Group 41"/>
          <p:cNvGrpSpPr>
            <a:grpSpLocks/>
          </p:cNvGrpSpPr>
          <p:nvPr/>
        </p:nvGrpSpPr>
        <p:grpSpPr bwMode="auto">
          <a:xfrm>
            <a:off x="3514725" y="1830388"/>
            <a:ext cx="1373188" cy="4187825"/>
            <a:chOff x="2134" y="1048"/>
            <a:chExt cx="865" cy="2798"/>
          </a:xfrm>
        </p:grpSpPr>
        <p:sp>
          <p:nvSpPr>
            <p:cNvPr id="9258" name="Freeform 42"/>
            <p:cNvSpPr>
              <a:spLocks/>
            </p:cNvSpPr>
            <p:nvPr/>
          </p:nvSpPr>
          <p:spPr bwMode="invGray">
            <a:xfrm rot="16200000">
              <a:off x="2083" y="2930"/>
              <a:ext cx="1085" cy="74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59" name="Freeform 43"/>
            <p:cNvSpPr>
              <a:spLocks/>
            </p:cNvSpPr>
            <p:nvPr/>
          </p:nvSpPr>
          <p:spPr bwMode="invGray">
            <a:xfrm rot="16200000">
              <a:off x="2453" y="2022"/>
              <a:ext cx="210" cy="847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60" name="Freeform 44"/>
            <p:cNvSpPr>
              <a:spLocks/>
            </p:cNvSpPr>
            <p:nvPr/>
          </p:nvSpPr>
          <p:spPr bwMode="invGray">
            <a:xfrm rot="16200000" flipH="1">
              <a:off x="2052" y="1217"/>
              <a:ext cx="1085" cy="74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18" name="Oval 2"/>
          <p:cNvSpPr>
            <a:spLocks noChangeArrowheads="1"/>
          </p:cNvSpPr>
          <p:nvPr/>
        </p:nvSpPr>
        <p:spPr bwMode="gray">
          <a:xfrm>
            <a:off x="609600" y="2516188"/>
            <a:ext cx="2828925" cy="2755900"/>
          </a:xfrm>
          <a:prstGeom prst="ellipse">
            <a:avLst/>
          </a:prstGeom>
          <a:noFill/>
          <a:ln w="76200" algn="ctr">
            <a:solidFill>
              <a:schemeClr val="bg2">
                <a:alpha val="39999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7B86C8"/>
                    </a:gs>
                    <a:gs pos="100000">
                      <a:srgbClr val="7B86C8">
                        <a:gamma/>
                        <a:tint val="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2800" spc="-30" dirty="0" smtClean="0">
                <a:solidFill>
                  <a:srgbClr val="0000FF"/>
                </a:solidFill>
                <a:latin typeface="TimesNewRomanPS-BoldMT"/>
                <a:ea typeface="Calibri"/>
                <a:cs typeface="TimesNewRomanPS-BoldMT"/>
              </a:rPr>
              <a:t>ВИДЫ САМОСТОЯТЕЛЬНОЙ РАБОТЫ</a:t>
            </a:r>
            <a:endParaRPr lang="ru-RU" sz="2800" dirty="0">
              <a:solidFill>
                <a:srgbClr val="0000FF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gray">
          <a:xfrm>
            <a:off x="409575" y="2333625"/>
            <a:ext cx="3211513" cy="3130550"/>
          </a:xfrm>
          <a:prstGeom prst="ellipse">
            <a:avLst/>
          </a:prstGeom>
          <a:noFill/>
          <a:ln w="76200" algn="ctr">
            <a:solidFill>
              <a:schemeClr val="bg2">
                <a:alpha val="39999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7B86C8"/>
                    </a:gs>
                    <a:gs pos="100000">
                      <a:srgbClr val="7B86C8">
                        <a:gamma/>
                        <a:tint val="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gray">
          <a:xfrm>
            <a:off x="4959350" y="1354088"/>
            <a:ext cx="3702050" cy="10668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9222" name="Picture 6" descr="Picture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025" y="2636912"/>
            <a:ext cx="792163" cy="62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3" name="AutoShape 7"/>
          <p:cNvSpPr>
            <a:spLocks noChangeArrowheads="1"/>
          </p:cNvSpPr>
          <p:nvPr/>
        </p:nvSpPr>
        <p:spPr bwMode="gray">
          <a:xfrm>
            <a:off x="4962525" y="2644811"/>
            <a:ext cx="3702050" cy="10668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gray">
          <a:xfrm>
            <a:off x="4965700" y="4005064"/>
            <a:ext cx="3702050" cy="10668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9226" name="Picture 10" descr="Picture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05064"/>
            <a:ext cx="7921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7" name="Group 11"/>
          <p:cNvGrpSpPr>
            <a:grpSpLocks/>
          </p:cNvGrpSpPr>
          <p:nvPr/>
        </p:nvGrpSpPr>
        <p:grpSpPr bwMode="auto">
          <a:xfrm>
            <a:off x="409575" y="1828800"/>
            <a:ext cx="3105944" cy="1825625"/>
            <a:chOff x="2457" y="2000"/>
            <a:chExt cx="901" cy="888"/>
          </a:xfrm>
        </p:grpSpPr>
        <p:pic>
          <p:nvPicPr>
            <p:cNvPr id="9228" name="Picture 12" descr="circuler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2457" y="2000"/>
              <a:ext cx="901" cy="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9" name="Oval 13"/>
            <p:cNvSpPr>
              <a:spLocks noChangeArrowheads="1"/>
            </p:cNvSpPr>
            <p:nvPr/>
          </p:nvSpPr>
          <p:spPr bwMode="ltGray">
            <a:xfrm>
              <a:off x="2457" y="2000"/>
              <a:ext cx="895" cy="888"/>
            </a:xfrm>
            <a:prstGeom prst="ellipse">
              <a:avLst/>
            </a:prstGeom>
            <a:gradFill rotWithShape="1">
              <a:gsLst>
                <a:gs pos="0">
                  <a:srgbClr val="F8F8F8">
                    <a:gamma/>
                    <a:shade val="26275"/>
                    <a:invGamma/>
                    <a:alpha val="89999"/>
                  </a:srgbClr>
                </a:gs>
                <a:gs pos="50000">
                  <a:srgbClr val="F8F8F8">
                    <a:alpha val="45000"/>
                  </a:srgbClr>
                </a:gs>
                <a:gs pos="100000">
                  <a:srgbClr val="F8F8F8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0" name="Freeform 14"/>
            <p:cNvSpPr>
              <a:spLocks/>
            </p:cNvSpPr>
            <p:nvPr/>
          </p:nvSpPr>
          <p:spPr bwMode="ltGray">
            <a:xfrm>
              <a:off x="2550" y="2018"/>
              <a:ext cx="703" cy="308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231" name="Group 15"/>
            <p:cNvGrpSpPr>
              <a:grpSpLocks/>
            </p:cNvGrpSpPr>
            <p:nvPr/>
          </p:nvGrpSpPr>
          <p:grpSpPr bwMode="auto">
            <a:xfrm rot="-1297425" flipH="1" flipV="1">
              <a:off x="2525" y="2693"/>
              <a:ext cx="781" cy="188"/>
              <a:chOff x="2532" y="1051"/>
              <a:chExt cx="893" cy="246"/>
            </a:xfrm>
          </p:grpSpPr>
          <p:grpSp>
            <p:nvGrpSpPr>
              <p:cNvPr id="9232" name="Group 16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9233" name="AutoShape 17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34" name="AutoShape 18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35" name="AutoShape 19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36" name="AutoShape 20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9237" name="Group 21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9238" name="AutoShape 22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39" name="AutoShape 23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40" name="AutoShape 24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41" name="AutoShape 25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9242" name="Group 26"/>
          <p:cNvGrpSpPr>
            <a:grpSpLocks/>
          </p:cNvGrpSpPr>
          <p:nvPr/>
        </p:nvGrpSpPr>
        <p:grpSpPr bwMode="auto">
          <a:xfrm>
            <a:off x="409575" y="4184650"/>
            <a:ext cx="3028950" cy="1825625"/>
            <a:chOff x="2457" y="2000"/>
            <a:chExt cx="901" cy="888"/>
          </a:xfrm>
        </p:grpSpPr>
        <p:pic>
          <p:nvPicPr>
            <p:cNvPr id="9243" name="Picture 27" descr="circuler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2457" y="2000"/>
              <a:ext cx="901" cy="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44" name="Oval 28"/>
            <p:cNvSpPr>
              <a:spLocks noChangeArrowheads="1"/>
            </p:cNvSpPr>
            <p:nvPr/>
          </p:nvSpPr>
          <p:spPr bwMode="ltGray">
            <a:xfrm>
              <a:off x="2457" y="2000"/>
              <a:ext cx="895" cy="888"/>
            </a:xfrm>
            <a:prstGeom prst="ellipse">
              <a:avLst/>
            </a:prstGeom>
            <a:gradFill rotWithShape="1">
              <a:gsLst>
                <a:gs pos="0">
                  <a:srgbClr val="F8F8F8">
                    <a:gamma/>
                    <a:shade val="26275"/>
                    <a:invGamma/>
                    <a:alpha val="89999"/>
                  </a:srgbClr>
                </a:gs>
                <a:gs pos="50000">
                  <a:srgbClr val="F8F8F8">
                    <a:alpha val="45000"/>
                  </a:srgbClr>
                </a:gs>
                <a:gs pos="100000">
                  <a:srgbClr val="F8F8F8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5" name="Freeform 29"/>
            <p:cNvSpPr>
              <a:spLocks/>
            </p:cNvSpPr>
            <p:nvPr/>
          </p:nvSpPr>
          <p:spPr bwMode="ltGray">
            <a:xfrm>
              <a:off x="2550" y="2018"/>
              <a:ext cx="703" cy="308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246" name="Group 30"/>
            <p:cNvGrpSpPr>
              <a:grpSpLocks/>
            </p:cNvGrpSpPr>
            <p:nvPr/>
          </p:nvGrpSpPr>
          <p:grpSpPr bwMode="auto">
            <a:xfrm rot="-1297425" flipH="1" flipV="1">
              <a:off x="2525" y="2693"/>
              <a:ext cx="781" cy="188"/>
              <a:chOff x="2532" y="1051"/>
              <a:chExt cx="893" cy="246"/>
            </a:xfrm>
          </p:grpSpPr>
          <p:grpSp>
            <p:nvGrpSpPr>
              <p:cNvPr id="9247" name="Group 31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9248" name="AutoShape 32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49" name="AutoShape 33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50" name="AutoShape 34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51" name="AutoShape 35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9252" name="Group 36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9253" name="AutoShape 37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54" name="AutoShape 38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55" name="AutoShape 39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56" name="AutoShape 40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9261" name="Text Box 45"/>
          <p:cNvSpPr txBox="1">
            <a:spLocks noChangeArrowheads="1"/>
          </p:cNvSpPr>
          <p:nvPr/>
        </p:nvSpPr>
        <p:spPr bwMode="black">
          <a:xfrm>
            <a:off x="639956" y="2286327"/>
            <a:ext cx="25750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Аудиторная</a:t>
            </a:r>
            <a:endParaRPr lang="en-US" sz="2800" b="1" dirty="0">
              <a:solidFill>
                <a:srgbClr val="080808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62" name="Text Box 46"/>
          <p:cNvSpPr txBox="1">
            <a:spLocks noChangeArrowheads="1"/>
          </p:cNvSpPr>
          <p:nvPr/>
        </p:nvSpPr>
        <p:spPr bwMode="black">
          <a:xfrm>
            <a:off x="460117" y="4293096"/>
            <a:ext cx="300877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Внеаудиторная</a:t>
            </a:r>
            <a:endParaRPr lang="en-US" sz="2800" b="1" dirty="0">
              <a:solidFill>
                <a:srgbClr val="080808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64" name="Rectangle 48"/>
          <p:cNvSpPr>
            <a:spLocks noChangeArrowheads="1"/>
          </p:cNvSpPr>
          <p:nvPr/>
        </p:nvSpPr>
        <p:spPr bwMode="white">
          <a:xfrm>
            <a:off x="5094288" y="1484784"/>
            <a:ext cx="3425825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dirty="0" smtClean="0">
                <a:solidFill>
                  <a:srgbClr val="FEFFFF"/>
                </a:solidFill>
              </a:rPr>
              <a:t>ГРУППОВАЯ</a:t>
            </a:r>
          </a:p>
          <a:p>
            <a:pPr algn="ctr">
              <a:lnSpc>
                <a:spcPct val="120000"/>
              </a:lnSpc>
            </a:pPr>
            <a:r>
              <a:rPr lang="ru-RU" b="1" dirty="0" smtClean="0">
                <a:solidFill>
                  <a:srgbClr val="FEFFFF"/>
                </a:solidFill>
              </a:rPr>
              <a:t>ИНДИВИДУАЛЬНАЯ</a:t>
            </a:r>
            <a:endParaRPr lang="en-US" b="1" dirty="0">
              <a:solidFill>
                <a:srgbClr val="FEFFFF"/>
              </a:solidFill>
            </a:endParaRPr>
          </a:p>
        </p:txBody>
      </p:sp>
      <p:sp>
        <p:nvSpPr>
          <p:cNvPr id="9265" name="Rectangle 49"/>
          <p:cNvSpPr>
            <a:spLocks noChangeArrowheads="1"/>
          </p:cNvSpPr>
          <p:nvPr/>
        </p:nvSpPr>
        <p:spPr bwMode="white">
          <a:xfrm>
            <a:off x="5094288" y="4005064"/>
            <a:ext cx="3425825" cy="108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dirty="0" smtClean="0">
                <a:solidFill>
                  <a:srgbClr val="FEFFFF"/>
                </a:solidFill>
              </a:rPr>
              <a:t>ДЛЯ ЗАКРЕЛЕНИЯ И СИСТЕМАТИЗАЦИИ ЗНАНИЙ</a:t>
            </a:r>
            <a:endParaRPr lang="en-US" b="1" dirty="0">
              <a:solidFill>
                <a:srgbClr val="FEFFFF"/>
              </a:solidFill>
            </a:endParaRPr>
          </a:p>
        </p:txBody>
      </p:sp>
      <p:sp>
        <p:nvSpPr>
          <p:cNvPr id="50" name="Rectangle 48"/>
          <p:cNvSpPr>
            <a:spLocks noChangeArrowheads="1"/>
          </p:cNvSpPr>
          <p:nvPr/>
        </p:nvSpPr>
        <p:spPr bwMode="white">
          <a:xfrm>
            <a:off x="5148064" y="2780928"/>
            <a:ext cx="3425825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dirty="0" smtClean="0">
                <a:solidFill>
                  <a:srgbClr val="FEFFFF"/>
                </a:solidFill>
              </a:rPr>
              <a:t>ДЛЯ ОВЛАДЕНИЯ ЗНАНИЯМИ</a:t>
            </a:r>
            <a:endParaRPr lang="en-US" b="1" dirty="0">
              <a:solidFill>
                <a:srgbClr val="FEFFFF"/>
              </a:solidFill>
            </a:endParaRPr>
          </a:p>
        </p:txBody>
      </p:sp>
      <p:sp>
        <p:nvSpPr>
          <p:cNvPr id="51" name="AutoShape 5"/>
          <p:cNvSpPr>
            <a:spLocks noChangeArrowheads="1"/>
          </p:cNvSpPr>
          <p:nvPr/>
        </p:nvSpPr>
        <p:spPr bwMode="gray">
          <a:xfrm>
            <a:off x="5064851" y="5373216"/>
            <a:ext cx="3702050" cy="10668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white">
          <a:xfrm>
            <a:off x="5225903" y="5510703"/>
            <a:ext cx="3425825" cy="726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dirty="0" smtClean="0">
                <a:solidFill>
                  <a:srgbClr val="FEFFFF"/>
                </a:solidFill>
              </a:rPr>
              <a:t>ДЛЯ ФОРМИРОВАНИЯ УМЕНИЙ</a:t>
            </a:r>
            <a:endParaRPr lang="en-US" b="1" dirty="0">
              <a:solidFill>
                <a:srgbClr val="FE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0000FF"/>
                </a:solidFill>
              </a:rPr>
              <a:t>ФОРМЫ САМОСТОЯТЕЛЬНОЙ РАБОТЫ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052736"/>
            <a:ext cx="7873876" cy="2987675"/>
          </a:xfrm>
        </p:spPr>
        <p:txBody>
          <a:bodyPr/>
          <a:lstStyle/>
          <a:p>
            <a:pPr lvl="0">
              <a:lnSpc>
                <a:spcPct val="90000"/>
              </a:lnSpc>
              <a:spcAft>
                <a:spcPts val="0"/>
              </a:spcAft>
              <a:buFont typeface="Symbol"/>
              <a:buChar char=""/>
              <a:tabLst>
                <a:tab pos="228600" algn="l"/>
              </a:tabLst>
            </a:pPr>
            <a:r>
              <a:rPr lang="ru-RU" sz="2400" b="1" spc="-30" dirty="0" smtClean="0">
                <a:solidFill>
                  <a:srgbClr val="C00000"/>
                </a:solidFill>
                <a:latin typeface="Times New Roman"/>
                <a:ea typeface="Calibri"/>
              </a:rPr>
              <a:t>текущая </a:t>
            </a:r>
            <a:r>
              <a:rPr lang="ru-RU" sz="2400" b="1" spc="-30" dirty="0">
                <a:solidFill>
                  <a:srgbClr val="C00000"/>
                </a:solidFill>
                <a:latin typeface="Times New Roman"/>
                <a:ea typeface="Calibri"/>
              </a:rPr>
              <a:t>работа с лекционным материалом, предусматривающая проработку конспекта урока и учебной литературы</a:t>
            </a:r>
            <a:r>
              <a:rPr lang="ru-RU" sz="2400" b="1" spc="-30" dirty="0" smtClean="0">
                <a:solidFill>
                  <a:srgbClr val="C00000"/>
                </a:solidFill>
                <a:latin typeface="Times New Roman"/>
                <a:ea typeface="Calibri"/>
              </a:rPr>
              <a:t>;</a:t>
            </a:r>
          </a:p>
          <a:p>
            <a:pPr lvl="0">
              <a:lnSpc>
                <a:spcPct val="90000"/>
              </a:lnSpc>
              <a:spcAft>
                <a:spcPts val="0"/>
              </a:spcAft>
              <a:buFont typeface="Symbol"/>
              <a:buChar char=""/>
              <a:tabLst>
                <a:tab pos="228600" algn="l"/>
              </a:tabLst>
            </a:pPr>
            <a:r>
              <a:rPr lang="ru-RU" sz="2400" b="1" spc="-3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поиск </a:t>
            </a:r>
            <a:r>
              <a:rPr lang="ru-RU" sz="2400" b="1" spc="-3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и обзор литературы и электронных источников информации по индивидуально заданной проблематике</a:t>
            </a:r>
            <a:r>
              <a:rPr lang="ru-RU" sz="2400" b="1" spc="-3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;</a:t>
            </a:r>
          </a:p>
          <a:p>
            <a:pPr lvl="0">
              <a:lnSpc>
                <a:spcPct val="90000"/>
              </a:lnSpc>
              <a:spcAft>
                <a:spcPts val="0"/>
              </a:spcAft>
              <a:buFont typeface="Symbol"/>
              <a:buChar char=""/>
              <a:tabLst>
                <a:tab pos="228600" algn="l"/>
              </a:tabLst>
            </a:pPr>
            <a:r>
              <a:rPr lang="ru-RU" sz="2400" b="1" spc="-30" dirty="0" smtClean="0">
                <a:solidFill>
                  <a:srgbClr val="0000FF"/>
                </a:solidFill>
                <a:latin typeface="Times New Roman"/>
                <a:ea typeface="Calibri"/>
              </a:rPr>
              <a:t>изучение </a:t>
            </a:r>
            <a:r>
              <a:rPr lang="ru-RU" sz="2400" b="1" spc="-30" dirty="0">
                <a:solidFill>
                  <a:srgbClr val="0000FF"/>
                </a:solidFill>
                <a:latin typeface="Times New Roman"/>
                <a:ea typeface="Calibri"/>
              </a:rPr>
              <a:t>материала, вынесенного на самостоятельную проработку;</a:t>
            </a:r>
            <a:endParaRPr lang="ru-RU" sz="2400" b="1" dirty="0">
              <a:solidFill>
                <a:srgbClr val="0000FF"/>
              </a:solidFill>
              <a:latin typeface="Times New Roman"/>
              <a:ea typeface="Calibri"/>
            </a:endParaRPr>
          </a:p>
          <a:p>
            <a:pPr lvl="0">
              <a:lnSpc>
                <a:spcPct val="90000"/>
              </a:lnSpc>
              <a:spcAft>
                <a:spcPts val="0"/>
              </a:spcAft>
              <a:buFont typeface="Symbol"/>
              <a:buChar char=""/>
              <a:tabLst>
                <a:tab pos="228600" algn="l"/>
              </a:tabLst>
            </a:pPr>
            <a:r>
              <a:rPr lang="ru-RU" sz="2400" b="1" spc="-30" dirty="0">
                <a:solidFill>
                  <a:srgbClr val="7030A0"/>
                </a:solidFill>
                <a:latin typeface="Times New Roman"/>
                <a:ea typeface="Calibri"/>
              </a:rPr>
              <a:t>домашнее задание или домашняя контрольная работа, предусматривающее решение задач, выполнение упражнений, тестов для самопроверки и т. д;</a:t>
            </a:r>
            <a:endParaRPr lang="ru-RU" sz="2400" b="1" dirty="0">
              <a:solidFill>
                <a:srgbClr val="7030A0"/>
              </a:solidFill>
              <a:latin typeface="Times New Roman"/>
              <a:ea typeface="Calibri"/>
            </a:endParaRPr>
          </a:p>
          <a:p>
            <a:pPr lvl="0">
              <a:lnSpc>
                <a:spcPct val="90000"/>
              </a:lnSpc>
              <a:spcAft>
                <a:spcPts val="0"/>
              </a:spcAft>
              <a:buFont typeface="Symbol"/>
              <a:buChar char=""/>
              <a:tabLst>
                <a:tab pos="228600" algn="l"/>
              </a:tabLst>
            </a:pPr>
            <a:r>
              <a:rPr lang="ru-RU" sz="2400" b="1" spc="-30" dirty="0">
                <a:solidFill>
                  <a:srgbClr val="C00000"/>
                </a:solidFill>
                <a:latin typeface="Times New Roman"/>
                <a:ea typeface="Calibri"/>
              </a:rPr>
              <a:t>подготовка к лабораторным занятиям;</a:t>
            </a:r>
            <a:endParaRPr lang="ru-RU" sz="2400" b="1" dirty="0">
              <a:solidFill>
                <a:srgbClr val="C00000"/>
              </a:solidFill>
              <a:latin typeface="Times New Roman"/>
              <a:ea typeface="Calibri"/>
            </a:endParaRP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7173" name="Picture 5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648200"/>
            <a:ext cx="1619250" cy="222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0000FF"/>
                </a:solidFill>
              </a:rPr>
              <a:t>ФОРМЫ САМОСТОЯТЕЛЬНОЙ РАБОТЫ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052736"/>
            <a:ext cx="7657852" cy="2987675"/>
          </a:xfrm>
        </p:spPr>
        <p:txBody>
          <a:bodyPr/>
          <a:lstStyle/>
          <a:p>
            <a:pPr lvl="0">
              <a:lnSpc>
                <a:spcPct val="90000"/>
              </a:lnSpc>
              <a:spcAft>
                <a:spcPts val="0"/>
              </a:spcAft>
              <a:buFont typeface="Symbol"/>
              <a:buChar char=""/>
              <a:tabLst>
                <a:tab pos="228600" algn="l"/>
              </a:tabLst>
            </a:pPr>
            <a:r>
              <a:rPr lang="ru-RU" sz="2400" b="1" spc="-30" dirty="0">
                <a:solidFill>
                  <a:srgbClr val="C00000"/>
                </a:solidFill>
                <a:latin typeface="Times New Roman"/>
                <a:ea typeface="Calibri"/>
              </a:rPr>
              <a:t>подготовка к практическим занятиям;</a:t>
            </a:r>
            <a:endParaRPr lang="ru-RU" sz="2400" b="1" dirty="0">
              <a:solidFill>
                <a:srgbClr val="C00000"/>
              </a:solidFill>
              <a:latin typeface="Times New Roman"/>
              <a:ea typeface="Calibri"/>
            </a:endParaRPr>
          </a:p>
          <a:p>
            <a:pPr lvl="0">
              <a:lnSpc>
                <a:spcPct val="90000"/>
              </a:lnSpc>
              <a:spcAft>
                <a:spcPts val="0"/>
              </a:spcAft>
              <a:buFont typeface="Symbol"/>
              <a:buChar char=""/>
              <a:tabLst>
                <a:tab pos="228600" algn="l"/>
              </a:tabLst>
            </a:pPr>
            <a:r>
              <a:rPr lang="ru-RU" sz="2400" b="1" spc="-30" dirty="0">
                <a:solidFill>
                  <a:srgbClr val="C00000"/>
                </a:solidFill>
                <a:latin typeface="Times New Roman"/>
                <a:ea typeface="Calibri"/>
              </a:rPr>
              <a:t>практикум по учебной дисциплине с использованием программного обеспечения;</a:t>
            </a:r>
            <a:endParaRPr lang="ru-RU" sz="2400" b="1" dirty="0">
              <a:solidFill>
                <a:srgbClr val="C00000"/>
              </a:solidFill>
              <a:latin typeface="Times New Roman"/>
              <a:ea typeface="Calibri"/>
            </a:endParaRPr>
          </a:p>
          <a:p>
            <a:pPr lvl="0">
              <a:lnSpc>
                <a:spcPct val="90000"/>
              </a:lnSpc>
              <a:spcAft>
                <a:spcPts val="0"/>
              </a:spcAft>
              <a:buFont typeface="Symbol"/>
              <a:buChar char=""/>
              <a:tabLst>
                <a:tab pos="228600" algn="l"/>
              </a:tabLst>
            </a:pPr>
            <a:r>
              <a:rPr lang="ru-RU" sz="2400" b="1" spc="-30" dirty="0">
                <a:solidFill>
                  <a:srgbClr val="C00000"/>
                </a:solidFill>
                <a:latin typeface="Times New Roman"/>
                <a:ea typeface="Calibri"/>
              </a:rPr>
              <a:t>подготовка к контрольной работе; подготовка к экзамену;</a:t>
            </a:r>
            <a:endParaRPr lang="ru-RU" sz="2400" b="1" dirty="0">
              <a:solidFill>
                <a:srgbClr val="C00000"/>
              </a:solidFill>
              <a:latin typeface="Times New Roman"/>
              <a:ea typeface="Calibri"/>
            </a:endParaRPr>
          </a:p>
          <a:p>
            <a:pPr lvl="0">
              <a:lnSpc>
                <a:spcPct val="90000"/>
              </a:lnSpc>
              <a:spcAft>
                <a:spcPts val="0"/>
              </a:spcAft>
              <a:buFont typeface="Symbol"/>
              <a:buChar char=""/>
              <a:tabLst>
                <a:tab pos="228600" algn="l"/>
              </a:tabLst>
            </a:pPr>
            <a:r>
              <a:rPr lang="ru-RU" sz="2400" b="1" spc="-30" dirty="0">
                <a:solidFill>
                  <a:srgbClr val="C00000"/>
                </a:solidFill>
                <a:latin typeface="Times New Roman"/>
                <a:ea typeface="Calibri"/>
              </a:rPr>
              <a:t>написание реферата (эссе) по заданной проблеме;</a:t>
            </a:r>
            <a:endParaRPr lang="ru-RU" sz="2400" b="1" dirty="0">
              <a:solidFill>
                <a:srgbClr val="C00000"/>
              </a:solidFill>
              <a:latin typeface="Times New Roman"/>
              <a:ea typeface="Calibri"/>
            </a:endParaRPr>
          </a:p>
          <a:p>
            <a:pPr lvl="0">
              <a:lnSpc>
                <a:spcPct val="90000"/>
              </a:lnSpc>
              <a:spcAft>
                <a:spcPts val="0"/>
              </a:spcAft>
              <a:buFont typeface="Symbol"/>
              <a:buChar char=""/>
              <a:tabLst>
                <a:tab pos="228600" algn="l"/>
              </a:tabLst>
            </a:pPr>
            <a:r>
              <a:rPr lang="ru-RU" sz="2400" b="1" spc="-30" dirty="0">
                <a:solidFill>
                  <a:srgbClr val="C00000"/>
                </a:solidFill>
                <a:latin typeface="Times New Roman"/>
                <a:ea typeface="Calibri"/>
              </a:rPr>
              <a:t>выполнение расчетно-графической работы;</a:t>
            </a:r>
            <a:endParaRPr lang="ru-RU" sz="2400" b="1" dirty="0">
              <a:solidFill>
                <a:srgbClr val="C00000"/>
              </a:solidFill>
              <a:latin typeface="Times New Roman"/>
              <a:ea typeface="Calibri"/>
            </a:endParaRPr>
          </a:p>
          <a:p>
            <a:pPr lvl="0">
              <a:lnSpc>
                <a:spcPct val="90000"/>
              </a:lnSpc>
              <a:spcAft>
                <a:spcPts val="0"/>
              </a:spcAft>
              <a:buFont typeface="Symbol"/>
              <a:buChar char=""/>
              <a:tabLst>
                <a:tab pos="228600" algn="l"/>
              </a:tabLst>
            </a:pPr>
            <a:r>
              <a:rPr lang="ru-RU" sz="2400" b="1" spc="-30" dirty="0">
                <a:solidFill>
                  <a:srgbClr val="C00000"/>
                </a:solidFill>
                <a:latin typeface="Times New Roman"/>
                <a:ea typeface="Calibri"/>
              </a:rPr>
              <a:t>выполнение маркетинговых исследований;</a:t>
            </a:r>
            <a:endParaRPr lang="ru-RU" sz="2400" b="1" dirty="0">
              <a:solidFill>
                <a:srgbClr val="C00000"/>
              </a:solidFill>
              <a:latin typeface="Times New Roman"/>
              <a:ea typeface="Calibri"/>
            </a:endParaRPr>
          </a:p>
          <a:p>
            <a:pPr lvl="0">
              <a:lnSpc>
                <a:spcPct val="90000"/>
              </a:lnSpc>
              <a:spcAft>
                <a:spcPts val="0"/>
              </a:spcAft>
              <a:buFont typeface="Symbol"/>
              <a:buChar char=""/>
              <a:tabLst>
                <a:tab pos="228600" algn="l"/>
              </a:tabLst>
            </a:pPr>
            <a:r>
              <a:rPr lang="ru-RU" sz="2400" b="1" spc="-30" dirty="0">
                <a:solidFill>
                  <a:srgbClr val="C00000"/>
                </a:solidFill>
                <a:latin typeface="Times New Roman"/>
                <a:ea typeface="Calibri"/>
              </a:rPr>
              <a:t>выполнение специальных заданий; выполнение программного продукта;</a:t>
            </a:r>
            <a:endParaRPr lang="ru-RU" sz="2400" b="1" dirty="0">
              <a:solidFill>
                <a:srgbClr val="C00000"/>
              </a:solidFill>
              <a:latin typeface="Times New Roman"/>
              <a:ea typeface="Calibri"/>
            </a:endParaRPr>
          </a:p>
          <a:p>
            <a:pPr lvl="0">
              <a:lnSpc>
                <a:spcPct val="90000"/>
              </a:lnSpc>
              <a:spcAft>
                <a:spcPts val="0"/>
              </a:spcAft>
              <a:buFont typeface="Symbol"/>
              <a:buChar char=""/>
              <a:tabLst>
                <a:tab pos="228600" algn="l"/>
              </a:tabLst>
            </a:pPr>
            <a:r>
              <a:rPr lang="ru-RU" sz="2400" b="1" spc="-30" dirty="0">
                <a:solidFill>
                  <a:srgbClr val="C00000"/>
                </a:solidFill>
                <a:latin typeface="Times New Roman"/>
                <a:ea typeface="Calibri"/>
              </a:rPr>
              <a:t>подготовка отчетов по практике;</a:t>
            </a:r>
            <a:endParaRPr lang="ru-RU" sz="2400" b="1" dirty="0">
              <a:solidFill>
                <a:srgbClr val="C00000"/>
              </a:solidFill>
              <a:latin typeface="Times New Roman"/>
              <a:ea typeface="Calibri"/>
            </a:endParaRPr>
          </a:p>
          <a:p>
            <a:pPr lvl="0">
              <a:lnSpc>
                <a:spcPct val="90000"/>
              </a:lnSpc>
              <a:spcAft>
                <a:spcPts val="0"/>
              </a:spcAft>
              <a:buFont typeface="Symbol"/>
              <a:buChar char=""/>
              <a:tabLst>
                <a:tab pos="228600" algn="l"/>
              </a:tabLst>
            </a:pPr>
            <a:r>
              <a:rPr lang="ru-RU" sz="2400" b="1" spc="-30" dirty="0">
                <a:solidFill>
                  <a:srgbClr val="C00000"/>
                </a:solidFill>
                <a:latin typeface="Times New Roman"/>
                <a:ea typeface="Calibri"/>
              </a:rPr>
              <a:t>подготовка тезисов;</a:t>
            </a:r>
            <a:endParaRPr lang="ru-RU" sz="2400" b="1" dirty="0">
              <a:solidFill>
                <a:srgbClr val="C00000"/>
              </a:solidFill>
              <a:latin typeface="Times New Roman"/>
              <a:ea typeface="Calibri"/>
            </a:endParaRPr>
          </a:p>
          <a:p>
            <a:pPr lvl="0">
              <a:lnSpc>
                <a:spcPct val="90000"/>
              </a:lnSpc>
              <a:spcAft>
                <a:spcPts val="0"/>
              </a:spcAft>
              <a:buFont typeface="Symbol"/>
              <a:buChar char=""/>
              <a:tabLst>
                <a:tab pos="228600" algn="l"/>
              </a:tabLst>
            </a:pPr>
            <a:r>
              <a:rPr lang="ru-RU" sz="2400" b="1" spc="-30" dirty="0">
                <a:solidFill>
                  <a:srgbClr val="C00000"/>
                </a:solidFill>
                <a:latin typeface="Times New Roman"/>
                <a:ea typeface="Calibri"/>
              </a:rPr>
              <a:t>разработка бизнес-плана; выполнение курсовой работы или проекта;</a:t>
            </a:r>
            <a:endParaRPr lang="ru-RU" sz="2400" b="1" dirty="0">
              <a:solidFill>
                <a:srgbClr val="C00000"/>
              </a:solidFill>
              <a:latin typeface="Times New Roman"/>
              <a:ea typeface="Calibri"/>
            </a:endParaRP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7173" name="Picture 5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648200"/>
            <a:ext cx="1619250" cy="222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65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0000FF"/>
                </a:solidFill>
              </a:rPr>
              <a:t>ФОРМЫ САМОСТОЯТЕЛЬНОЙ РАБОТЫ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2638" y="980728"/>
            <a:ext cx="7270750" cy="2987675"/>
          </a:xfrm>
        </p:spPr>
        <p:txBody>
          <a:bodyPr/>
          <a:lstStyle/>
          <a:p>
            <a:pPr lvl="0">
              <a:lnSpc>
                <a:spcPct val="90000"/>
              </a:lnSpc>
              <a:spcAft>
                <a:spcPts val="0"/>
              </a:spcAft>
              <a:buFont typeface="Symbol"/>
              <a:buChar char=""/>
              <a:tabLst>
                <a:tab pos="228600" algn="l"/>
              </a:tabLst>
            </a:pPr>
            <a:r>
              <a:rPr lang="ru-RU" sz="2400" spc="-30" dirty="0">
                <a:solidFill>
                  <a:srgbClr val="000000"/>
                </a:solidFill>
                <a:latin typeface="Times New Roman"/>
                <a:ea typeface="Calibri"/>
              </a:rPr>
              <a:t>участие в научных конференциях и семинарах, конкурсах научных работ, олимпиадах;</a:t>
            </a:r>
            <a:endParaRPr lang="ru-RU" sz="24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lvl="0">
              <a:lnSpc>
                <a:spcPct val="90000"/>
              </a:lnSpc>
              <a:spcAft>
                <a:spcPts val="0"/>
              </a:spcAft>
              <a:buFont typeface="Symbol"/>
              <a:buChar char=""/>
              <a:tabLst>
                <a:tab pos="228600" algn="l"/>
              </a:tabLst>
            </a:pPr>
            <a:r>
              <a:rPr lang="ru-RU" sz="2400" spc="-30" dirty="0">
                <a:solidFill>
                  <a:srgbClr val="000000"/>
                </a:solidFill>
                <a:latin typeface="Times New Roman"/>
                <a:ea typeface="Calibri"/>
              </a:rPr>
              <a:t>подготовка публикаций по результатам исследовательской работы;</a:t>
            </a:r>
            <a:endParaRPr lang="ru-RU" sz="24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lvl="0">
              <a:lnSpc>
                <a:spcPct val="90000"/>
              </a:lnSpc>
              <a:spcAft>
                <a:spcPts val="0"/>
              </a:spcAft>
              <a:buFont typeface="Symbol"/>
              <a:buChar char=""/>
              <a:tabLst>
                <a:tab pos="228600" algn="l"/>
              </a:tabLst>
            </a:pPr>
            <a:r>
              <a:rPr lang="ru-RU" sz="2400" spc="-30" dirty="0">
                <a:solidFill>
                  <a:srgbClr val="000000"/>
                </a:solidFill>
                <a:latin typeface="Times New Roman"/>
                <a:ea typeface="Calibri"/>
              </a:rPr>
              <a:t>аналитический разбор научной публикации по заранее определенной преподавателем теме;</a:t>
            </a:r>
            <a:endParaRPr lang="ru-RU" sz="24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lvl="0">
              <a:lnSpc>
                <a:spcPct val="90000"/>
              </a:lnSpc>
              <a:spcAft>
                <a:spcPts val="0"/>
              </a:spcAft>
              <a:buFont typeface="Symbol"/>
              <a:buChar char=""/>
              <a:tabLst>
                <a:tab pos="228600" algn="l"/>
              </a:tabLst>
            </a:pPr>
            <a:r>
              <a:rPr lang="ru-RU" sz="2400" spc="-30" dirty="0">
                <a:solidFill>
                  <a:srgbClr val="000000"/>
                </a:solidFill>
                <a:latin typeface="Times New Roman"/>
                <a:ea typeface="Calibri"/>
              </a:rPr>
              <a:t>работа в кружках;</a:t>
            </a:r>
            <a:endParaRPr lang="ru-RU" sz="24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lvl="0">
              <a:lnSpc>
                <a:spcPct val="90000"/>
              </a:lnSpc>
              <a:spcAft>
                <a:spcPts val="0"/>
              </a:spcAft>
              <a:buFont typeface="Symbol"/>
              <a:buChar char=""/>
              <a:tabLst>
                <a:tab pos="228600" algn="l"/>
              </a:tabLst>
            </a:pPr>
            <a:r>
              <a:rPr lang="ru-RU" sz="2400" spc="-30" dirty="0" smtClean="0">
                <a:solidFill>
                  <a:srgbClr val="000000"/>
                </a:solidFill>
                <a:latin typeface="Times New Roman"/>
                <a:ea typeface="Calibri"/>
              </a:rPr>
              <a:t>подготовка </a:t>
            </a:r>
            <a:r>
              <a:rPr lang="ru-RU" sz="2400" spc="-30" dirty="0">
                <a:solidFill>
                  <a:srgbClr val="000000"/>
                </a:solidFill>
                <a:latin typeface="Times New Roman"/>
                <a:ea typeface="Calibri"/>
              </a:rPr>
              <a:t>публикаций;</a:t>
            </a:r>
            <a:endParaRPr lang="ru-RU" sz="24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lvl="0">
              <a:lnSpc>
                <a:spcPct val="90000"/>
              </a:lnSpc>
              <a:spcAft>
                <a:spcPts val="0"/>
              </a:spcAft>
              <a:buFont typeface="Symbol"/>
              <a:buChar char=""/>
              <a:tabLst>
                <a:tab pos="228600" algn="l"/>
              </a:tabLst>
            </a:pPr>
            <a:r>
              <a:rPr lang="ru-RU" sz="2400" spc="-30" dirty="0">
                <a:solidFill>
                  <a:srgbClr val="000000"/>
                </a:solidFill>
                <a:latin typeface="Times New Roman"/>
                <a:ea typeface="Calibri"/>
              </a:rPr>
              <a:t>анализ статистических данных, результатов эксперимента, проведение расчетов, составление схем и моделей на основе статистических материалов;</a:t>
            </a:r>
            <a:endParaRPr lang="ru-RU" sz="24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lvl="0">
              <a:lnSpc>
                <a:spcPct val="90000"/>
              </a:lnSpc>
              <a:spcAft>
                <a:spcPts val="0"/>
              </a:spcAft>
              <a:buFont typeface="Symbol"/>
              <a:buChar char=""/>
              <a:tabLst>
                <a:tab pos="228600" algn="l"/>
              </a:tabLst>
            </a:pPr>
            <a:r>
              <a:rPr lang="ru-RU" sz="2400" spc="-30" dirty="0">
                <a:solidFill>
                  <a:srgbClr val="000000"/>
                </a:solidFill>
                <a:latin typeface="Times New Roman"/>
                <a:ea typeface="Calibri"/>
              </a:rPr>
              <a:t>подготовка к групповой дискуссии, подготовка к деловой игре;</a:t>
            </a:r>
            <a:endParaRPr lang="ru-RU" sz="24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lvl="0">
              <a:lnSpc>
                <a:spcPct val="90000"/>
              </a:lnSpc>
              <a:spcAft>
                <a:spcPts val="0"/>
              </a:spcAft>
              <a:buFont typeface="Symbol"/>
              <a:buChar char=""/>
              <a:tabLst>
                <a:tab pos="228600" algn="l"/>
              </a:tabLst>
            </a:pPr>
            <a:r>
              <a:rPr lang="ru-RU" sz="2400" spc="-30" dirty="0">
                <a:solidFill>
                  <a:srgbClr val="000000"/>
                </a:solidFill>
                <a:latin typeface="Times New Roman"/>
                <a:ea typeface="Calibri"/>
              </a:rPr>
              <a:t>письменный анализ конкретной ситуации, «кейс </a:t>
            </a:r>
            <a:r>
              <a:rPr lang="en-US" sz="2400" spc="-30" dirty="0">
                <a:solidFill>
                  <a:srgbClr val="000000"/>
                </a:solidFill>
                <a:latin typeface="Times New Roman"/>
                <a:ea typeface="Calibri"/>
              </a:rPr>
              <a:t>Study</a:t>
            </a:r>
            <a:r>
              <a:rPr lang="ru-RU" sz="2400" spc="-30" dirty="0">
                <a:solidFill>
                  <a:srgbClr val="000000"/>
                </a:solidFill>
                <a:latin typeface="Times New Roman"/>
                <a:ea typeface="Calibri"/>
              </a:rPr>
              <a:t>» и пр.</a:t>
            </a:r>
            <a:endParaRPr lang="ru-RU" sz="24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7173" name="Picture 5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648200"/>
            <a:ext cx="1619250" cy="222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30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83TGp_business_light_ani">
  <a:themeElements>
    <a:clrScheme name="Default Design 1">
      <a:dk1>
        <a:srgbClr val="000000"/>
      </a:dk1>
      <a:lt1>
        <a:srgbClr val="C8D4E2"/>
      </a:lt1>
      <a:dk2>
        <a:srgbClr val="015465"/>
      </a:dk2>
      <a:lt2>
        <a:srgbClr val="808080"/>
      </a:lt2>
      <a:accent1>
        <a:srgbClr val="B96F81"/>
      </a:accent1>
      <a:accent2>
        <a:srgbClr val="84B75D"/>
      </a:accent2>
      <a:accent3>
        <a:srgbClr val="E0E6EE"/>
      </a:accent3>
      <a:accent4>
        <a:srgbClr val="000000"/>
      </a:accent4>
      <a:accent5>
        <a:srgbClr val="D9BBC1"/>
      </a:accent5>
      <a:accent6>
        <a:srgbClr val="77A653"/>
      </a:accent6>
      <a:hlink>
        <a:srgbClr val="B88A68"/>
      </a:hlink>
      <a:folHlink>
        <a:srgbClr val="91A7C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C8D4E2"/>
        </a:lt1>
        <a:dk2>
          <a:srgbClr val="015465"/>
        </a:dk2>
        <a:lt2>
          <a:srgbClr val="808080"/>
        </a:lt2>
        <a:accent1>
          <a:srgbClr val="B96F81"/>
        </a:accent1>
        <a:accent2>
          <a:srgbClr val="84B75D"/>
        </a:accent2>
        <a:accent3>
          <a:srgbClr val="E0E6EE"/>
        </a:accent3>
        <a:accent4>
          <a:srgbClr val="000000"/>
        </a:accent4>
        <a:accent5>
          <a:srgbClr val="D9BBC1"/>
        </a:accent5>
        <a:accent6>
          <a:srgbClr val="77A653"/>
        </a:accent6>
        <a:hlink>
          <a:srgbClr val="B88A68"/>
        </a:hlink>
        <a:folHlink>
          <a:srgbClr val="91A7C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CCE1C9"/>
        </a:lt1>
        <a:dk2>
          <a:srgbClr val="660066"/>
        </a:dk2>
        <a:lt2>
          <a:srgbClr val="808080"/>
        </a:lt2>
        <a:accent1>
          <a:srgbClr val="8F7AC4"/>
        </a:accent1>
        <a:accent2>
          <a:srgbClr val="D79E5F"/>
        </a:accent2>
        <a:accent3>
          <a:srgbClr val="E2EEE1"/>
        </a:accent3>
        <a:accent4>
          <a:srgbClr val="000000"/>
        </a:accent4>
        <a:accent5>
          <a:srgbClr val="C6BEDE"/>
        </a:accent5>
        <a:accent6>
          <a:srgbClr val="C38F55"/>
        </a:accent6>
        <a:hlink>
          <a:srgbClr val="6494BC"/>
        </a:hlink>
        <a:folHlink>
          <a:srgbClr val="A6BD9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E3D9D3"/>
        </a:lt1>
        <a:dk2>
          <a:srgbClr val="A50021"/>
        </a:dk2>
        <a:lt2>
          <a:srgbClr val="808080"/>
        </a:lt2>
        <a:accent1>
          <a:srgbClr val="5E87CA"/>
        </a:accent1>
        <a:accent2>
          <a:srgbClr val="B75D86"/>
        </a:accent2>
        <a:accent3>
          <a:srgbClr val="EFE9E6"/>
        </a:accent3>
        <a:accent4>
          <a:srgbClr val="000000"/>
        </a:accent4>
        <a:accent5>
          <a:srgbClr val="B6C3E1"/>
        </a:accent5>
        <a:accent6>
          <a:srgbClr val="A65379"/>
        </a:accent6>
        <a:hlink>
          <a:srgbClr val="5DB648"/>
        </a:hlink>
        <a:folHlink>
          <a:srgbClr val="C2A29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583TGp_business_light_ani</Template>
  <TotalTime>203</TotalTime>
  <Words>1441</Words>
  <Application>Microsoft Office PowerPoint</Application>
  <PresentationFormat>Экран (4:3)</PresentationFormat>
  <Paragraphs>148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583TGp_business_light_ani</vt:lpstr>
      <vt:lpstr>ТЕМАТИЧЕСКАЯ КОНСУЛЬТАЦИЯ</vt:lpstr>
      <vt:lpstr>Самостоятельная работа реализуется</vt:lpstr>
      <vt:lpstr>ЦЕЛИ И ЗАДАЧИ САМОСТОЯТЕЛЬНОЙ РАБОТЫ</vt:lpstr>
      <vt:lpstr>САМОСТОЯТЕЛЬНАЯ РАБОТА СКЛАДЫВАЕТСЯ ИЗ</vt:lpstr>
      <vt:lpstr>Web-квест</vt:lpstr>
      <vt:lpstr>ВИДЫ САМОСТОЯТЕЛЬНОЙ РАБОТЫ</vt:lpstr>
      <vt:lpstr>ФОРМЫ САМОСТОЯТЕЛЬНОЙ РАБОТЫ</vt:lpstr>
      <vt:lpstr>ФОРМЫ САМОСТОЯТЕЛЬНОЙ РАБОТЫ</vt:lpstr>
      <vt:lpstr>ФОРМЫ САМОСТОЯТЕЛЬНОЙ РАБОТЫ</vt:lpstr>
      <vt:lpstr>РАБОТА НА ЛЕКЦИИ</vt:lpstr>
      <vt:lpstr>РАБОТА НА ПРАКТИЧЕСКИХ ЗАНЯТИЯХ</vt:lpstr>
      <vt:lpstr>«МОЗГОВАЯ АТАКА»</vt:lpstr>
      <vt:lpstr>Игровая форма проведения занятия («Что? Где? Когда?») </vt:lpstr>
      <vt:lpstr>ДЕЛОВЫЕ ИГРЫ</vt:lpstr>
      <vt:lpstr>КРУГЛЫЙ СТОЛ</vt:lpstr>
      <vt:lpstr>АНАЛИЗ КОНКРЕТНЫХ СИТУАЦИЙ </vt:lpstr>
      <vt:lpstr>МЕТОД ПРОЕКТОВ</vt:lpstr>
      <vt:lpstr>КРИТЕРИИ ОЦЕНКИ САМОСТОЯТЕЛЬНОЙ РАБОТЫ</vt:lpstr>
      <vt:lpstr>УРОВНИ ОРГАНИЗАЦИИ САМОСТОЯТЕЛЬНОЙ ДЕЯТЕЛЬНОСТИ</vt:lpstr>
      <vt:lpstr>УРОВНИ ОРГАНИЗАЦИИ САМОСТОЯТЕЛЬНОЙ ДЕЯТЕЛЬНОСТИ</vt:lpstr>
      <vt:lpstr>Результативность самостоятельной работы обучающихся во многом определяется наличием активных методов ее контроля</vt:lpstr>
      <vt:lpstr> СУЩЕСТВУЮТ СЛЕДУЮЩИЕ ВИДЫ КОНТРОЛЯ: 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ТЕМАТИЧЕСКАЯ КОНСУЛЬТАЦИЯ</dc:title>
  <dc:creator>Сергей</dc:creator>
  <cp:lastModifiedBy>Сергей</cp:lastModifiedBy>
  <cp:revision>25</cp:revision>
  <dcterms:created xsi:type="dcterms:W3CDTF">2013-11-13T04:25:44Z</dcterms:created>
  <dcterms:modified xsi:type="dcterms:W3CDTF">2014-10-02T07:22:59Z</dcterms:modified>
</cp:coreProperties>
</file>