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7" r:id="rId6"/>
    <p:sldId id="260" r:id="rId7"/>
    <p:sldId id="262" r:id="rId8"/>
    <p:sldId id="256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C81246-9F4E-41E8-A645-B8BADC5CCB11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02B2E0-9F80-426C-8571-B1595B914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EBF88C-C2DE-4277-8AF6-393A1A719B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1C5E3FB-B634-4227-A245-1A1ADB797995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B632EAC-6234-4FB6-8C07-886C08CEC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F619F-2E9E-431F-81F3-D64E25B57E80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1AAE-A400-4A80-BE2F-D664A0497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F6B514-E1DF-4DCD-8639-6D7F0B037005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F40006A-A045-4E9B-8D70-DD07915D3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75D24-C701-4C31-A49D-BF43D907F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3018-2825-4F97-BF36-2D690F895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475BD-0812-4DA8-BB9B-84DF5EE6F1E9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0D5A-78B0-48B3-9B69-3BDA286D2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5C50ACD-BAFB-487F-9B2F-42438CF6FB15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7B55C-0106-487D-A136-474C574F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E34F7-0055-4547-92CF-386032377C1B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A9480-57B7-4E98-BF0C-D9FD137DF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E900-5F79-4911-A73D-E4AF36B461C9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0C68-0B54-4FEF-ADA9-01C46560A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4056-CBB7-40B3-9E50-3017DBF808F7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5BDB-A2BC-48FF-B67E-F58653C36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2CF4-1545-4F0F-B7F8-070B168E41B7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0604-C6C9-454C-A3B4-F8F20FA63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8C9F3-66B4-4B44-955B-0276AA9CCB47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D254-8EC4-44CC-84FA-9042FFF92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1C5D0F-3191-4D83-9271-8758587CE64A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254EFD-FECE-401A-9C13-BBC914D8C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7258912-32D0-48C9-B4A3-3CA0BBCDBD9C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F5E6C0B-8386-407C-9152-FC598551E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76" r:id="rId9"/>
    <p:sldLayoutId id="2147483667" r:id="rId10"/>
    <p:sldLayoutId id="2147483677" r:id="rId11"/>
    <p:sldLayoutId id="2147483678" r:id="rId12"/>
    <p:sldLayoutId id="214748367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wmf"/><Relationship Id="rId11" Type="http://schemas.openxmlformats.org/officeDocument/2006/relationships/image" Target="../media/image15.gi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</a:rPr>
              <a:t>Поиск, выявление и развитие одарённых детей в условиях общеобразовательной школы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2060"/>
                </a:solidFill>
              </a:rPr>
              <a:t>Цель:</a:t>
            </a:r>
          </a:p>
          <a:p>
            <a:pPr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</a:rPr>
              <a:t>Передать коллегам способы работы с одарёнными детьми;</a:t>
            </a:r>
          </a:p>
          <a:p>
            <a:pPr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</a:rPr>
              <a:t>Оказать содействие в осознании собственной значимости всех участников общеобразовательного процесса в создании условий для оптимального развития каждого ребёнка;</a:t>
            </a:r>
          </a:p>
          <a:p>
            <a:pPr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</a:rPr>
              <a:t>Помочь в расстановке приоритетов развития одарённых детей</a:t>
            </a:r>
          </a:p>
          <a:p>
            <a:endParaRPr lang="ru-RU" smtClean="0"/>
          </a:p>
        </p:txBody>
      </p:sp>
      <p:pic>
        <p:nvPicPr>
          <p:cNvPr id="16387" name="Содержимое 4" descr="B1I3ACAAMNODMCAUJ5B4OCA8ZBUF8CAHTUQTCCABHOVRGCAOXP42RCANUMHK4CAU48B6JCALGK9LKCAX7SUYXCAJ4HCJHCAXX8YP1CAQNFBPLCA5ZQTHZCAW357TWCA6L2D6QCA117WWVCAM57T7ICAGLKTSK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2436813"/>
            <a:ext cx="38100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00063"/>
            <a:ext cx="5214937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Принципы работы: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24000"/>
            <a:ext cx="8610600" cy="5334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indent="-274320" algn="just" fontAlgn="auto"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принцип </a:t>
            </a:r>
            <a:r>
              <a:rPr lang="ru-RU" sz="2400" b="1" dirty="0" smtClean="0">
                <a:solidFill>
                  <a:srgbClr val="FFFF00"/>
                </a:solidFill>
              </a:rPr>
              <a:t>индивидуализации обучения</a:t>
            </a:r>
            <a:r>
              <a:rPr lang="ru-RU" sz="2400" dirty="0" smtClean="0">
                <a:solidFill>
                  <a:srgbClr val="FFFF00"/>
                </a:solidFill>
              </a:rPr>
              <a:t>; </a:t>
            </a:r>
          </a:p>
          <a:p>
            <a:pPr marL="274320" indent="-274320" algn="just" fontAlgn="auto"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принцип </a:t>
            </a:r>
            <a:r>
              <a:rPr lang="ru-RU" sz="2400" b="1" dirty="0" smtClean="0">
                <a:solidFill>
                  <a:srgbClr val="FFFF00"/>
                </a:solidFill>
              </a:rPr>
              <a:t>свободы выбора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учащимся дополнительных образовательных услуг, помощи, наставничества; </a:t>
            </a:r>
          </a:p>
          <a:p>
            <a:pPr marL="274320" indent="-274320" algn="just" fontAlgn="auto"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принцип максимального </a:t>
            </a:r>
            <a:r>
              <a:rPr lang="ru-RU" sz="2400" b="1" dirty="0" smtClean="0">
                <a:solidFill>
                  <a:srgbClr val="FFFF00"/>
                </a:solidFill>
              </a:rPr>
              <a:t>разнообразия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предоставляемых возможностей; </a:t>
            </a:r>
          </a:p>
          <a:p>
            <a:pPr marL="274320" indent="-274320" algn="just" fontAlgn="auto"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принцип </a:t>
            </a:r>
            <a:r>
              <a:rPr lang="ru-RU" sz="2400" b="1" dirty="0" smtClean="0">
                <a:solidFill>
                  <a:srgbClr val="FFFF00"/>
                </a:solidFill>
              </a:rPr>
              <a:t>возрастания роли внеурочной деятельности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снижении в определенном смысле и в определенной мере учебных требований; </a:t>
            </a:r>
          </a:p>
          <a:p>
            <a:pPr marL="274320" indent="-274320" algn="just" fontAlgn="auto"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принцип особого внимания к проблеме </a:t>
            </a:r>
            <a:r>
              <a:rPr lang="ru-RU" sz="2400" b="1" dirty="0" smtClean="0">
                <a:solidFill>
                  <a:srgbClr val="FFFF00"/>
                </a:solidFill>
              </a:rPr>
              <a:t>межпредметных связей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индивидуальной работе с учащимися; </a:t>
            </a:r>
          </a:p>
          <a:p>
            <a:pPr marL="274320" indent="-274320" algn="just" fontAlgn="auto"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принцип создания условий для </a:t>
            </a:r>
            <a:r>
              <a:rPr lang="ru-RU" sz="2400" b="1" dirty="0" smtClean="0">
                <a:solidFill>
                  <a:srgbClr val="FFFF00"/>
                </a:solidFill>
              </a:rPr>
              <a:t>совместной работы учащихся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минимальном участии </a:t>
            </a:r>
            <a:r>
              <a:rPr lang="ru-RU" sz="2400" b="1" dirty="0" smtClean="0">
                <a:solidFill>
                  <a:srgbClr val="FFFF00"/>
                </a:solidFill>
              </a:rPr>
              <a:t>учителя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</a:p>
        </p:txBody>
      </p:sp>
      <p:pic>
        <p:nvPicPr>
          <p:cNvPr id="26627" name="Picture 4" descr="D:\Мои рисунки\школа\Книги\анимированные\Рисунок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26474">
            <a:off x="5483225" y="339725"/>
            <a:ext cx="108902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D:\Мои рисунки\для оформления\маркеры\Immersion1_Yellow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 descr="D:\Мои рисунки\для оформления\маркеры\Immersion1_Yellow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00025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8" descr="D:\Мои рисунки\для оформления\маркеры\Immersion1_Yellow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714625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9" descr="D:\Мои рисунки\для оформления\маркеры\Immersion1_Yellow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4290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0" descr="D:\Мои рисунки\для оформления\маркеры\Immersion1_Yellow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643563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11" descr="D:\Мои рисунки\для оформления\маркеры\Immersion1_Yellow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5720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2"/>
          <p:cNvSpPr>
            <a:spLocks noChangeArrowheads="1"/>
          </p:cNvSpPr>
          <p:nvPr/>
        </p:nvSpPr>
        <p:spPr bwMode="auto">
          <a:xfrm>
            <a:off x="3357563" y="2136775"/>
            <a:ext cx="4572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Trebuchet MS" pitchFamily="34" charset="0"/>
              </a:rPr>
              <a:t>Таланты трудно распознать, </a:t>
            </a:r>
            <a:br>
              <a:rPr lang="ru-RU" sz="2400">
                <a:solidFill>
                  <a:srgbClr val="C00000"/>
                </a:solidFill>
                <a:latin typeface="Trebuchet MS" pitchFamily="34" charset="0"/>
              </a:rPr>
            </a:br>
            <a:r>
              <a:rPr lang="ru-RU" sz="2400">
                <a:solidFill>
                  <a:srgbClr val="C00000"/>
                </a:solidFill>
                <a:latin typeface="Trebuchet MS" pitchFamily="34" charset="0"/>
              </a:rPr>
              <a:t>Не всякий может в них поверить. </a:t>
            </a:r>
            <a:br>
              <a:rPr lang="ru-RU" sz="2400">
                <a:solidFill>
                  <a:srgbClr val="C00000"/>
                </a:solidFill>
                <a:latin typeface="Trebuchet MS" pitchFamily="34" charset="0"/>
              </a:rPr>
            </a:br>
            <a:r>
              <a:rPr lang="ru-RU" sz="2400">
                <a:solidFill>
                  <a:srgbClr val="C00000"/>
                </a:solidFill>
                <a:latin typeface="Trebuchet MS" pitchFamily="34" charset="0"/>
              </a:rPr>
              <a:t>Таланты надо воспитать, </a:t>
            </a:r>
            <a:br>
              <a:rPr lang="ru-RU" sz="2400">
                <a:solidFill>
                  <a:srgbClr val="C00000"/>
                </a:solidFill>
                <a:latin typeface="Trebuchet MS" pitchFamily="34" charset="0"/>
              </a:rPr>
            </a:br>
            <a:r>
              <a:rPr lang="ru-RU" sz="2400">
                <a:solidFill>
                  <a:srgbClr val="C00000"/>
                </a:solidFill>
                <a:latin typeface="Trebuchet MS" pitchFamily="34" charset="0"/>
              </a:rPr>
              <a:t>Их надо развивать, в них верить. </a:t>
            </a:r>
            <a:br>
              <a:rPr lang="ru-RU" sz="2400">
                <a:solidFill>
                  <a:srgbClr val="C00000"/>
                </a:solidFill>
                <a:latin typeface="Trebuchet MS" pitchFamily="34" charset="0"/>
              </a:rPr>
            </a:br>
            <a:r>
              <a:rPr lang="ru-RU" sz="2400">
                <a:solidFill>
                  <a:srgbClr val="C00000"/>
                </a:solidFill>
                <a:latin typeface="Trebuchet MS" pitchFamily="34" charset="0"/>
              </a:rPr>
              <a:t>Простую истину признать </a:t>
            </a:r>
            <a:br>
              <a:rPr lang="ru-RU" sz="2400">
                <a:solidFill>
                  <a:srgbClr val="C00000"/>
                </a:solidFill>
                <a:latin typeface="Trebuchet MS" pitchFamily="34" charset="0"/>
              </a:rPr>
            </a:br>
            <a:r>
              <a:rPr lang="ru-RU" sz="2400">
                <a:solidFill>
                  <a:srgbClr val="C00000"/>
                </a:solidFill>
                <a:latin typeface="Trebuchet MS" pitchFamily="34" charset="0"/>
              </a:rPr>
              <a:t>Сумеет всякий... кто понятлив: </a:t>
            </a:r>
            <a:br>
              <a:rPr lang="ru-RU" sz="2400">
                <a:solidFill>
                  <a:srgbClr val="C00000"/>
                </a:solidFill>
                <a:latin typeface="Trebuchet MS" pitchFamily="34" charset="0"/>
              </a:rPr>
            </a:br>
            <a:r>
              <a:rPr lang="ru-RU" sz="2400">
                <a:solidFill>
                  <a:srgbClr val="C00000"/>
                </a:solidFill>
                <a:latin typeface="Trebuchet MS" pitchFamily="34" charset="0"/>
              </a:rPr>
              <a:t>Таланты может воспитать </a:t>
            </a:r>
            <a:br>
              <a:rPr lang="ru-RU" sz="2400">
                <a:solidFill>
                  <a:srgbClr val="C00000"/>
                </a:solidFill>
                <a:latin typeface="Trebuchet MS" pitchFamily="34" charset="0"/>
              </a:rPr>
            </a:br>
            <a:r>
              <a:rPr lang="ru-RU" sz="2400">
                <a:solidFill>
                  <a:srgbClr val="C00000"/>
                </a:solidFill>
                <a:latin typeface="Trebuchet MS" pitchFamily="34" charset="0"/>
              </a:rPr>
              <a:t>Учитель, если сам талантлив</a:t>
            </a:r>
            <a:br>
              <a:rPr lang="ru-RU" sz="2400">
                <a:solidFill>
                  <a:srgbClr val="C00000"/>
                </a:solidFill>
                <a:latin typeface="Trebuchet MS" pitchFamily="34" charset="0"/>
              </a:rPr>
            </a:br>
            <a:endParaRPr lang="ru-RU" sz="2400">
              <a:solidFill>
                <a:srgbClr val="C00000"/>
              </a:solidFill>
              <a:latin typeface="Trebuchet MS" pitchFamily="34" charset="0"/>
            </a:endParaRPr>
          </a:p>
        </p:txBody>
      </p:sp>
      <p:pic>
        <p:nvPicPr>
          <p:cNvPr id="30722" name="Рисунок 3" descr="71cb2ea475ad90843389a436b9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32770" name="Содержимое 3" descr="%8E%D0%B1%D0%BE%D0%B2%D1%8C-%D0%BE%D0%BF%D1%80%D0%B5%D0%B4%D0%B5%D0%BB%D0%B5%D0%BD%D0%B8%D0%B5-%D0%BF%D0%B5%D1%81%D0%BE%D1%87%D0%BD%D0%B8%D1%86%D0%B0-35555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60425" y="1609725"/>
            <a:ext cx="6432550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8"/>
          <p:cNvSpPr txBox="1">
            <a:spLocks noChangeArrowheads="1"/>
          </p:cNvSpPr>
          <p:nvPr/>
        </p:nvSpPr>
        <p:spPr bwMode="auto">
          <a:xfrm>
            <a:off x="2232025" y="333375"/>
            <a:ext cx="6457950" cy="708025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rebuchet MS" pitchFamily="34" charset="0"/>
              </a:rPr>
              <a:t>Министерство  образования Российской Федерации</a:t>
            </a:r>
          </a:p>
          <a:p>
            <a:r>
              <a:rPr lang="ru-RU" sz="2000">
                <a:latin typeface="Trebuchet MS" pitchFamily="34" charset="0"/>
              </a:rPr>
              <a:t>Федеральная целевая программа “Одаренные дети”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50" y="2000250"/>
            <a:ext cx="3857625" cy="4572000"/>
          </a:xfrm>
          <a:prstGeom prst="roundRect">
            <a:avLst/>
          </a:prstGeom>
          <a:solidFill>
            <a:srgbClr val="CC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Создание  условий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обеспечивающих выявление и развитие одаренных детей,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реализацию их потенциальных возможностей,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является одной из приоритетных задач</a:t>
            </a:r>
            <a:r>
              <a:rPr lang="ru-RU" sz="2400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современного общества.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43438" y="1143000"/>
            <a:ext cx="4348162" cy="5715000"/>
          </a:xfrm>
          <a:prstGeom prst="roundRect">
            <a:avLst/>
          </a:prstGeom>
          <a:solidFill>
            <a:srgbClr val="CC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Требуется серьезная  просветительская </a:t>
            </a:r>
            <a:r>
              <a:rPr lang="ru-RU" sz="2400" b="1" dirty="0">
                <a:solidFill>
                  <a:srgbClr val="FF0000"/>
                </a:solidFill>
              </a:rPr>
              <a:t>работа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среди учителей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работников народного образования,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 также родителей для </a:t>
            </a:r>
            <a:r>
              <a:rPr lang="ru-RU" sz="2400" b="1" dirty="0">
                <a:solidFill>
                  <a:srgbClr val="FF0000"/>
                </a:solidFill>
              </a:rPr>
              <a:t>формирования у них</a:t>
            </a:r>
            <a:r>
              <a:rPr lang="ru-RU" sz="2400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научно адекватных и </a:t>
            </a:r>
            <a:r>
              <a:rPr lang="ru-RU" sz="2400" b="1" dirty="0">
                <a:solidFill>
                  <a:srgbClr val="FF0000"/>
                </a:solidFill>
              </a:rPr>
              <a:t>современных представлений</a:t>
            </a:r>
            <a:r>
              <a:rPr lang="ru-RU" sz="2400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 природе, методах выявления и путях развития одаренности. </a:t>
            </a:r>
          </a:p>
        </p:txBody>
      </p:sp>
      <p:sp>
        <p:nvSpPr>
          <p:cNvPr id="16" name="Выгнутая вверх стрелка 15"/>
          <p:cNvSpPr/>
          <p:nvPr/>
        </p:nvSpPr>
        <p:spPr>
          <a:xfrm>
            <a:off x="3429000" y="1143000"/>
            <a:ext cx="1500188" cy="714375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 rot="5138820">
            <a:off x="3649662" y="742951"/>
            <a:ext cx="735013" cy="1522412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414" name="Picture 12" descr="D:\Мои рисунки\школа\Книги\книга Вней писать можно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935646">
            <a:off x="-6350" y="36512"/>
            <a:ext cx="2090738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 rot="20459976">
            <a:off x="320675" y="588963"/>
            <a:ext cx="1501775" cy="4619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КОНЦЕПЦИЯ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ОДАРЕННОСТИ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Одарённые дети:</a:t>
            </a:r>
          </a:p>
        </p:txBody>
      </p:sp>
      <p:sp>
        <p:nvSpPr>
          <p:cNvPr id="18434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/>
              <a:t>   имеют более высокие по сравнению с большинством интеллектуальные способности, восприимчивость к учению, творческие возможности и проявления;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/>
              <a:t> имеют доминирующую активную,  познавательную потребность;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/>
              <a:t>  испытывают радость от добывания знаний, умственного труда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 </a:t>
            </a:r>
          </a:p>
        </p:txBody>
      </p:sp>
      <p:pic>
        <p:nvPicPr>
          <p:cNvPr id="18435" name="Picture 9" descr="Odarennie_deti_199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05425" y="1603375"/>
            <a:ext cx="2952750" cy="4524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539750" y="549275"/>
            <a:ext cx="3024188" cy="1150938"/>
            <a:chOff x="431" y="391"/>
            <a:chExt cx="1905" cy="725"/>
          </a:xfrm>
        </p:grpSpPr>
        <p:sp>
          <p:nvSpPr>
            <p:cNvPr id="34872" name="AutoShape 56"/>
            <p:cNvSpPr>
              <a:spLocks noChangeArrowheads="1"/>
            </p:cNvSpPr>
            <p:nvPr/>
          </p:nvSpPr>
          <p:spPr bwMode="auto">
            <a:xfrm>
              <a:off x="431" y="391"/>
              <a:ext cx="1860" cy="725"/>
            </a:xfrm>
            <a:prstGeom prst="wedgeRoundRectCallout">
              <a:avLst>
                <a:gd name="adj1" fmla="val 42259"/>
                <a:gd name="adj2" fmla="val 86412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330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478" name="Rectangle 41"/>
            <p:cNvSpPr>
              <a:spLocks noChangeArrowheads="1"/>
            </p:cNvSpPr>
            <p:nvPr/>
          </p:nvSpPr>
          <p:spPr bwMode="auto">
            <a:xfrm>
              <a:off x="476" y="572"/>
              <a:ext cx="18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990000"/>
                  </a:solidFill>
                  <a:latin typeface="Times New Roman" pitchFamily="18" charset="0"/>
                </a:rPr>
                <a:t>Интеллектуальная</a:t>
              </a:r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5724525" y="476250"/>
            <a:ext cx="2843213" cy="1150938"/>
            <a:chOff x="3606" y="436"/>
            <a:chExt cx="1791" cy="725"/>
          </a:xfrm>
        </p:grpSpPr>
        <p:sp>
          <p:nvSpPr>
            <p:cNvPr id="34867" name="AutoShape 51"/>
            <p:cNvSpPr>
              <a:spLocks noChangeArrowheads="1"/>
            </p:cNvSpPr>
            <p:nvPr/>
          </p:nvSpPr>
          <p:spPr bwMode="auto">
            <a:xfrm>
              <a:off x="3606" y="436"/>
              <a:ext cx="1791" cy="725"/>
            </a:xfrm>
            <a:prstGeom prst="wedgeRoundRectCallout">
              <a:avLst>
                <a:gd name="adj1" fmla="val -59157"/>
                <a:gd name="adj2" fmla="val 82000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330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476" name="Rectangle 42"/>
            <p:cNvSpPr>
              <a:spLocks noChangeArrowheads="1"/>
            </p:cNvSpPr>
            <p:nvPr/>
          </p:nvSpPr>
          <p:spPr bwMode="auto">
            <a:xfrm>
              <a:off x="3742" y="663"/>
              <a:ext cx="158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990000"/>
                  </a:solidFill>
                  <a:latin typeface="Times New Roman" pitchFamily="18" charset="0"/>
                </a:rPr>
                <a:t>Академическая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250825" y="2708275"/>
            <a:ext cx="2160588" cy="1008063"/>
            <a:chOff x="113" y="1706"/>
            <a:chExt cx="1361" cy="635"/>
          </a:xfrm>
        </p:grpSpPr>
        <p:sp>
          <p:nvSpPr>
            <p:cNvPr id="34871" name="AutoShape 55"/>
            <p:cNvSpPr>
              <a:spLocks noChangeArrowheads="1"/>
            </p:cNvSpPr>
            <p:nvPr/>
          </p:nvSpPr>
          <p:spPr bwMode="auto">
            <a:xfrm>
              <a:off x="113" y="1706"/>
              <a:ext cx="1361" cy="635"/>
            </a:xfrm>
            <a:prstGeom prst="wedgeRoundRectCallout">
              <a:avLst>
                <a:gd name="adj1" fmla="val 92028"/>
                <a:gd name="adj2" fmla="val 75986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330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474" name="Rectangle 44"/>
            <p:cNvSpPr>
              <a:spLocks noChangeArrowheads="1"/>
            </p:cNvSpPr>
            <p:nvPr/>
          </p:nvSpPr>
          <p:spPr bwMode="auto">
            <a:xfrm>
              <a:off x="249" y="1842"/>
              <a:ext cx="113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990000"/>
                  </a:solidFill>
                  <a:latin typeface="Times New Roman" pitchFamily="18" charset="0"/>
                </a:rPr>
                <a:t>Лидерская</a:t>
              </a:r>
            </a:p>
          </p:txBody>
        </p:sp>
      </p:grp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6877050" y="2708275"/>
            <a:ext cx="2087563" cy="1225550"/>
            <a:chOff x="4332" y="1706"/>
            <a:chExt cx="1315" cy="772"/>
          </a:xfrm>
        </p:grpSpPr>
        <p:sp>
          <p:nvSpPr>
            <p:cNvPr id="34870" name="AutoShape 54"/>
            <p:cNvSpPr>
              <a:spLocks noChangeArrowheads="1"/>
            </p:cNvSpPr>
            <p:nvPr/>
          </p:nvSpPr>
          <p:spPr bwMode="auto">
            <a:xfrm flipV="1">
              <a:off x="4332" y="1706"/>
              <a:ext cx="1315" cy="772"/>
            </a:xfrm>
            <a:prstGeom prst="wedgeRoundRectCallout">
              <a:avLst>
                <a:gd name="adj1" fmla="val -75324"/>
                <a:gd name="adj2" fmla="val -5963"/>
                <a:gd name="adj3" fmla="val 16667"/>
              </a:avLst>
            </a:prstGeom>
            <a:solidFill>
              <a:srgbClr val="FFFF99">
                <a:alpha val="55000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3300">
                  <a:alpha val="50000"/>
                </a:srgbClr>
              </a:outerShdw>
            </a:effectLst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472" name="Rectangle 43"/>
            <p:cNvSpPr>
              <a:spLocks noChangeArrowheads="1"/>
            </p:cNvSpPr>
            <p:nvPr/>
          </p:nvSpPr>
          <p:spPr bwMode="auto">
            <a:xfrm>
              <a:off x="4377" y="1888"/>
              <a:ext cx="122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solidFill>
                    <a:srgbClr val="990000"/>
                  </a:solidFill>
                  <a:latin typeface="Times New Roman" pitchFamily="18" charset="0"/>
                </a:rPr>
                <a:t>Творческая</a:t>
              </a:r>
            </a:p>
          </p:txBody>
        </p:sp>
      </p:grp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5580063" y="4724400"/>
            <a:ext cx="3168650" cy="1295400"/>
            <a:chOff x="3515" y="2886"/>
            <a:chExt cx="1996" cy="816"/>
          </a:xfrm>
        </p:grpSpPr>
        <p:sp>
          <p:nvSpPr>
            <p:cNvPr id="34869" name="AutoShape 53"/>
            <p:cNvSpPr>
              <a:spLocks noChangeArrowheads="1"/>
            </p:cNvSpPr>
            <p:nvPr/>
          </p:nvSpPr>
          <p:spPr bwMode="auto">
            <a:xfrm>
              <a:off x="3515" y="2886"/>
              <a:ext cx="1996" cy="816"/>
            </a:xfrm>
            <a:prstGeom prst="wedgeRoundRectCallout">
              <a:avLst>
                <a:gd name="adj1" fmla="val -59569"/>
                <a:gd name="adj2" fmla="val -71324"/>
                <a:gd name="adj3" fmla="val 16667"/>
              </a:avLst>
            </a:prstGeom>
            <a:gradFill rotWithShape="1">
              <a:gsLst>
                <a:gs pos="0">
                  <a:srgbClr val="FFFF8D"/>
                </a:gs>
                <a:gs pos="50000">
                  <a:srgbClr val="FFFF99"/>
                </a:gs>
                <a:gs pos="100000">
                  <a:srgbClr val="FFFF8D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330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470" name="Rectangle 45"/>
            <p:cNvSpPr>
              <a:spLocks noChangeArrowheads="1"/>
            </p:cNvSpPr>
            <p:nvPr/>
          </p:nvSpPr>
          <p:spPr bwMode="auto">
            <a:xfrm>
              <a:off x="3696" y="3022"/>
              <a:ext cx="1772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990000"/>
                  </a:solidFill>
                  <a:latin typeface="Times New Roman" pitchFamily="18" charset="0"/>
                </a:rPr>
                <a:t>Художественно – </a:t>
              </a:r>
            </a:p>
            <a:p>
              <a:r>
                <a:rPr lang="ru-RU" b="1">
                  <a:solidFill>
                    <a:srgbClr val="990000"/>
                  </a:solidFill>
                  <a:latin typeface="Times New Roman" pitchFamily="18" charset="0"/>
                </a:rPr>
                <a:t>исполнительская</a:t>
              </a:r>
            </a:p>
          </p:txBody>
        </p:sp>
      </p:grp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755650" y="4941888"/>
            <a:ext cx="2882900" cy="1150937"/>
            <a:chOff x="521" y="2886"/>
            <a:chExt cx="1816" cy="725"/>
          </a:xfrm>
        </p:grpSpPr>
        <p:sp>
          <p:nvSpPr>
            <p:cNvPr id="34868" name="AutoShape 52"/>
            <p:cNvSpPr>
              <a:spLocks noChangeArrowheads="1"/>
            </p:cNvSpPr>
            <p:nvPr/>
          </p:nvSpPr>
          <p:spPr bwMode="auto">
            <a:xfrm>
              <a:off x="521" y="2886"/>
              <a:ext cx="1816" cy="725"/>
            </a:xfrm>
            <a:prstGeom prst="wedgeRoundRectCallout">
              <a:avLst>
                <a:gd name="adj1" fmla="val 44051"/>
                <a:gd name="adj2" fmla="val -74000"/>
                <a:gd name="adj3" fmla="val 16667"/>
              </a:avLst>
            </a:prstGeom>
            <a:gradFill rotWithShape="1">
              <a:gsLst>
                <a:gs pos="0">
                  <a:srgbClr val="FFFF8D"/>
                </a:gs>
                <a:gs pos="50000">
                  <a:srgbClr val="FFFF99"/>
                </a:gs>
                <a:gs pos="100000">
                  <a:srgbClr val="FFFF8D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3300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468" name="Rectangle 46"/>
            <p:cNvSpPr>
              <a:spLocks noChangeArrowheads="1"/>
            </p:cNvSpPr>
            <p:nvPr/>
          </p:nvSpPr>
          <p:spPr bwMode="auto">
            <a:xfrm>
              <a:off x="567" y="3067"/>
              <a:ext cx="160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990000"/>
                  </a:solidFill>
                  <a:latin typeface="Times New Roman" pitchFamily="18" charset="0"/>
                </a:rPr>
                <a:t>Психомоторная</a:t>
              </a:r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2987675" y="2349500"/>
            <a:ext cx="3240088" cy="1871663"/>
            <a:chOff x="1930" y="1435"/>
            <a:chExt cx="1995" cy="1179"/>
          </a:xfrm>
        </p:grpSpPr>
        <p:sp>
          <p:nvSpPr>
            <p:cNvPr id="19464" name="AutoShape 50"/>
            <p:cNvSpPr>
              <a:spLocks noChangeArrowheads="1"/>
            </p:cNvSpPr>
            <p:nvPr/>
          </p:nvSpPr>
          <p:spPr bwMode="auto">
            <a:xfrm>
              <a:off x="2066" y="1435"/>
              <a:ext cx="1859" cy="1134"/>
            </a:xfrm>
            <a:prstGeom prst="flowChartAlternateProcess">
              <a:avLst/>
            </a:prstGeom>
            <a:solidFill>
              <a:srgbClr val="FFFF99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800" b="1">
                <a:latin typeface="Book Antiqua" pitchFamily="18" charset="0"/>
              </a:endParaRPr>
            </a:p>
          </p:txBody>
        </p:sp>
        <p:pic>
          <p:nvPicPr>
            <p:cNvPr id="19465" name="Picture 6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0" y="1480"/>
              <a:ext cx="1860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6" name="Text Box 74"/>
            <p:cNvSpPr txBox="1">
              <a:spLocks noChangeArrowheads="1"/>
            </p:cNvSpPr>
            <p:nvPr/>
          </p:nvSpPr>
          <p:spPr bwMode="auto">
            <a:xfrm>
              <a:off x="2125" y="1797"/>
              <a:ext cx="1425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ru-RU" b="1">
                  <a:solidFill>
                    <a:srgbClr val="BC3030"/>
                  </a:solidFill>
                  <a:latin typeface="Trebuchet MS" pitchFamily="34" charset="0"/>
                </a:rPr>
                <a:t>Виды </a:t>
              </a:r>
            </a:p>
            <a:p>
              <a:pPr algn="ctr"/>
              <a:r>
                <a:rPr lang="ru-RU" b="1">
                  <a:solidFill>
                    <a:srgbClr val="BC3030"/>
                  </a:solidFill>
                  <a:latin typeface="Trebuchet MS" pitchFamily="34" charset="0"/>
                </a:rPr>
                <a:t>одаренности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Доронина Светлана Геннадьевна</a:t>
            </a:r>
            <a:endParaRPr lang="ru-RU" dirty="0"/>
          </a:p>
        </p:txBody>
      </p:sp>
      <p:pic>
        <p:nvPicPr>
          <p:cNvPr id="20482" name="Содержимое 3" descr="0L4BSCATLQ3QPCAATSUWBCA0W4WU9CAX4YN4BCAQS76DPCAVUQQG5CAOWWWG0CAO7XTX4CAT2MTKDCA21C0F0CA918IMECAH021VACAPG0846CA90C57TCAHIN5EWCAZUWKZKCA9RAY60CAQRRH4RCAWCKA4C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28875" y="2357438"/>
            <a:ext cx="3756025" cy="360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71813" y="1571625"/>
            <a:ext cx="278606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/>
                </a:solidFill>
              </a:rPr>
              <a:t>Программа </a:t>
            </a:r>
            <a:r>
              <a:rPr lang="ru-RU" sz="2400" b="1" dirty="0">
                <a:solidFill>
                  <a:schemeClr val="accent2"/>
                </a:solidFill>
              </a:rPr>
              <a:t>«Одаренные дети»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500063"/>
            <a:ext cx="2786062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САМОООБРАЗОВАНИЕ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25" y="214313"/>
            <a:ext cx="2571750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ПОВЫШЕНИЕ КВАЛИФИКАЦИИ УЧИТЕЛЕЙ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86438" y="2786063"/>
            <a:ext cx="300037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ДИФФЕРЕНЦИАЦИЯ, ИНДИВИДУАЛЬНАЯ РАБОТА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3" y="2786063"/>
            <a:ext cx="278606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ДИАГНОСТИКА СПОСОБНОСТЕЙ УЧАЩИХСЯ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43625" y="500063"/>
            <a:ext cx="285750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ПЕРЕДОВОЙ ПЕДАГОГИЧЕСКИЙ ОПЫТ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14750" y="2857500"/>
            <a:ext cx="142875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УРОКИ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15063" y="1785938"/>
            <a:ext cx="2643187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ВЗАИМОДЕЙСТВИЕ С ОРГАНИЗАЦИЯМИ ДОПОБРАЗОВАНИЯ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75" y="1714500"/>
            <a:ext cx="2428875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РАБОТА С РОДИТЕЛЯМИ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2875" y="3929063"/>
            <a:ext cx="27146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НЕСТАНДАРТНЫЕ УРОКИ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50" y="3786188"/>
            <a:ext cx="2500313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СПЕЦКУРСЫ, ФАКУЛЬТАТИВЫ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625" y="4786313"/>
            <a:ext cx="8143875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ВНЕУРОЧНАЯ ИССЛЕДОВАТЕЛЬСКАЯ РАБОТА, ПРОЕКТНАЯ ДЕЯТЕЛЬНОСТЬ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14438" y="5857875"/>
            <a:ext cx="15716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ПРЕДМЕТНЫЕ НЕДЕЛИ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63" y="5857875"/>
            <a:ext cx="1500187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ОЛИМПИАДЫ ВСЕХ УРОВНЕЙ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14750" y="5857875"/>
            <a:ext cx="1428750" cy="857250"/>
          </a:xfrm>
          <a:prstGeom prst="roundRect">
            <a:avLst>
              <a:gd name="adj" fmla="val 79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ИНТЕЛЛЕКТУ-АЛЬНЫЕ ИГРЫ, КОНКУРСЫ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29313" y="3929063"/>
            <a:ext cx="3071812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РАБОТА ПО ОСОБЫМ МЕТОДИКАМ С ОДАРЕННЫМИ ДЕТЬМИ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1563" y="5357813"/>
            <a:ext cx="6786562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ВНЕКЛАССНАЯ РАБОТА</a:t>
            </a:r>
          </a:p>
        </p:txBody>
      </p:sp>
      <p:cxnSp>
        <p:nvCxnSpPr>
          <p:cNvPr id="29" name="Прямая со стрелкой 28"/>
          <p:cNvCxnSpPr>
            <a:stCxn id="6" idx="2"/>
          </p:cNvCxnSpPr>
          <p:nvPr/>
        </p:nvCxnSpPr>
        <p:spPr>
          <a:xfrm rot="5400000">
            <a:off x="4429126" y="1427162"/>
            <a:ext cx="285750" cy="3175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1" idx="1"/>
          </p:cNvCxnSpPr>
          <p:nvPr/>
        </p:nvCxnSpPr>
        <p:spPr>
          <a:xfrm flipV="1">
            <a:off x="5857875" y="892175"/>
            <a:ext cx="285750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5" idx="3"/>
          </p:cNvCxnSpPr>
          <p:nvPr/>
        </p:nvCxnSpPr>
        <p:spPr>
          <a:xfrm rot="10800000">
            <a:off x="3000375" y="892175"/>
            <a:ext cx="285750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4" idx="1"/>
          </p:cNvCxnSpPr>
          <p:nvPr/>
        </p:nvCxnSpPr>
        <p:spPr>
          <a:xfrm rot="10800000" flipV="1">
            <a:off x="2571750" y="2143125"/>
            <a:ext cx="500063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4" idx="3"/>
          </p:cNvCxnSpPr>
          <p:nvPr/>
        </p:nvCxnSpPr>
        <p:spPr>
          <a:xfrm rot="10800000">
            <a:off x="5857875" y="2143125"/>
            <a:ext cx="357188" cy="1588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2" idx="1"/>
            <a:endCxn id="10" idx="3"/>
          </p:cNvCxnSpPr>
          <p:nvPr/>
        </p:nvCxnSpPr>
        <p:spPr>
          <a:xfrm rot="10800000">
            <a:off x="3000375" y="3214688"/>
            <a:ext cx="71437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12" idx="3"/>
          </p:cNvCxnSpPr>
          <p:nvPr/>
        </p:nvCxnSpPr>
        <p:spPr>
          <a:xfrm>
            <a:off x="5143500" y="3214688"/>
            <a:ext cx="642938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endCxn id="12" idx="0"/>
          </p:cNvCxnSpPr>
          <p:nvPr/>
        </p:nvCxnSpPr>
        <p:spPr>
          <a:xfrm rot="5400000">
            <a:off x="4285457" y="2713831"/>
            <a:ext cx="285750" cy="15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4287044" y="3713956"/>
            <a:ext cx="28575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rot="10800000" flipV="1">
            <a:off x="2786063" y="3357563"/>
            <a:ext cx="928687" cy="5715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5143500" y="3429000"/>
            <a:ext cx="857250" cy="5000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endCxn id="17" idx="0"/>
          </p:cNvCxnSpPr>
          <p:nvPr/>
        </p:nvCxnSpPr>
        <p:spPr>
          <a:xfrm rot="5400000">
            <a:off x="4356894" y="4644231"/>
            <a:ext cx="28575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rot="5400000">
            <a:off x="4358482" y="5214144"/>
            <a:ext cx="28575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5400000">
            <a:off x="1358107" y="4642644"/>
            <a:ext cx="28575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rot="5400000">
            <a:off x="7430294" y="4642644"/>
            <a:ext cx="28575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rot="5400000">
            <a:off x="2715419" y="5714206"/>
            <a:ext cx="28575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rot="5400000">
            <a:off x="1143794" y="5714206"/>
            <a:ext cx="28575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5400000">
            <a:off x="4358482" y="5714206"/>
            <a:ext cx="28575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rot="5400000">
            <a:off x="6072982" y="5714206"/>
            <a:ext cx="28575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5400000">
            <a:off x="7573169" y="5714206"/>
            <a:ext cx="28575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2" name="Прямоугольник 40"/>
          <p:cNvSpPr>
            <a:spLocks noChangeArrowheads="1"/>
          </p:cNvSpPr>
          <p:nvPr/>
        </p:nvSpPr>
        <p:spPr bwMode="auto">
          <a:xfrm>
            <a:off x="7927975" y="6221413"/>
            <a:ext cx="673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FFFF"/>
                </a:solidFill>
                <a:latin typeface="Trebuchet MS" pitchFamily="34" charset="0"/>
              </a:rPr>
              <a:t>ВСЕХ 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419475" y="2492375"/>
            <a:ext cx="2689225" cy="1077913"/>
          </a:xfrm>
          <a:prstGeom prst="rect">
            <a:avLst/>
          </a:prstGeom>
          <a:solidFill>
            <a:srgbClr val="FFFF99"/>
          </a:solidFill>
          <a:ln w="127000">
            <a:pattFill prst="sphere">
              <a:fgClr>
                <a:srgbClr val="FF0000"/>
              </a:fgClr>
              <a:bgClr>
                <a:srgbClr val="FFC653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990000"/>
                </a:solidFill>
                <a:latin typeface="Times New Roman" pitchFamily="18" charset="0"/>
              </a:rPr>
              <a:t>Основные направления деятельности педагога в работе  с интеллектуально одаренными детьми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71550" y="0"/>
            <a:ext cx="3541713" cy="990600"/>
            <a:chOff x="542" y="96"/>
            <a:chExt cx="2231" cy="624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542" y="414"/>
              <a:ext cx="2208" cy="213"/>
            </a:xfrm>
            <a:prstGeom prst="wedgeRectCallout">
              <a:avLst>
                <a:gd name="adj1" fmla="val 50949"/>
                <a:gd name="adj2" fmla="val 105755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6600"/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ru-RU" sz="1600" b="1" dirty="0">
                  <a:solidFill>
                    <a:srgbClr val="990000"/>
                  </a:solidFill>
                  <a:latin typeface="Times New Roman" pitchFamily="18" charset="0"/>
                </a:rPr>
                <a:t>Приёмы проблемного обучения</a:t>
              </a:r>
            </a:p>
          </p:txBody>
        </p:sp>
        <p:pic>
          <p:nvPicPr>
            <p:cNvPr id="4101" name="Picture 5" descr="BABY_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04" y="96"/>
              <a:ext cx="469" cy="624"/>
            </a:xfrm>
            <a:prstGeom prst="rect">
              <a:avLst/>
            </a:prstGeom>
            <a:noFill/>
            <a:effectLst>
              <a:outerShdw dist="107763" dir="18900000" algn="ctr" rotWithShape="0">
                <a:srgbClr val="FF6600"/>
              </a:outerShdw>
            </a:effectLst>
          </p:spPr>
        </p:pic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0825" y="1628775"/>
            <a:ext cx="2841625" cy="2209800"/>
            <a:chOff x="254" y="1392"/>
            <a:chExt cx="1728" cy="12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254" y="1392"/>
              <a:ext cx="1728" cy="704"/>
            </a:xfrm>
            <a:prstGeom prst="wedgeRectCallout">
              <a:avLst>
                <a:gd name="adj1" fmla="val 63718"/>
                <a:gd name="adj2" fmla="val -578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6600"/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ru-RU" sz="1600" b="1" dirty="0">
                  <a:solidFill>
                    <a:srgbClr val="990000"/>
                  </a:solidFill>
                  <a:latin typeface="Times New Roman" pitchFamily="18" charset="0"/>
                </a:rPr>
                <a:t>Организация и проведение интеллектуальных игр и праздников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ru-RU" sz="1600" b="1" u="sng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pic>
          <p:nvPicPr>
            <p:cNvPr id="4104" name="Picture 8" descr="BABY_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36" y="1968"/>
              <a:ext cx="303" cy="720"/>
            </a:xfrm>
            <a:prstGeom prst="rect">
              <a:avLst/>
            </a:prstGeom>
            <a:noFill/>
            <a:effectLst>
              <a:outerShdw dist="107763" dir="18900000" algn="ctr" rotWithShape="0">
                <a:srgbClr val="FF6600"/>
              </a:outerShdw>
            </a:effectLst>
          </p:spPr>
        </p:pic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477000" y="2133600"/>
            <a:ext cx="2438400" cy="1700213"/>
            <a:chOff x="4080" y="1440"/>
            <a:chExt cx="1426" cy="864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4258" y="1440"/>
              <a:ext cx="1248" cy="673"/>
            </a:xfrm>
            <a:prstGeom prst="wedgeRectCallout">
              <a:avLst>
                <a:gd name="adj1" fmla="val -70194"/>
                <a:gd name="adj2" fmla="val -8181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6600"/>
              </a:outerShdw>
            </a:effectLst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ru-RU" sz="1600" b="1">
                  <a:solidFill>
                    <a:srgbClr val="990000"/>
                  </a:solidFill>
                  <a:latin typeface="Times New Roman" pitchFamily="18" charset="0"/>
                </a:rPr>
                <a:t>Организация и проведение интеллектуальных конкурсов, соревнований </a:t>
              </a:r>
            </a:p>
          </p:txBody>
        </p:sp>
        <p:pic>
          <p:nvPicPr>
            <p:cNvPr id="4107" name="Picture 11" descr="BABY_1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80" y="1728"/>
              <a:ext cx="449" cy="576"/>
            </a:xfrm>
            <a:prstGeom prst="rect">
              <a:avLst/>
            </a:prstGeom>
            <a:noFill/>
            <a:effectLst>
              <a:outerShdw dist="107763" dir="18900000" algn="ctr" rotWithShape="0">
                <a:srgbClr val="FF6600"/>
              </a:outerShdw>
            </a:effectLst>
          </p:spPr>
        </p:pic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787900" y="3789363"/>
            <a:ext cx="4191000" cy="1193800"/>
            <a:chOff x="2880" y="2592"/>
            <a:chExt cx="2640" cy="752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2939" y="2976"/>
              <a:ext cx="2581" cy="368"/>
            </a:xfrm>
            <a:prstGeom prst="wedgeRectCallout">
              <a:avLst>
                <a:gd name="adj1" fmla="val -35935"/>
                <a:gd name="adj2" fmla="val -110458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6600"/>
              </a:outerShdw>
            </a:effectLst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990000"/>
                  </a:solidFill>
                  <a:latin typeface="Times New Roman" pitchFamily="18" charset="0"/>
                </a:rPr>
                <a:t>Организация экскурсий, экспедиций, походов</a:t>
              </a:r>
            </a:p>
          </p:txBody>
        </p:sp>
        <p:pic>
          <p:nvPicPr>
            <p:cNvPr id="4110" name="Picture 14" descr="BABY_3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0" y="2592"/>
              <a:ext cx="448" cy="528"/>
            </a:xfrm>
            <a:prstGeom prst="rect">
              <a:avLst/>
            </a:prstGeom>
            <a:noFill/>
            <a:effectLst>
              <a:outerShdw dist="107763" dir="18900000" algn="ctr" rotWithShape="0">
                <a:srgbClr val="FF6600"/>
              </a:outerShdw>
            </a:effectLst>
          </p:spPr>
        </p:pic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23850" y="4508500"/>
            <a:ext cx="2514600" cy="1292225"/>
            <a:chOff x="192" y="2832"/>
            <a:chExt cx="1584" cy="814"/>
          </a:xfrm>
        </p:grpSpPr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192" y="3120"/>
              <a:ext cx="1584" cy="526"/>
            </a:xfrm>
            <a:prstGeom prst="wedgeRectCallout">
              <a:avLst>
                <a:gd name="adj1" fmla="val 81565"/>
                <a:gd name="adj2" fmla="val -183065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6600"/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ru-RU" sz="1600" b="1" dirty="0">
                  <a:solidFill>
                    <a:srgbClr val="990000"/>
                  </a:solidFill>
                  <a:latin typeface="Times New Roman" pitchFamily="18" charset="0"/>
                </a:rPr>
                <a:t>Организация деятельности  научного общества</a:t>
              </a:r>
            </a:p>
          </p:txBody>
        </p:sp>
        <p:pic>
          <p:nvPicPr>
            <p:cNvPr id="4113" name="Picture 17" descr="BOY_1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056" y="2832"/>
              <a:ext cx="480" cy="399"/>
            </a:xfrm>
            <a:prstGeom prst="rect">
              <a:avLst/>
            </a:prstGeom>
            <a:noFill/>
            <a:effectLst>
              <a:outerShdw dist="107763" dir="18900000" algn="ctr" rotWithShape="0">
                <a:srgbClr val="FF6600"/>
              </a:outerShdw>
            </a:effectLst>
          </p:spPr>
        </p:pic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755650" y="5084763"/>
            <a:ext cx="7056438" cy="1455737"/>
            <a:chOff x="1320" y="2976"/>
            <a:chExt cx="3120" cy="882"/>
          </a:xfrm>
        </p:grpSpPr>
        <p:sp>
          <p:nvSpPr>
            <p:cNvPr id="4115" name="AutoShape 19"/>
            <p:cNvSpPr>
              <a:spLocks noChangeArrowheads="1"/>
            </p:cNvSpPr>
            <p:nvPr/>
          </p:nvSpPr>
          <p:spPr bwMode="auto">
            <a:xfrm>
              <a:off x="1320" y="3648"/>
              <a:ext cx="3120" cy="210"/>
            </a:xfrm>
            <a:prstGeom prst="wedgeRectCallout">
              <a:avLst>
                <a:gd name="adj1" fmla="val -4454"/>
                <a:gd name="adj2" fmla="val -231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6600"/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990000"/>
                  </a:solidFill>
                  <a:latin typeface="Times New Roman" pitchFamily="18" charset="0"/>
                </a:rPr>
                <a:t>Творческие задания развивающего характера</a:t>
              </a:r>
            </a:p>
          </p:txBody>
        </p:sp>
        <p:pic>
          <p:nvPicPr>
            <p:cNvPr id="4116" name="Picture 20" descr="BOY_0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69" y="2976"/>
              <a:ext cx="323" cy="706"/>
            </a:xfrm>
            <a:prstGeom prst="rect">
              <a:avLst/>
            </a:prstGeom>
            <a:noFill/>
            <a:effectLst>
              <a:outerShdw dist="107763" dir="18900000" algn="ctr" rotWithShape="0">
                <a:srgbClr val="FF6600"/>
              </a:outerShdw>
            </a:effectLst>
          </p:spPr>
        </p:pic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57200" y="4343400"/>
            <a:ext cx="1143000" cy="762000"/>
            <a:chOff x="288" y="2736"/>
            <a:chExt cx="720" cy="480"/>
          </a:xfrm>
        </p:grpSpPr>
        <p:pic>
          <p:nvPicPr>
            <p:cNvPr id="22542" name="Picture 22" descr="BOY_4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88" y="2736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3" name="Picture 23" descr="BOY_4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80" y="2736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4" name="Picture 24" descr="BOY_4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72" y="2736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5435600" y="260350"/>
            <a:ext cx="3055938" cy="1474788"/>
            <a:chOff x="3293" y="192"/>
            <a:chExt cx="1925" cy="884"/>
          </a:xfrm>
        </p:grpSpPr>
        <p:sp>
          <p:nvSpPr>
            <p:cNvPr id="4122" name="AutoShape 26"/>
            <p:cNvSpPr>
              <a:spLocks noChangeArrowheads="1"/>
            </p:cNvSpPr>
            <p:nvPr/>
          </p:nvSpPr>
          <p:spPr bwMode="auto">
            <a:xfrm>
              <a:off x="3293" y="722"/>
              <a:ext cx="1925" cy="354"/>
            </a:xfrm>
            <a:prstGeom prst="wedgeRectCallout">
              <a:avLst>
                <a:gd name="adj1" fmla="val -50935"/>
                <a:gd name="adj2" fmla="val 138972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6600"/>
              </a:outerShdw>
            </a:effectLst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ru-RU" sz="1600" b="1">
                  <a:solidFill>
                    <a:srgbClr val="990000"/>
                  </a:solidFill>
                  <a:latin typeface="Times New Roman" pitchFamily="18" charset="0"/>
                </a:rPr>
                <a:t>Организация и проведение предметных олимпиад</a:t>
              </a:r>
            </a:p>
          </p:txBody>
        </p:sp>
        <p:pic>
          <p:nvPicPr>
            <p:cNvPr id="4123" name="Picture 27" descr="J0079211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64" y="192"/>
              <a:ext cx="720" cy="532"/>
            </a:xfrm>
            <a:prstGeom prst="rect">
              <a:avLst/>
            </a:prstGeom>
            <a:noFill/>
            <a:effectLst>
              <a:outerShdw dist="35921" dir="2700000" algn="ctr" rotWithShape="0">
                <a:srgbClr val="FF6600"/>
              </a:outerShdw>
            </a:effectLst>
          </p:spPr>
        </p:pic>
      </p:grpSp>
      <p:sp>
        <p:nvSpPr>
          <p:cNvPr id="4131" name="AutoShape 35"/>
          <p:cNvSpPr>
            <a:spLocks noChangeArrowheads="1"/>
          </p:cNvSpPr>
          <p:nvPr/>
        </p:nvSpPr>
        <p:spPr bwMode="auto">
          <a:xfrm rot="10800000">
            <a:off x="4284663" y="5661025"/>
            <a:ext cx="3889375" cy="393700"/>
          </a:xfrm>
          <a:prstGeom prst="wedgeRectCallout">
            <a:avLst>
              <a:gd name="adj1" fmla="val 46079"/>
              <a:gd name="adj2" fmla="val 220560"/>
            </a:avLst>
          </a:prstGeom>
          <a:solidFill>
            <a:srgbClr val="FFFF8D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3300">
                <a:alpha val="50000"/>
              </a:srgbClr>
            </a:outerShdw>
          </a:effectLst>
        </p:spPr>
        <p:txBody>
          <a:bodyPr rot="10800000" lIns="90000" tIns="46800" rIns="90000" bIns="468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9E2828"/>
                </a:solidFill>
                <a:latin typeface="Times New Roman" pitchFamily="18" charset="0"/>
              </a:rPr>
              <a:t>Исследовательская работа</a:t>
            </a:r>
          </a:p>
        </p:txBody>
      </p:sp>
      <p:pic>
        <p:nvPicPr>
          <p:cNvPr id="4135" name="Picture 39" descr="AG00315_"/>
          <p:cNvPicPr>
            <a:picLocks noGrp="1" noChangeAspect="1" noChangeArrowheads="1" noCrop="1"/>
          </p:cNvPicPr>
          <p:nvPr>
            <p:ph/>
          </p:nvPr>
        </p:nvPicPr>
        <p:blipFill>
          <a:blip r:embed="rId11"/>
          <a:srcRect/>
          <a:stretch>
            <a:fillRect/>
          </a:stretch>
        </p:blipFill>
        <p:spPr>
          <a:xfrm>
            <a:off x="3714750" y="3929063"/>
            <a:ext cx="1038225" cy="1171575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Documents and Settings\Admin\Мои документы\Мои рисунки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Documents and Settings\Admin\Мои документы\Мои рисунки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25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355</TotalTime>
  <Words>315</Words>
  <Application>Microsoft Office PowerPoint</Application>
  <PresentationFormat>Экран (4:3)</PresentationFormat>
  <Paragraphs>66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26" baseType="lpstr">
      <vt:lpstr>Trebuchet MS</vt:lpstr>
      <vt:lpstr>Arial</vt:lpstr>
      <vt:lpstr>Wingdings 2</vt:lpstr>
      <vt:lpstr>Wingdings</vt:lpstr>
      <vt:lpstr>Calibri</vt:lpstr>
      <vt:lpstr>Times New Roman</vt:lpstr>
      <vt:lpstr>Book Antiqua</vt:lpstr>
      <vt:lpstr>Изящная</vt:lpstr>
      <vt:lpstr>Изящная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Поиск, выявление и развитие одарённых детей в условиях общеобразовательной школы</dc:title>
  <dc:creator>Admin</dc:creator>
  <cp:lastModifiedBy>йцуц</cp:lastModifiedBy>
  <cp:revision>34</cp:revision>
  <dcterms:created xsi:type="dcterms:W3CDTF">2013-02-15T13:29:29Z</dcterms:created>
  <dcterms:modified xsi:type="dcterms:W3CDTF">2014-01-11T15:36:38Z</dcterms:modified>
</cp:coreProperties>
</file>