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59" r:id="rId9"/>
    <p:sldId id="266" r:id="rId10"/>
    <p:sldId id="269" r:id="rId11"/>
    <p:sldId id="265" r:id="rId12"/>
    <p:sldId id="268" r:id="rId13"/>
    <p:sldId id="264" r:id="rId14"/>
    <p:sldId id="267"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5000"/>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60648"/>
            <a:ext cx="7772400" cy="2619722"/>
          </a:xfrm>
        </p:spPr>
        <p:txBody>
          <a:bodyPr>
            <a:normAutofit/>
          </a:bodyPr>
          <a:lstStyle/>
          <a:p>
            <a:r>
              <a:rPr lang="ru-RU" sz="6000" dirty="0" smtClean="0"/>
              <a:t>Подготовка к выпускным экзаменам</a:t>
            </a:r>
            <a:endParaRPr lang="ru-RU" sz="6000" dirty="0"/>
          </a:p>
        </p:txBody>
      </p:sp>
      <p:sp>
        <p:nvSpPr>
          <p:cNvPr id="3" name="Подзаголовок 2"/>
          <p:cNvSpPr>
            <a:spLocks noGrp="1"/>
          </p:cNvSpPr>
          <p:nvPr>
            <p:ph type="subTitle" idx="1"/>
          </p:nvPr>
        </p:nvSpPr>
        <p:spPr>
          <a:xfrm>
            <a:off x="683568" y="3068960"/>
            <a:ext cx="7920880" cy="1752600"/>
          </a:xfrm>
        </p:spPr>
        <p:txBody>
          <a:bodyPr/>
          <a:lstStyle/>
          <a:p>
            <a:r>
              <a:rPr lang="ru-RU" b="1" dirty="0" smtClean="0">
                <a:solidFill>
                  <a:srgbClr val="7030A0"/>
                </a:solidFill>
              </a:rPr>
              <a:t>Подготовила</a:t>
            </a:r>
            <a:r>
              <a:rPr lang="en-US" b="1" dirty="0" smtClean="0">
                <a:solidFill>
                  <a:srgbClr val="7030A0"/>
                </a:solidFill>
              </a:rPr>
              <a:t> </a:t>
            </a:r>
            <a:r>
              <a:rPr lang="ru-RU" b="1" dirty="0" smtClean="0">
                <a:solidFill>
                  <a:srgbClr val="7030A0"/>
                </a:solidFill>
              </a:rPr>
              <a:t>педагог-психолог МБОУ </a:t>
            </a:r>
            <a:r>
              <a:rPr lang="ru-RU" b="1" dirty="0" err="1" smtClean="0">
                <a:solidFill>
                  <a:srgbClr val="7030A0"/>
                </a:solidFill>
              </a:rPr>
              <a:t>Бекасовской</a:t>
            </a:r>
            <a:r>
              <a:rPr lang="ru-RU" b="1" dirty="0" smtClean="0">
                <a:solidFill>
                  <a:srgbClr val="7030A0"/>
                </a:solidFill>
              </a:rPr>
              <a:t> </a:t>
            </a:r>
            <a:r>
              <a:rPr lang="ru-RU" b="1" dirty="0" err="1" smtClean="0">
                <a:solidFill>
                  <a:srgbClr val="7030A0"/>
                </a:solidFill>
              </a:rPr>
              <a:t>сош</a:t>
            </a:r>
            <a:r>
              <a:rPr lang="ru-RU" b="1" dirty="0" smtClean="0">
                <a:solidFill>
                  <a:srgbClr val="7030A0"/>
                </a:solidFill>
              </a:rPr>
              <a:t>: </a:t>
            </a:r>
            <a:r>
              <a:rPr lang="ru-RU" b="1" dirty="0" err="1" smtClean="0">
                <a:solidFill>
                  <a:srgbClr val="7030A0"/>
                </a:solidFill>
              </a:rPr>
              <a:t>Ж.С.Вылиток</a:t>
            </a:r>
            <a:endParaRPr lang="ru-RU"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776864" cy="5324535"/>
          </a:xfrm>
          <a:prstGeom prst="rect">
            <a:avLst/>
          </a:prstGeom>
        </p:spPr>
        <p:txBody>
          <a:bodyPr wrap="square">
            <a:spAutoFit/>
          </a:bodyPr>
          <a:lstStyle/>
          <a:p>
            <a:pPr algn="ctr"/>
            <a:r>
              <a:rPr lang="ru-RU" sz="4400" b="1" dirty="0" smtClean="0">
                <a:solidFill>
                  <a:srgbClr val="FF0000"/>
                </a:solidFill>
                <a:effectLst>
                  <a:outerShdw blurRad="38100" dist="38100" dir="2700000" algn="tl">
                    <a:srgbClr val="000000">
                      <a:alpha val="43137"/>
                    </a:srgbClr>
                  </a:outerShdw>
                </a:effectLst>
              </a:rPr>
              <a:t>Обсудите вопрос о пользе и вреде шпаргалок.</a:t>
            </a:r>
          </a:p>
          <a:p>
            <a:r>
              <a:rPr lang="ru-RU" sz="2400" b="1" dirty="0" smtClean="0"/>
              <a:t> </a:t>
            </a:r>
            <a:r>
              <a:rPr lang="ru-RU" sz="2800" b="1" u="sng" dirty="0" smtClean="0"/>
              <a:t>Во-первых,</a:t>
            </a:r>
            <a:r>
              <a:rPr lang="ru-RU" sz="2800" b="1" dirty="0" smtClean="0"/>
              <a:t> ребенку будет интересно знать ваше мнение на этот счет (возможно, он даже удивится, что вы тоже пользовались </a:t>
            </a:r>
            <a:r>
              <a:rPr lang="ru-RU" sz="2800" b="1" u="sng" dirty="0" smtClean="0">
                <a:hlinkClick r:id="rId2" action="ppaction://hlinksldjump"/>
              </a:rPr>
              <a:t>шпаргалками</a:t>
            </a:r>
            <a:r>
              <a:rPr lang="ru-RU" sz="2800" b="1" dirty="0" smtClean="0"/>
              <a:t> и вообще знаете, что это такое). </a:t>
            </a:r>
          </a:p>
          <a:p>
            <a:endParaRPr lang="ru-RU" sz="2800" b="1" dirty="0" smtClean="0"/>
          </a:p>
          <a:p>
            <a:r>
              <a:rPr lang="ru-RU" sz="2800" b="1" u="sng" dirty="0" smtClean="0"/>
              <a:t>Во-вторых,</a:t>
            </a:r>
            <a:r>
              <a:rPr lang="ru-RU" sz="2800" b="1" dirty="0" smtClean="0"/>
              <a:t> необходимо помочь ребенку понять, что доставать шпаргалку имеет смысл только тогда, когда он не знает вообще ничего. И удаление с экзамена не будет  наказанием.</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83568" y="404664"/>
            <a:ext cx="5472608" cy="5016758"/>
          </a:xfrm>
          <a:prstGeom prst="rect">
            <a:avLst/>
          </a:prstGeom>
        </p:spPr>
        <p:txBody>
          <a:bodyPr wrap="square">
            <a:spAutoFit/>
          </a:bodyPr>
          <a:lstStyle/>
          <a:p>
            <a:r>
              <a:rPr lang="ru-RU" sz="3200" b="1" dirty="0" smtClean="0"/>
              <a:t>Договоритесь с ребенком, что вечером накануне экзамена он прекратит подготовку, прогуляется, искупается и ляжет спать вовремя. </a:t>
            </a:r>
          </a:p>
          <a:p>
            <a:endParaRPr lang="ru-RU" sz="3200" b="1" dirty="0" smtClean="0"/>
          </a:p>
          <a:p>
            <a:r>
              <a:rPr lang="ru-RU" sz="3200" b="1" dirty="0" smtClean="0"/>
              <a:t>Последние двенадцать часов должны уйти на подготовку организма, а не знаний.</a:t>
            </a:r>
            <a:endParaRPr lang="ru-RU" sz="3200" b="1" dirty="0"/>
          </a:p>
        </p:txBody>
      </p:sp>
      <p:pic>
        <p:nvPicPr>
          <p:cNvPr id="9218" name="Picture 2" descr="C:\Documents and Settings\Учитель\Рабочий стол\Картинки\T675b06b4ce9ffc97476284716c4aaac4.jpg"/>
          <p:cNvPicPr>
            <a:picLocks noChangeAspect="1" noChangeArrowheads="1"/>
          </p:cNvPicPr>
          <p:nvPr/>
        </p:nvPicPr>
        <p:blipFill>
          <a:blip r:embed="rId2" cstate="print"/>
          <a:srcRect/>
          <a:stretch>
            <a:fillRect/>
          </a:stretch>
        </p:blipFill>
        <p:spPr bwMode="auto">
          <a:xfrm>
            <a:off x="5724128" y="764704"/>
            <a:ext cx="2523058" cy="2523058"/>
          </a:xfrm>
          <a:prstGeom prst="rect">
            <a:avLst/>
          </a:prstGeom>
          <a:noFill/>
        </p:spPr>
      </p:pic>
      <p:pic>
        <p:nvPicPr>
          <p:cNvPr id="9219" name="Picture 3" descr="C:\Documents and Settings\Учитель\Рабочий стол\Картинки\42.gif"/>
          <p:cNvPicPr>
            <a:picLocks noChangeAspect="1" noChangeArrowheads="1"/>
          </p:cNvPicPr>
          <p:nvPr/>
        </p:nvPicPr>
        <p:blipFill>
          <a:blip r:embed="rId3" cstate="print"/>
          <a:srcRect/>
          <a:stretch>
            <a:fillRect/>
          </a:stretch>
        </p:blipFill>
        <p:spPr bwMode="auto">
          <a:xfrm>
            <a:off x="6156176" y="3356992"/>
            <a:ext cx="3024336" cy="30243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95536" y="302359"/>
            <a:ext cx="5904656" cy="612475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sz="2800" b="1" dirty="0" smtClean="0"/>
              <a:t>Важно, чтобы одиннадцатиклассник обходился </a:t>
            </a:r>
            <a:r>
              <a:rPr lang="ru-RU" sz="2800" b="1" u="sng" dirty="0" smtClean="0"/>
              <a:t>без стимуляторов </a:t>
            </a:r>
            <a:r>
              <a:rPr lang="ru-RU" sz="2800" b="1" dirty="0" smtClean="0"/>
              <a:t>(кофе, крепкого чая и …..), нервная система перед экзаменом и так на взводе. </a:t>
            </a:r>
          </a:p>
          <a:p>
            <a:r>
              <a:rPr lang="ru-RU" sz="2800" b="1" dirty="0" smtClean="0"/>
              <a:t>Немало вреда может нанести и попытка сосредоточиться над учебниками в одной комнате с работающим телевизором или радио. </a:t>
            </a:r>
          </a:p>
          <a:p>
            <a:r>
              <a:rPr lang="ru-RU" sz="2800" b="1" dirty="0" smtClean="0"/>
              <a:t>Если школьник хочет работать под музыку, не надо этому препятствовать, только договоритесь, чтобы это была музыка без слов.</a:t>
            </a:r>
            <a:endParaRPr lang="ru-RU" sz="2800" b="1" dirty="0"/>
          </a:p>
        </p:txBody>
      </p:sp>
      <p:pic>
        <p:nvPicPr>
          <p:cNvPr id="10242" name="Picture 2" descr="C:\Documents and Settings\Учитель\Рабочий стол\Картинки\2fd5ede8b15ed2fa6644d545dd3bdbf7.jpg"/>
          <p:cNvPicPr>
            <a:picLocks noChangeAspect="1" noChangeArrowheads="1"/>
          </p:cNvPicPr>
          <p:nvPr/>
        </p:nvPicPr>
        <p:blipFill>
          <a:blip r:embed="rId2" cstate="print"/>
          <a:srcRect/>
          <a:stretch>
            <a:fillRect/>
          </a:stretch>
        </p:blipFill>
        <p:spPr bwMode="auto">
          <a:xfrm>
            <a:off x="6444208" y="548680"/>
            <a:ext cx="2304256" cy="3270556"/>
          </a:xfrm>
          <a:prstGeom prst="rect">
            <a:avLst/>
          </a:prstGeom>
          <a:noFill/>
        </p:spPr>
      </p:pic>
      <p:pic>
        <p:nvPicPr>
          <p:cNvPr id="10243" name="Picture 3" descr="C:\Documents and Settings\Учитель\Рабочий стол\Картинки\88.gif"/>
          <p:cNvPicPr>
            <a:picLocks noChangeAspect="1" noChangeArrowheads="1" noCrop="1"/>
          </p:cNvPicPr>
          <p:nvPr/>
        </p:nvPicPr>
        <p:blipFill>
          <a:blip r:embed="rId3" cstate="print"/>
          <a:srcRect/>
          <a:stretch>
            <a:fillRect/>
          </a:stretch>
        </p:blipFill>
        <p:spPr bwMode="auto">
          <a:xfrm>
            <a:off x="6516216" y="3933056"/>
            <a:ext cx="2376264" cy="273270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611560" y="620688"/>
            <a:ext cx="7848872" cy="3139321"/>
          </a:xfrm>
          <a:prstGeom prst="rect">
            <a:avLst/>
          </a:prstGeom>
        </p:spPr>
        <p:txBody>
          <a:bodyPr wrap="square">
            <a:spAutoFit/>
          </a:bodyPr>
          <a:lstStyle/>
          <a:p>
            <a:r>
              <a:rPr lang="ru-RU" sz="3600" b="1" dirty="0" smtClean="0">
                <a:effectLst>
                  <a:outerShdw blurRad="38100" dist="38100" dir="2700000" algn="tl">
                    <a:srgbClr val="000000">
                      <a:alpha val="43137"/>
                    </a:srgbClr>
                  </a:outerShdw>
                </a:effectLst>
              </a:rPr>
              <a:t>Весна не время для выяснения отношений внутри семьи, в это время в семье не должно быть скандалов и ссор, которые заставят ребенка нервничать и переживать</a:t>
            </a:r>
            <a:r>
              <a:rPr lang="ru-RU" dirty="0" smtClean="0"/>
              <a:t/>
            </a:r>
            <a:br>
              <a:rPr lang="ru-RU" dirty="0" smtClean="0"/>
            </a:br>
            <a:endParaRPr lang="ru-RU" dirty="0"/>
          </a:p>
        </p:txBody>
      </p:sp>
      <p:pic>
        <p:nvPicPr>
          <p:cNvPr id="7171" name="Picture 3" descr="C:\Documents and Settings\Учитель\Рабочий стол\Картинки\summer1-150x150.jpg"/>
          <p:cNvPicPr>
            <a:picLocks noChangeAspect="1" noChangeArrowheads="1"/>
          </p:cNvPicPr>
          <p:nvPr/>
        </p:nvPicPr>
        <p:blipFill>
          <a:blip r:embed="rId2" cstate="print"/>
          <a:srcRect/>
          <a:stretch>
            <a:fillRect/>
          </a:stretch>
        </p:blipFill>
        <p:spPr bwMode="auto">
          <a:xfrm>
            <a:off x="4788024" y="3617640"/>
            <a:ext cx="3240360" cy="3240360"/>
          </a:xfrm>
          <a:prstGeom prst="rect">
            <a:avLst/>
          </a:prstGeom>
          <a:noFill/>
        </p:spPr>
      </p:pic>
      <p:pic>
        <p:nvPicPr>
          <p:cNvPr id="7172" name="Picture 4" descr="C:\Documents and Settings\Учитель\Рабочий стол\Картинки\106.gif"/>
          <p:cNvPicPr>
            <a:picLocks noChangeAspect="1" noChangeArrowheads="1" noCrop="1"/>
          </p:cNvPicPr>
          <p:nvPr/>
        </p:nvPicPr>
        <p:blipFill>
          <a:blip r:embed="rId3" cstate="print"/>
          <a:srcRect/>
          <a:stretch>
            <a:fillRect/>
          </a:stretch>
        </p:blipFill>
        <p:spPr bwMode="auto">
          <a:xfrm>
            <a:off x="7164288" y="2204864"/>
            <a:ext cx="1641783" cy="136815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1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23528" y="404664"/>
            <a:ext cx="8424936" cy="3539430"/>
          </a:xfrm>
          <a:prstGeom prst="rect">
            <a:avLst/>
          </a:prstGeom>
        </p:spPr>
        <p:txBody>
          <a:bodyPr wrap="square">
            <a:spAutoFit/>
          </a:bodyPr>
          <a:lstStyle/>
          <a:p>
            <a:r>
              <a:rPr lang="ru-RU" sz="2800" b="1" dirty="0" smtClean="0"/>
              <a:t>Если ваш ребенок получил оценку ниже, чем хотелось бы, или вовсе провалил вступительный экзамен, помогите ему справиться с этой бедой.</a:t>
            </a:r>
          </a:p>
          <a:p>
            <a:r>
              <a:rPr lang="ru-RU" sz="2800" b="1" dirty="0" smtClean="0"/>
              <a:t> Не осуждайте и не насмехайтесь над ним, вместо этого воспользуйтесь возможностью понять, в чем причина неудачи, обсудите, какие </a:t>
            </a:r>
            <a:r>
              <a:rPr lang="ru-RU" sz="2800" b="1" u="sng" dirty="0" smtClean="0"/>
              <a:t>выводы </a:t>
            </a:r>
            <a:r>
              <a:rPr lang="ru-RU" sz="2800" b="1" dirty="0" smtClean="0"/>
              <a:t>можно сделать и что означает в данном случае </a:t>
            </a:r>
            <a:r>
              <a:rPr lang="ru-RU" sz="2800" b="1" u="sng" dirty="0" smtClean="0"/>
              <a:t>пресловутое «не повезло». </a:t>
            </a:r>
            <a:endParaRPr lang="ru-RU" sz="2800" b="1" u="sng" dirty="0"/>
          </a:p>
        </p:txBody>
      </p:sp>
      <p:pic>
        <p:nvPicPr>
          <p:cNvPr id="12290" name="Picture 2" descr="C:\Documents and Settings\Учитель\Рабочий стол\Картинки\52872.jpg"/>
          <p:cNvPicPr>
            <a:picLocks noChangeAspect="1" noChangeArrowheads="1"/>
          </p:cNvPicPr>
          <p:nvPr/>
        </p:nvPicPr>
        <p:blipFill>
          <a:blip r:embed="rId2" cstate="print"/>
          <a:srcRect/>
          <a:stretch>
            <a:fillRect/>
          </a:stretch>
        </p:blipFill>
        <p:spPr bwMode="auto">
          <a:xfrm>
            <a:off x="2915816" y="3429000"/>
            <a:ext cx="5189441" cy="3240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alpha val="56000"/>
          </a:schemeClr>
        </a:solidFill>
        <a:effectLst/>
      </p:bgPr>
    </p:bg>
    <p:spTree>
      <p:nvGrpSpPr>
        <p:cNvPr id="1" name=""/>
        <p:cNvGrpSpPr/>
        <p:nvPr/>
      </p:nvGrpSpPr>
      <p:grpSpPr>
        <a:xfrm>
          <a:off x="0" y="0"/>
          <a:ext cx="0" cy="0"/>
          <a:chOff x="0" y="0"/>
          <a:chExt cx="0" cy="0"/>
        </a:xfrm>
      </p:grpSpPr>
      <p:pic>
        <p:nvPicPr>
          <p:cNvPr id="13314" name="Picture 2" descr="C:\Documents and Settings\Учитель\Рабочий стол\Картинки\Fly_IQ444_Diamond.jpg"/>
          <p:cNvPicPr>
            <a:picLocks noChangeAspect="1" noChangeArrowheads="1"/>
          </p:cNvPicPr>
          <p:nvPr/>
        </p:nvPicPr>
        <p:blipFill>
          <a:blip r:embed="rId2" cstate="print"/>
          <a:srcRect/>
          <a:stretch>
            <a:fillRect/>
          </a:stretch>
        </p:blipFill>
        <p:spPr bwMode="auto">
          <a:xfrm>
            <a:off x="6588224" y="3284984"/>
            <a:ext cx="2555776" cy="2774652"/>
          </a:xfrm>
          <a:prstGeom prst="rect">
            <a:avLst/>
          </a:prstGeom>
          <a:noFill/>
        </p:spPr>
      </p:pic>
      <p:sp>
        <p:nvSpPr>
          <p:cNvPr id="2" name="Заголовок 1"/>
          <p:cNvSpPr>
            <a:spLocks noGrp="1"/>
          </p:cNvSpPr>
          <p:nvPr>
            <p:ph type="title"/>
          </p:nvPr>
        </p:nvSpPr>
        <p:spPr/>
        <p:txBody>
          <a:bodyPr>
            <a:normAutofit fontScale="90000"/>
          </a:bodyPr>
          <a:lstStyle/>
          <a:p>
            <a:r>
              <a:rPr lang="ru-RU" sz="9800" b="1" dirty="0" smtClean="0">
                <a:solidFill>
                  <a:srgbClr val="FF0000"/>
                </a:solidFill>
                <a:effectLst>
                  <a:outerShdw blurRad="38100" dist="38100" dir="2700000" algn="tl">
                    <a:srgbClr val="000000">
                      <a:alpha val="43137"/>
                    </a:srgbClr>
                  </a:outerShdw>
                </a:effectLst>
              </a:rPr>
              <a:t>Шпаргалка</a:t>
            </a:r>
            <a:r>
              <a:rPr lang="ru-RU" dirty="0" smtClean="0"/>
              <a:t> </a:t>
            </a:r>
            <a:endParaRPr lang="ru-RU" dirty="0"/>
          </a:p>
        </p:txBody>
      </p:sp>
      <p:sp>
        <p:nvSpPr>
          <p:cNvPr id="3" name="TextBox 2"/>
          <p:cNvSpPr txBox="1"/>
          <p:nvPr/>
        </p:nvSpPr>
        <p:spPr>
          <a:xfrm>
            <a:off x="1691680" y="1556792"/>
            <a:ext cx="6480720" cy="2308324"/>
          </a:xfrm>
          <a:prstGeom prst="rect">
            <a:avLst/>
          </a:prstGeom>
          <a:noFill/>
        </p:spPr>
        <p:txBody>
          <a:bodyPr wrap="square" rtlCol="0">
            <a:spAutoFit/>
          </a:bodyPr>
          <a:lstStyle/>
          <a:p>
            <a:pPr algn="ctr"/>
            <a:r>
              <a:rPr lang="ru-RU" sz="4800" b="1" dirty="0" smtClean="0"/>
              <a:t>Использование мобильного телефона не допускается </a:t>
            </a:r>
            <a:endParaRPr lang="ru-RU" sz="4800" b="1" dirty="0"/>
          </a:p>
        </p:txBody>
      </p:sp>
      <p:pic>
        <p:nvPicPr>
          <p:cNvPr id="13315" name="Picture 3" descr="C:\Documents and Settings\Учитель\Рабочий стол\Картинки\belki-lednikovyj_period_ice_age-multfilmy-skret_scrat-yumor-15858.jpg"/>
          <p:cNvPicPr>
            <a:picLocks noChangeAspect="1" noChangeArrowheads="1"/>
          </p:cNvPicPr>
          <p:nvPr/>
        </p:nvPicPr>
        <p:blipFill>
          <a:blip r:embed="rId3" cstate="print"/>
          <a:srcRect/>
          <a:stretch>
            <a:fillRect/>
          </a:stretch>
        </p:blipFill>
        <p:spPr bwMode="auto">
          <a:xfrm>
            <a:off x="251520" y="3140968"/>
            <a:ext cx="2592288" cy="345638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836712"/>
            <a:ext cx="8229600" cy="1143000"/>
          </a:xfrm>
        </p:spPr>
        <p:txBody>
          <a:bodyPr>
            <a:normAutofit fontScale="90000"/>
          </a:bodyPr>
          <a:lstStyle/>
          <a:p>
            <a:r>
              <a:rPr lang="ru-RU" b="1" dirty="0" smtClean="0">
                <a:solidFill>
                  <a:srgbClr val="7030A0"/>
                </a:solidFill>
                <a:effectLst>
                  <a:outerShdw blurRad="38100" dist="38100" dir="2700000" algn="tl">
                    <a:srgbClr val="000000">
                      <a:alpha val="43137"/>
                    </a:srgbClr>
                  </a:outerShdw>
                </a:effectLst>
              </a:rPr>
              <a:t>ЕГЭ - лишь одно из жизненных испытаний, многих из которых еще предстоит пройти.</a:t>
            </a:r>
            <a:endParaRPr lang="ru-RU" b="1" dirty="0">
              <a:solidFill>
                <a:srgbClr val="7030A0"/>
              </a:solidFill>
              <a:effectLst>
                <a:outerShdw blurRad="38100" dist="38100" dir="2700000" algn="tl">
                  <a:srgbClr val="000000">
                    <a:alpha val="43137"/>
                  </a:srgbClr>
                </a:outerShdw>
              </a:effectLst>
            </a:endParaRPr>
          </a:p>
        </p:txBody>
      </p:sp>
      <p:pic>
        <p:nvPicPr>
          <p:cNvPr id="1026" name="Picture 2" descr="C:\Documents and Settings\Учитель\Рабочий стол\Картинки\954A5602-2807-4C52-B437-544B6705D5AE_calen.gif"/>
          <p:cNvPicPr>
            <a:picLocks noChangeAspect="1" noChangeArrowheads="1" noCrop="1"/>
          </p:cNvPicPr>
          <p:nvPr/>
        </p:nvPicPr>
        <p:blipFill>
          <a:blip r:embed="rId2" cstate="print"/>
          <a:srcRect/>
          <a:stretch>
            <a:fillRect/>
          </a:stretch>
        </p:blipFill>
        <p:spPr bwMode="auto">
          <a:xfrm rot="20467338">
            <a:off x="1605009" y="2895453"/>
            <a:ext cx="2160794" cy="3384376"/>
          </a:xfrm>
          <a:prstGeom prst="rect">
            <a:avLst/>
          </a:prstGeom>
          <a:noFill/>
        </p:spPr>
      </p:pic>
      <p:pic>
        <p:nvPicPr>
          <p:cNvPr id="1027" name="Picture 3" descr="C:\Documents and Settings\Учитель\Рабочий стол\Картинки\93.gif"/>
          <p:cNvPicPr>
            <a:picLocks noChangeAspect="1" noChangeArrowheads="1" noCrop="1"/>
          </p:cNvPicPr>
          <p:nvPr/>
        </p:nvPicPr>
        <p:blipFill>
          <a:blip r:embed="rId3" cstate="print"/>
          <a:srcRect/>
          <a:stretch>
            <a:fillRect/>
          </a:stretch>
        </p:blipFill>
        <p:spPr bwMode="auto">
          <a:xfrm rot="934229">
            <a:off x="5448376" y="2978651"/>
            <a:ext cx="2831769" cy="20882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08720"/>
            <a:ext cx="8229600" cy="1143000"/>
          </a:xfrm>
        </p:spPr>
        <p:txBody>
          <a:bodyPr>
            <a:normAutofit fontScale="90000"/>
          </a:bodyPr>
          <a:lstStyle/>
          <a:p>
            <a:r>
              <a:rPr lang="ru-RU" b="1" dirty="0" smtClean="0">
                <a:solidFill>
                  <a:srgbClr val="7030A0"/>
                </a:solidFill>
                <a:effectLst>
                  <a:outerShdw blurRad="38100" dist="38100" dir="2700000" algn="tl">
                    <a:srgbClr val="000000">
                      <a:alpha val="43137"/>
                    </a:srgbClr>
                  </a:outerShdw>
                </a:effectLst>
              </a:rPr>
              <a:t>При правильном подходе экзамены могут служить средством самоутверждения и повышением личностной самооценки.</a:t>
            </a:r>
            <a:endParaRPr lang="ru-RU" b="1" dirty="0">
              <a:solidFill>
                <a:srgbClr val="7030A0"/>
              </a:solidFill>
              <a:effectLst>
                <a:outerShdw blurRad="38100" dist="38100" dir="2700000" algn="tl">
                  <a:srgbClr val="000000">
                    <a:alpha val="43137"/>
                  </a:srgbClr>
                </a:outerShdw>
              </a:effectLst>
            </a:endParaRPr>
          </a:p>
        </p:txBody>
      </p:sp>
      <p:pic>
        <p:nvPicPr>
          <p:cNvPr id="2050" name="Picture 2" descr="C:\Documents and Settings\Учитель\Рабочий стол\Картинки\AE86100C-9298-4081-90D1-98C3A30F5D1F_cheerleader6-1.gif"/>
          <p:cNvPicPr>
            <a:picLocks noChangeAspect="1" noChangeArrowheads="1" noCrop="1"/>
          </p:cNvPicPr>
          <p:nvPr/>
        </p:nvPicPr>
        <p:blipFill>
          <a:blip r:embed="rId2" cstate="print"/>
          <a:srcRect/>
          <a:stretch>
            <a:fillRect/>
          </a:stretch>
        </p:blipFill>
        <p:spPr bwMode="auto">
          <a:xfrm>
            <a:off x="1619672" y="2636912"/>
            <a:ext cx="5443804" cy="40324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395536" y="980728"/>
            <a:ext cx="8229600" cy="1143000"/>
          </a:xfrm>
        </p:spPr>
        <p:txBody>
          <a:bodyPr>
            <a:normAutofit fontScale="90000"/>
          </a:bodyPr>
          <a:lstStyle/>
          <a:p>
            <a:r>
              <a:rPr lang="ru-RU" sz="6000" b="1" dirty="0" smtClean="0">
                <a:solidFill>
                  <a:srgbClr val="FF0000"/>
                </a:solidFill>
                <a:effectLst>
                  <a:outerShdw blurRad="38100" dist="38100" dir="2700000" algn="tl">
                    <a:srgbClr val="000000">
                      <a:alpha val="43137"/>
                    </a:srgbClr>
                  </a:outerShdw>
                </a:effectLst>
              </a:rPr>
              <a:t>Как помочь подготовиться к экзаменам </a:t>
            </a:r>
            <a:r>
              <a:rPr lang="ru-RU" b="1" dirty="0" smtClean="0">
                <a:effectLst>
                  <a:outerShdw blurRad="38100" dist="38100" dir="2700000" algn="tl">
                    <a:srgbClr val="000000">
                      <a:alpha val="43137"/>
                    </a:srgbClr>
                  </a:outerShdw>
                </a:effectLst>
              </a:rPr>
              <a:t/>
            </a:r>
            <a:br>
              <a:rPr lang="ru-RU" b="1"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(практические рекомендации для родителей)</a:t>
            </a:r>
            <a:endParaRPr lang="ru-RU" dirty="0">
              <a:effectLst>
                <a:outerShdw blurRad="38100" dist="38100" dir="2700000" algn="tl">
                  <a:srgbClr val="000000">
                    <a:alpha val="43137"/>
                  </a:srgbClr>
                </a:outerShdw>
              </a:effectLst>
            </a:endParaRPr>
          </a:p>
        </p:txBody>
      </p:sp>
      <p:pic>
        <p:nvPicPr>
          <p:cNvPr id="3074" name="Picture 2" descr="C:\Documents and Settings\Учитель\Рабочий стол\Картинки\79966779.gif"/>
          <p:cNvPicPr>
            <a:picLocks noChangeAspect="1" noChangeArrowheads="1" noCrop="1"/>
          </p:cNvPicPr>
          <p:nvPr/>
        </p:nvPicPr>
        <p:blipFill>
          <a:blip r:embed="rId2" cstate="print"/>
          <a:srcRect/>
          <a:stretch>
            <a:fillRect/>
          </a:stretch>
        </p:blipFill>
        <p:spPr bwMode="auto">
          <a:xfrm>
            <a:off x="2627784" y="3083572"/>
            <a:ext cx="3977666" cy="37744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276872"/>
            <a:ext cx="8229600" cy="1143000"/>
          </a:xfrm>
        </p:spPr>
        <p:txBody>
          <a:bodyPr>
            <a:normAutofit fontScale="90000"/>
          </a:bodyPr>
          <a:lstStyle/>
          <a:p>
            <a:r>
              <a:rPr lang="ru-RU" sz="5300" b="1" dirty="0" smtClean="0">
                <a:solidFill>
                  <a:srgbClr val="7030A0"/>
                </a:solidFill>
                <a:effectLst>
                  <a:outerShdw blurRad="38100" dist="38100" dir="2700000" algn="tl">
                    <a:srgbClr val="000000">
                      <a:alpha val="43137"/>
                    </a:srgbClr>
                  </a:outerShdw>
                </a:effectLst>
              </a:rPr>
              <a:t>Желательно еще в марте помочь организовать </a:t>
            </a:r>
            <a:br>
              <a:rPr lang="ru-RU" sz="5300" b="1" dirty="0" smtClean="0">
                <a:solidFill>
                  <a:srgbClr val="7030A0"/>
                </a:solidFill>
                <a:effectLst>
                  <a:outerShdw blurRad="38100" dist="38100" dir="2700000" algn="tl">
                    <a:srgbClr val="000000">
                      <a:alpha val="43137"/>
                    </a:srgbClr>
                  </a:outerShdw>
                </a:effectLst>
              </a:rPr>
            </a:br>
            <a:r>
              <a:rPr lang="ru-RU" sz="5300" b="1" dirty="0" smtClean="0">
                <a:solidFill>
                  <a:srgbClr val="7030A0"/>
                </a:solidFill>
                <a:effectLst>
                  <a:outerShdw blurRad="38100" dist="38100" dir="2700000" algn="tl">
                    <a:srgbClr val="000000">
                      <a:alpha val="43137"/>
                    </a:srgbClr>
                  </a:outerShdw>
                </a:effectLst>
              </a:rPr>
              <a:t>свое время, </a:t>
            </a:r>
            <a:br>
              <a:rPr lang="ru-RU" sz="5300" b="1" dirty="0" smtClean="0">
                <a:solidFill>
                  <a:srgbClr val="7030A0"/>
                </a:solidFill>
                <a:effectLst>
                  <a:outerShdw blurRad="38100" dist="38100" dir="2700000" algn="tl">
                    <a:srgbClr val="000000">
                      <a:alpha val="43137"/>
                    </a:srgbClr>
                  </a:outerShdw>
                </a:effectLst>
              </a:rPr>
            </a:br>
            <a:r>
              <a:rPr lang="ru-RU" sz="5300" b="1" dirty="0" smtClean="0">
                <a:solidFill>
                  <a:srgbClr val="7030A0"/>
                </a:solidFill>
                <a:effectLst>
                  <a:outerShdw blurRad="38100" dist="38100" dir="2700000" algn="tl">
                    <a:srgbClr val="000000">
                      <a:alpha val="43137"/>
                    </a:srgbClr>
                  </a:outerShdw>
                </a:effectLst>
              </a:rPr>
              <a:t>а именно режим подготовки к экзаменам. </a:t>
            </a:r>
            <a:r>
              <a:rPr lang="ru-RU" dirty="0" smtClean="0"/>
              <a:t/>
            </a:r>
            <a:br>
              <a:rPr lang="ru-RU" dirty="0" smtClean="0"/>
            </a:br>
            <a:endParaRPr lang="ru-RU" dirty="0"/>
          </a:p>
        </p:txBody>
      </p:sp>
      <p:pic>
        <p:nvPicPr>
          <p:cNvPr id="4098" name="Picture 2" descr="C:\Documents and Settings\Учитель\Рабочий стол\Картинки\77693795.gif"/>
          <p:cNvPicPr>
            <a:picLocks noChangeAspect="1" noChangeArrowheads="1" noCrop="1"/>
          </p:cNvPicPr>
          <p:nvPr/>
        </p:nvPicPr>
        <p:blipFill>
          <a:blip r:embed="rId2" cstate="print"/>
          <a:srcRect/>
          <a:stretch>
            <a:fillRect/>
          </a:stretch>
        </p:blipFill>
        <p:spPr bwMode="auto">
          <a:xfrm>
            <a:off x="6372200" y="4437112"/>
            <a:ext cx="2592287" cy="277374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alpha val="26000"/>
          </a:srgbClr>
        </a:solidFill>
        <a:effectLst/>
      </p:bgPr>
    </p:bg>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23528" y="692150"/>
            <a:ext cx="7992888" cy="5473154"/>
          </a:xfrm>
        </p:spPr>
        <p:txBody>
          <a:bodyPr>
            <a:normAutofit fontScale="85000" lnSpcReduction="20000"/>
          </a:bodyPr>
          <a:lstStyle/>
          <a:p>
            <a:pPr>
              <a:buNone/>
            </a:pPr>
            <a:endParaRPr lang="ru-RU" b="1" dirty="0" smtClean="0">
              <a:solidFill>
                <a:srgbClr val="0070C0"/>
              </a:solidFill>
              <a:effectLst>
                <a:outerShdw blurRad="38100" dist="38100" dir="2700000" algn="tl">
                  <a:srgbClr val="000000">
                    <a:alpha val="43137"/>
                  </a:srgbClr>
                </a:outerShdw>
              </a:effectLst>
            </a:endParaRPr>
          </a:p>
          <a:p>
            <a:pPr>
              <a:buNone/>
            </a:pPr>
            <a:r>
              <a:rPr lang="ru-RU" sz="4300" b="1" dirty="0" smtClean="0">
                <a:effectLst>
                  <a:outerShdw blurRad="38100" dist="38100" dir="2700000" algn="tl">
                    <a:srgbClr val="000000">
                      <a:alpha val="43137"/>
                    </a:srgbClr>
                  </a:outerShdw>
                </a:effectLst>
              </a:rPr>
              <a:t>Следите за тем, чтобы во время подготовки ребенок регулярно делал короткие перерывы.</a:t>
            </a:r>
          </a:p>
          <a:p>
            <a:pPr>
              <a:buNone/>
            </a:pPr>
            <a:endParaRPr lang="ru-RU" b="1" dirty="0" smtClean="0">
              <a:effectLst>
                <a:outerShdw blurRad="38100" dist="38100" dir="2700000" algn="tl">
                  <a:srgbClr val="000000">
                    <a:alpha val="43137"/>
                  </a:srgbClr>
                </a:outerShdw>
              </a:effectLst>
            </a:endParaRPr>
          </a:p>
          <a:p>
            <a:pPr>
              <a:buNone/>
            </a:pPr>
            <a:endParaRPr lang="ru-RU" b="1" dirty="0" smtClean="0">
              <a:solidFill>
                <a:srgbClr val="0070C0"/>
              </a:solidFill>
              <a:effectLst>
                <a:outerShdw blurRad="38100" dist="38100" dir="2700000" algn="tl">
                  <a:srgbClr val="000000">
                    <a:alpha val="43137"/>
                  </a:srgbClr>
                </a:outerShdw>
              </a:effectLst>
            </a:endParaRPr>
          </a:p>
          <a:p>
            <a:pPr>
              <a:buNone/>
            </a:pPr>
            <a:endParaRPr lang="ru-RU" b="1" dirty="0" smtClean="0">
              <a:solidFill>
                <a:srgbClr val="0070C0"/>
              </a:solidFill>
              <a:effectLst>
                <a:outerShdw blurRad="38100" dist="38100" dir="2700000" algn="tl">
                  <a:srgbClr val="000000">
                    <a:alpha val="43137"/>
                  </a:srgbClr>
                </a:outerShdw>
              </a:effectLst>
            </a:endParaRPr>
          </a:p>
          <a:p>
            <a:pPr>
              <a:buNone/>
            </a:pPr>
            <a:r>
              <a:rPr lang="ru-RU" sz="4200" b="1" dirty="0" smtClean="0">
                <a:effectLst>
                  <a:outerShdw blurRad="38100" dist="38100" dir="2700000" algn="tl">
                    <a:srgbClr val="000000">
                      <a:alpha val="43137"/>
                    </a:srgbClr>
                  </a:outerShdw>
                </a:effectLst>
              </a:rPr>
              <a:t>Сделать это нужно таким образом, что бы час занятий чередовался с часом отдыха, иначе ваш взрослый ребенок может не осилить намеченное. </a:t>
            </a:r>
          </a:p>
          <a:p>
            <a:endParaRPr lang="ru-RU" dirty="0"/>
          </a:p>
        </p:txBody>
      </p:sp>
      <p:pic>
        <p:nvPicPr>
          <p:cNvPr id="5122" name="Picture 2" descr="C:\Documents and Settings\Учитель\Рабочий стол\Картинки\60.gif"/>
          <p:cNvPicPr>
            <a:picLocks noChangeAspect="1" noChangeArrowheads="1" noCrop="1"/>
          </p:cNvPicPr>
          <p:nvPr/>
        </p:nvPicPr>
        <p:blipFill>
          <a:blip r:embed="rId2" cstate="print"/>
          <a:srcRect/>
          <a:stretch>
            <a:fillRect/>
          </a:stretch>
        </p:blipFill>
        <p:spPr bwMode="auto">
          <a:xfrm>
            <a:off x="7020272" y="1700808"/>
            <a:ext cx="1872208" cy="180286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23528" y="404664"/>
            <a:ext cx="8064896" cy="6001643"/>
          </a:xfrm>
          <a:prstGeom prst="rect">
            <a:avLst/>
          </a:prstGeom>
        </p:spPr>
        <p:txBody>
          <a:bodyPr wrap="square">
            <a:spAutoFit/>
          </a:bodyPr>
          <a:lstStyle/>
          <a:p>
            <a:r>
              <a:rPr lang="ru-RU" sz="3200" b="1" dirty="0" smtClean="0">
                <a:solidFill>
                  <a:srgbClr val="002060"/>
                </a:solidFill>
                <a:effectLst>
                  <a:outerShdw blurRad="38100" dist="38100" dir="2700000" algn="tl">
                    <a:srgbClr val="000000">
                      <a:alpha val="43137"/>
                    </a:srgbClr>
                  </a:outerShdw>
                </a:effectLst>
              </a:rPr>
              <a:t>Договоритесь о том, что вы освободите его от домашних дел, которые он делал до этого времени, естественно совсем освобождать от домашних хлопот не стоит, но оставьте только то, что вам самим не сделать, например вынос мусорного ведра или поход в магазин. </a:t>
            </a:r>
          </a:p>
          <a:p>
            <a:endParaRPr lang="ru-RU" sz="3200" b="1" dirty="0" smtClean="0">
              <a:solidFill>
                <a:srgbClr val="002060"/>
              </a:solidFill>
              <a:effectLst>
                <a:outerShdw blurRad="38100" dist="38100" dir="2700000" algn="tl">
                  <a:srgbClr val="000000">
                    <a:alpha val="43137"/>
                  </a:srgbClr>
                </a:outerShdw>
              </a:effectLst>
            </a:endParaRPr>
          </a:p>
          <a:p>
            <a:endParaRPr lang="ru-RU" sz="3200" b="1" dirty="0" smtClean="0">
              <a:solidFill>
                <a:srgbClr val="002060"/>
              </a:solidFill>
              <a:effectLst>
                <a:outerShdw blurRad="38100" dist="38100" dir="2700000" algn="tl">
                  <a:srgbClr val="000000">
                    <a:alpha val="43137"/>
                  </a:srgbClr>
                </a:outerShdw>
              </a:effectLst>
            </a:endParaRPr>
          </a:p>
          <a:p>
            <a:r>
              <a:rPr lang="ru-RU" sz="3200" b="1" dirty="0" smtClean="0">
                <a:solidFill>
                  <a:srgbClr val="002060"/>
                </a:solidFill>
                <a:effectLst>
                  <a:outerShdw blurRad="38100" dist="38100" dir="2700000" algn="tl">
                    <a:srgbClr val="000000">
                      <a:alpha val="43137"/>
                    </a:srgbClr>
                  </a:outerShdw>
                </a:effectLst>
              </a:rPr>
              <a:t>Но при одном - условие того, что освободившееся время будет в действительности отдано учебе. </a:t>
            </a:r>
          </a:p>
        </p:txBody>
      </p:sp>
      <p:pic>
        <p:nvPicPr>
          <p:cNvPr id="6146" name="Picture 2" descr="C:\Documents and Settings\Учитель\Рабочий стол\Картинки\61444841.gif"/>
          <p:cNvPicPr>
            <a:picLocks noChangeAspect="1" noChangeArrowheads="1" noCrop="1"/>
          </p:cNvPicPr>
          <p:nvPr/>
        </p:nvPicPr>
        <p:blipFill>
          <a:blip r:embed="rId2" cstate="print"/>
          <a:srcRect/>
          <a:stretch>
            <a:fillRect/>
          </a:stretch>
        </p:blipFill>
        <p:spPr bwMode="auto">
          <a:xfrm>
            <a:off x="6444208" y="3356992"/>
            <a:ext cx="2655514" cy="21602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alpha val="56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755576" y="197346"/>
            <a:ext cx="7848872" cy="646331"/>
          </a:xfrm>
          <a:prstGeom prst="rect">
            <a:avLst/>
          </a:prstGeom>
        </p:spPr>
        <p:txBody>
          <a:bodyPr wrap="square">
            <a:spAutoFit/>
          </a:bodyPr>
          <a:lstStyle/>
          <a:p>
            <a:r>
              <a:rPr lang="ru-RU" dirty="0" smtClean="0"/>
              <a:t/>
            </a:r>
            <a:br>
              <a:rPr lang="ru-RU" dirty="0" smtClean="0"/>
            </a:br>
            <a:endParaRPr lang="ru-RU" dirty="0"/>
          </a:p>
        </p:txBody>
      </p:sp>
      <p:sp>
        <p:nvSpPr>
          <p:cNvPr id="4" name="Прямоугольник 3"/>
          <p:cNvSpPr/>
          <p:nvPr/>
        </p:nvSpPr>
        <p:spPr>
          <a:xfrm>
            <a:off x="395536" y="332656"/>
            <a:ext cx="7704856" cy="3539430"/>
          </a:xfrm>
          <a:prstGeom prst="rect">
            <a:avLst/>
          </a:prstGeom>
        </p:spPr>
        <p:txBody>
          <a:bodyPr wrap="square">
            <a:spAutoFit/>
          </a:bodyPr>
          <a:lstStyle/>
          <a:p>
            <a:r>
              <a:rPr lang="ru-RU" sz="3200" b="1" dirty="0" smtClean="0">
                <a:solidFill>
                  <a:schemeClr val="accent5">
                    <a:lumMod val="50000"/>
                  </a:schemeClr>
                </a:solidFill>
                <a:effectLst>
                  <a:outerShdw blurRad="38100" dist="38100" dir="2700000" algn="tl">
                    <a:srgbClr val="000000">
                      <a:alpha val="43137"/>
                    </a:srgbClr>
                  </a:outerShdw>
                </a:effectLst>
              </a:rPr>
              <a:t>Позаботьтесь об организации режима дня и полноценного питания.</a:t>
            </a:r>
          </a:p>
          <a:p>
            <a:r>
              <a:rPr lang="ru-RU" sz="3200" b="1" dirty="0" smtClean="0">
                <a:solidFill>
                  <a:schemeClr val="accent5">
                    <a:lumMod val="50000"/>
                  </a:schemeClr>
                </a:solidFill>
                <a:effectLst>
                  <a:outerShdw blurRad="38100" dist="38100" dir="2700000" algn="tl">
                    <a:srgbClr val="000000">
                      <a:alpha val="43137"/>
                    </a:srgbClr>
                  </a:outerShdw>
                </a:effectLst>
              </a:rPr>
              <a:t> Такие продукты, как рыба, творог, орехи, курага и т. д. стимулируют работу головного мозга. </a:t>
            </a:r>
          </a:p>
          <a:p>
            <a:r>
              <a:rPr lang="ru-RU" sz="3200" b="1" dirty="0" smtClean="0">
                <a:solidFill>
                  <a:schemeClr val="accent5">
                    <a:lumMod val="50000"/>
                  </a:schemeClr>
                </a:solidFill>
                <a:effectLst>
                  <a:outerShdw blurRad="38100" dist="38100" dir="2700000" algn="tl">
                    <a:srgbClr val="000000">
                      <a:alpha val="43137"/>
                    </a:srgbClr>
                  </a:outerShdw>
                </a:effectLst>
              </a:rPr>
              <a:t>Кстати, в эту пору и "от плюшек не толстеют!"</a:t>
            </a:r>
            <a:endParaRPr lang="ru-RU" sz="3200" b="1" dirty="0">
              <a:solidFill>
                <a:schemeClr val="accent5">
                  <a:lumMod val="50000"/>
                </a:schemeClr>
              </a:solidFill>
              <a:effectLst>
                <a:outerShdw blurRad="38100" dist="38100" dir="2700000" algn="tl">
                  <a:srgbClr val="000000">
                    <a:alpha val="43137"/>
                  </a:srgbClr>
                </a:outerShdw>
              </a:effectLst>
            </a:endParaRPr>
          </a:p>
        </p:txBody>
      </p:sp>
      <p:pic>
        <p:nvPicPr>
          <p:cNvPr id="11266" name="Picture 2" descr="C:\Documents and Settings\Учитель\Рабочий стол\Картинки\75138.jpg"/>
          <p:cNvPicPr>
            <a:picLocks noChangeAspect="1" noChangeArrowheads="1"/>
          </p:cNvPicPr>
          <p:nvPr/>
        </p:nvPicPr>
        <p:blipFill>
          <a:blip r:embed="rId2" cstate="print"/>
          <a:srcRect/>
          <a:stretch>
            <a:fillRect/>
          </a:stretch>
        </p:blipFill>
        <p:spPr bwMode="auto">
          <a:xfrm>
            <a:off x="6516216" y="1844824"/>
            <a:ext cx="2423006" cy="1512168"/>
          </a:xfrm>
          <a:prstGeom prst="rect">
            <a:avLst/>
          </a:prstGeom>
          <a:ln>
            <a:noFill/>
          </a:ln>
          <a:effectLst>
            <a:softEdge rad="112500"/>
          </a:effectLst>
        </p:spPr>
      </p:pic>
      <p:pic>
        <p:nvPicPr>
          <p:cNvPr id="11267" name="Picture 3" descr="C:\Documents and Settings\Учитель\Рабочий стол\Картинки\77322.jpg"/>
          <p:cNvPicPr>
            <a:picLocks noChangeAspect="1" noChangeArrowheads="1"/>
          </p:cNvPicPr>
          <p:nvPr/>
        </p:nvPicPr>
        <p:blipFill>
          <a:blip r:embed="rId3" cstate="print"/>
          <a:srcRect/>
          <a:stretch>
            <a:fillRect/>
          </a:stretch>
        </p:blipFill>
        <p:spPr bwMode="auto">
          <a:xfrm>
            <a:off x="4125334" y="3356992"/>
            <a:ext cx="4497521" cy="2808312"/>
          </a:xfrm>
          <a:prstGeom prst="rect">
            <a:avLst/>
          </a:prstGeom>
          <a:ln>
            <a:noFill/>
          </a:ln>
          <a:effectLst>
            <a:softEdge rad="112500"/>
          </a:effectLst>
        </p:spPr>
      </p:pic>
      <p:pic>
        <p:nvPicPr>
          <p:cNvPr id="11268" name="Picture 4" descr="C:\Documents and Settings\Учитель\Рабочий стол\Картинки\78789.jpg"/>
          <p:cNvPicPr>
            <a:picLocks noChangeAspect="1" noChangeArrowheads="1"/>
          </p:cNvPicPr>
          <p:nvPr/>
        </p:nvPicPr>
        <p:blipFill>
          <a:blip r:embed="rId4" cstate="print"/>
          <a:srcRect/>
          <a:stretch>
            <a:fillRect/>
          </a:stretch>
        </p:blipFill>
        <p:spPr bwMode="auto">
          <a:xfrm>
            <a:off x="49573" y="4149080"/>
            <a:ext cx="4036236" cy="25202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51520" y="188640"/>
            <a:ext cx="8568952" cy="6001643"/>
          </a:xfrm>
          <a:prstGeom prst="rect">
            <a:avLst/>
          </a:prstGeom>
        </p:spPr>
        <p:txBody>
          <a:bodyPr wrap="square">
            <a:spAutoFit/>
          </a:bodyPr>
          <a:lstStyle/>
          <a:p>
            <a:r>
              <a:rPr lang="ru-RU" sz="3200" b="1" dirty="0" smtClean="0"/>
              <a:t>Устройте ребенку </a:t>
            </a:r>
            <a:r>
              <a:rPr lang="ru-RU" sz="3200" b="1" u="sng" dirty="0" smtClean="0"/>
              <a:t>репетицию</a:t>
            </a:r>
            <a:r>
              <a:rPr lang="ru-RU" sz="3200" b="1" dirty="0" smtClean="0"/>
              <a:t> письменного экзамена. </a:t>
            </a:r>
          </a:p>
          <a:p>
            <a:r>
              <a:rPr lang="ru-RU" sz="3200" b="1" dirty="0" smtClean="0"/>
              <a:t>Например, возьмите один </a:t>
            </a:r>
            <a:r>
              <a:rPr lang="ru-RU" sz="3200" b="1" u="sng" dirty="0" smtClean="0"/>
              <a:t>из вариантов вступительных задач по математике</a:t>
            </a:r>
            <a:r>
              <a:rPr lang="ru-RU" sz="3200" b="1" dirty="0" smtClean="0"/>
              <a:t> из справочника для поступающих в вузы. Договоритесь, что у него будет 3 или 4 часа, </a:t>
            </a:r>
            <a:r>
              <a:rPr lang="ru-RU" sz="3200" b="1" u="sng" dirty="0" smtClean="0"/>
              <a:t>усадите за стол</a:t>
            </a:r>
            <a:r>
              <a:rPr lang="ru-RU" sz="3200" b="1" dirty="0" smtClean="0"/>
              <a:t>, свободный от лишних предметов, дайте несколько чистых листов бумаги, засеките время и объявите о начале «экзамена».</a:t>
            </a:r>
          </a:p>
          <a:p>
            <a:r>
              <a:rPr lang="ru-RU" sz="3200" b="1" dirty="0" smtClean="0"/>
              <a:t> Проследите, чтобы его не отвлекали </a:t>
            </a:r>
            <a:r>
              <a:rPr lang="ru-RU" sz="3200" b="1" u="sng" dirty="0" smtClean="0"/>
              <a:t>телефон </a:t>
            </a:r>
            <a:r>
              <a:rPr lang="ru-RU" sz="3200" b="1" dirty="0" smtClean="0"/>
              <a:t>или родственники. </a:t>
            </a:r>
            <a:endParaRPr lang="ru-RU" sz="3200" b="1" dirty="0"/>
          </a:p>
        </p:txBody>
      </p:sp>
      <p:pic>
        <p:nvPicPr>
          <p:cNvPr id="8194" name="Picture 2" descr="C:\Documents and Settings\Учитель\Рабочий стол\Картинки\12814379.gif"/>
          <p:cNvPicPr>
            <a:picLocks noChangeAspect="1" noChangeArrowheads="1" noCrop="1"/>
          </p:cNvPicPr>
          <p:nvPr/>
        </p:nvPicPr>
        <p:blipFill>
          <a:blip r:embed="rId2" cstate="print"/>
          <a:srcRect/>
          <a:stretch>
            <a:fillRect/>
          </a:stretch>
        </p:blipFill>
        <p:spPr bwMode="auto">
          <a:xfrm>
            <a:off x="7452320" y="692696"/>
            <a:ext cx="1872208" cy="18722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524</Words>
  <Application>Microsoft Office PowerPoint</Application>
  <PresentationFormat>Экран (4:3)</PresentationFormat>
  <Paragraphs>38</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Calibri</vt:lpstr>
      <vt:lpstr>Тема Office</vt:lpstr>
      <vt:lpstr>Подготовка к выпускным экзаменам</vt:lpstr>
      <vt:lpstr>ЕГЭ - лишь одно из жизненных испытаний, многих из которых еще предстоит пройти.</vt:lpstr>
      <vt:lpstr>При правильном подходе экзамены могут служить средством самоутверждения и повышением личностной самооценки.</vt:lpstr>
      <vt:lpstr>Как помочь подготовиться к экзаменам  (практические рекомендации для родителей)</vt:lpstr>
      <vt:lpstr>Желательно еще в марте помочь организовать  свое время,  а именно режим подготовки к экзаменам.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Шпаргалка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выпускным экзаменам</dc:title>
  <cp:lastModifiedBy>Admin</cp:lastModifiedBy>
  <cp:revision>14</cp:revision>
  <dcterms:modified xsi:type="dcterms:W3CDTF">2015-01-27T18:51:06Z</dcterms:modified>
</cp:coreProperties>
</file>