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4-C399-46FD-B1A0-6ECA7E8EE579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E5EE-A0F9-4283-8704-3E59A4D7FE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модуле «аттестация» вы входите в блок «моя аттестация» , открываете вкладку «Заявление», выбираете искомую квалификационную категорию, по которой планируете аттестоваться. </a:t>
            </a:r>
          </a:p>
          <a:p>
            <a:endParaRPr lang="ru-RU" dirty="0" smtClean="0"/>
          </a:p>
          <a:p>
            <a:r>
              <a:rPr lang="ru-RU" dirty="0" smtClean="0"/>
              <a:t>Хочу обратить</a:t>
            </a:r>
            <a:r>
              <a:rPr lang="ru-RU" baseline="0" dirty="0" smtClean="0"/>
              <a:t> ваше внимание на то, </a:t>
            </a:r>
          </a:p>
          <a:p>
            <a:r>
              <a:rPr lang="ru-RU" baseline="0" dirty="0" smtClean="0"/>
              <a:t>что </a:t>
            </a:r>
            <a:r>
              <a:rPr lang="ru-RU" dirty="0" smtClean="0"/>
              <a:t>Подача заявления на аттестацию производится </a:t>
            </a:r>
            <a:r>
              <a:rPr lang="ru-RU" b="1" dirty="0" smtClean="0"/>
              <a:t>только</a:t>
            </a:r>
            <a:r>
              <a:rPr lang="ru-RU" dirty="0" smtClean="0"/>
              <a:t> из личного кабинета педагога.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98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Доказательством своей работы может</a:t>
            </a:r>
            <a:r>
              <a:rPr lang="ru-RU" baseline="0" dirty="0" smtClean="0"/>
              <a:t> служить размещение </a:t>
            </a:r>
          </a:p>
          <a:p>
            <a:r>
              <a:rPr lang="ru-RU" baseline="0" dirty="0" smtClean="0"/>
              <a:t>вышеперечисленного материала в сети интернет, </a:t>
            </a:r>
          </a:p>
          <a:p>
            <a:r>
              <a:rPr lang="ru-RU" baseline="0" dirty="0" smtClean="0"/>
              <a:t>тогда вы даете ссылку на адрес электронного ресурса.</a:t>
            </a:r>
          </a:p>
          <a:p>
            <a:r>
              <a:rPr lang="ru-RU" baseline="0" dirty="0" smtClean="0"/>
              <a:t> Если в сети интернет у педагогического работника нет своего сайта, электронного </a:t>
            </a:r>
            <a:r>
              <a:rPr lang="ru-RU" baseline="0" dirty="0" err="1" smtClean="0"/>
              <a:t>порфолио</a:t>
            </a:r>
            <a:r>
              <a:rPr lang="ru-RU" baseline="0" dirty="0" smtClean="0"/>
              <a:t> и т.п.,</a:t>
            </a:r>
          </a:p>
          <a:p>
            <a:r>
              <a:rPr lang="ru-RU" baseline="0" dirty="0" smtClean="0"/>
              <a:t> то вышеперечисленные материалы можно разместить на сайте учреждения.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Открывается электронная форма заявления. </a:t>
            </a:r>
          </a:p>
          <a:p>
            <a:r>
              <a:rPr lang="ru-RU" dirty="0" smtClean="0"/>
              <a:t>Вам нужно указать в открывшейся форме желание или нежелание присутствовать</a:t>
            </a:r>
            <a:r>
              <a:rPr lang="ru-RU" baseline="0" dirty="0" smtClean="0"/>
              <a:t> на заседании ГАК, </a:t>
            </a:r>
          </a:p>
          <a:p>
            <a:r>
              <a:rPr lang="ru-RU" baseline="0" dirty="0" smtClean="0"/>
              <a:t>подтвердить согласие на обработку ваших персональных данных и нажать кнопку «подать заявление».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того, как вы подали заявление </a:t>
            </a:r>
          </a:p>
          <a:p>
            <a:r>
              <a:rPr lang="ru-RU" dirty="0" smtClean="0"/>
              <a:t>на странице у ответственного за аттестацию видно, </a:t>
            </a:r>
          </a:p>
          <a:p>
            <a:r>
              <a:rPr lang="ru-RU" dirty="0" smtClean="0"/>
              <a:t>что заявление подано </a:t>
            </a:r>
          </a:p>
          <a:p>
            <a:r>
              <a:rPr lang="ru-RU" dirty="0" smtClean="0"/>
              <a:t>и ответственный начинает сопровождение вашей аттестации. </a:t>
            </a:r>
          </a:p>
          <a:p>
            <a:r>
              <a:rPr lang="ru-RU" dirty="0" smtClean="0"/>
              <a:t>Он активирует вам  таблицы,</a:t>
            </a:r>
            <a:r>
              <a:rPr lang="ru-RU" baseline="0" dirty="0" smtClean="0"/>
              <a:t> над которыми вы начинаете работать.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Заполнение Анкеты на сотрудника может выполнить как ответственный за сопровождение аттестации так и сам сотрудник.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7365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Результаты своей работы по предложенным РКО таблицам </a:t>
            </a:r>
          </a:p>
          <a:p>
            <a:r>
              <a:rPr lang="ru-RU" baseline="0" dirty="0" smtClean="0"/>
              <a:t>заполняет сам педагогический работник из своего личного кабинета, </a:t>
            </a:r>
          </a:p>
          <a:p>
            <a:r>
              <a:rPr lang="ru-RU" baseline="0" dirty="0" smtClean="0"/>
              <a:t>начиная с первой таблицы.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Открыв вкладку 1.1. педагог заполняет результаты своей работы.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 В соответствии с п.36 </a:t>
            </a:r>
            <a:r>
              <a:rPr lang="ru-RU" sz="1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Порядка аттестации педагогических работников в таблицу вносятся </a:t>
            </a:r>
            <a:r>
              <a:rPr lang="ru-RU" sz="1200" b="0" i="0" dirty="0" smtClean="0">
                <a:latin typeface="Times New Roman" pitchFamily="18" charset="0"/>
                <a:cs typeface="Times New Roman" pitchFamily="18" charset="0"/>
              </a:rPr>
              <a:t>стабильные положительные результатов освоения обучающимися образовательных программ </a:t>
            </a:r>
            <a:r>
              <a:rPr lang="ru-RU" sz="1200" b="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 итогам мониторингов, проводимых организацией;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Какие мониторинги и виды административного контроля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закреплены</a:t>
            </a:r>
            <a:r>
              <a:rPr lang="ru-RU" sz="1200" b="0" i="0" baseline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локальными актами учреждения:???????</a:t>
            </a:r>
            <a:endParaRPr lang="ru-RU" sz="1200" b="0" i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Результаты работы показываются: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 сотрудника, имеющую высшую категорию- и подавший заявление на высшую – за 5 лет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 сотрудника, имеющего первую квалификационную категорию и подавшего заявление на высшую – за 3 года,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у сотрудника, не имеющего квалификационной категории и подавшего заявление на первую – за 2 года.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мере заполнения таблиц педагогический работник может столкнуться с такой проблемой: </a:t>
            </a:r>
          </a:p>
          <a:p>
            <a:r>
              <a:rPr lang="ru-RU" dirty="0" smtClean="0"/>
              <a:t>в таблице нужно указать электронный адрес размещения результатов</a:t>
            </a:r>
            <a:r>
              <a:rPr lang="ru-RU" baseline="0" dirty="0" smtClean="0"/>
              <a:t> своей работы. </a:t>
            </a:r>
          </a:p>
          <a:p>
            <a:r>
              <a:rPr lang="ru-RU" baseline="0" dirty="0" smtClean="0"/>
              <a:t>Это может быть открытый урок, печатная работа, выступление на методическом объединении, педагогическом совете, </a:t>
            </a:r>
          </a:p>
          <a:p>
            <a:r>
              <a:rPr lang="ru-RU" baseline="0" dirty="0" smtClean="0"/>
              <a:t>внеклассные мероприятия с учащимися и многое другое.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248FE-E068-42F6-816E-79D5832209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97CEC-B8AE-47B6-9E14-9B2D96E1633A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22F9D-D39E-4978-A6DE-A07B964987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324000"/>
            <a:ext cx="8280000" cy="62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696" y="548728"/>
            <a:ext cx="1188000" cy="432000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2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" y="931451"/>
            <a:ext cx="8604000" cy="499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600000">
            <a:off x="2475593" y="1047342"/>
            <a:ext cx="144016" cy="9361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3480000">
            <a:off x="7164288" y="2492896"/>
            <a:ext cx="144016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00000">
            <a:off x="7236296" y="4473462"/>
            <a:ext cx="144016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8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70000"/>
            <a:ext cx="8424000" cy="6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5688" y="548728"/>
            <a:ext cx="1188000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836712"/>
            <a:ext cx="3235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1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" y="504003"/>
            <a:ext cx="8280000" cy="584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58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" y="337500"/>
            <a:ext cx="8244000" cy="61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692696"/>
            <a:ext cx="1152128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39553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09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" y="1131937"/>
            <a:ext cx="8532000" cy="45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1331640" y="3573016"/>
            <a:ext cx="144016" cy="15841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92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81" t="5334" r="14363" b="2968"/>
          <a:stretch>
            <a:fillRect/>
          </a:stretch>
        </p:blipFill>
        <p:spPr bwMode="auto">
          <a:xfrm>
            <a:off x="342000" y="400966"/>
            <a:ext cx="8460000" cy="605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24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188" t="5334" r="14757" b="2968"/>
          <a:stretch>
            <a:fillRect/>
          </a:stretch>
        </p:blipFill>
        <p:spPr bwMode="auto">
          <a:xfrm>
            <a:off x="423071" y="459000"/>
            <a:ext cx="8297859" cy="5940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480000">
            <a:off x="5220072" y="687579"/>
            <a:ext cx="144016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9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980800"/>
            <a:ext cx="9072000" cy="331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1140000">
            <a:off x="1201828" y="1348472"/>
            <a:ext cx="216024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81" t="5334" r="14363" b="3668"/>
          <a:stretch>
            <a:fillRect/>
          </a:stretch>
        </p:blipFill>
        <p:spPr bwMode="auto">
          <a:xfrm>
            <a:off x="360000" y="436869"/>
            <a:ext cx="8424000" cy="59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7740352" y="1628800"/>
            <a:ext cx="216024" cy="1584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840000">
            <a:off x="3568133" y="1044942"/>
            <a:ext cx="144000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8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362</Words>
  <Application>Microsoft Office PowerPoint</Application>
  <PresentationFormat>Экран (4:3)</PresentationFormat>
  <Paragraphs>44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Полина</cp:lastModifiedBy>
  <cp:revision>1</cp:revision>
  <dcterms:created xsi:type="dcterms:W3CDTF">2014-11-10T17:03:10Z</dcterms:created>
  <dcterms:modified xsi:type="dcterms:W3CDTF">2014-11-10T17:04:35Z</dcterms:modified>
</cp:coreProperties>
</file>