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6" r:id="rId2"/>
    <p:sldId id="256" r:id="rId3"/>
    <p:sldId id="284" r:id="rId4"/>
    <p:sldId id="285" r:id="rId5"/>
    <p:sldId id="257" r:id="rId6"/>
    <p:sldId id="276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301" r:id="rId16"/>
    <p:sldId id="302" r:id="rId17"/>
    <p:sldId id="305" r:id="rId18"/>
    <p:sldId id="296" r:id="rId19"/>
    <p:sldId id="297" r:id="rId20"/>
    <p:sldId id="298" r:id="rId21"/>
    <p:sldId id="299" r:id="rId22"/>
    <p:sldId id="307" r:id="rId23"/>
    <p:sldId id="300" r:id="rId24"/>
    <p:sldId id="304" r:id="rId25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showPr showNarration="1">
    <p:present/>
    <p:sldAll/>
    <p:penClr>
      <a:schemeClr val="tx1"/>
    </p:penClr>
  </p:showPr>
  <p:clrMru>
    <a:srgbClr val="00FF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 autoAdjust="0"/>
    <p:restoredTop sz="94600" autoAdjust="0"/>
  </p:normalViewPr>
  <p:slideViewPr>
    <p:cSldViewPr>
      <p:cViewPr varScale="1">
        <p:scale>
          <a:sx n="46" d="100"/>
          <a:sy n="46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38F87F-55A2-4FB9-B1AA-66235E9246F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BABE24-36FA-4A4C-A9F9-CA65B842B1E2}">
      <dgm:prSet phldrT="[Текст]"/>
      <dgm:spPr/>
      <dgm:t>
        <a:bodyPr/>
        <a:lstStyle/>
        <a:p>
          <a:r>
            <a:rPr lang="ru-RU" b="1" dirty="0" smtClean="0"/>
            <a:t>Лечебно-оздоровительные</a:t>
          </a:r>
        </a:p>
        <a:p>
          <a:r>
            <a:rPr lang="ru-RU" b="1" smtClean="0"/>
            <a:t>(ЛОТ)</a:t>
          </a:r>
          <a:endParaRPr lang="ru-RU"/>
        </a:p>
      </dgm:t>
    </dgm:pt>
    <dgm:pt modelId="{0790793B-F109-48CA-A7C8-6A49EBEAD9A0}" type="parTrans" cxnId="{301AB7F8-D782-4849-B510-4C208483C990}">
      <dgm:prSet/>
      <dgm:spPr/>
      <dgm:t>
        <a:bodyPr/>
        <a:lstStyle/>
        <a:p>
          <a:endParaRPr lang="ru-RU"/>
        </a:p>
      </dgm:t>
    </dgm:pt>
    <dgm:pt modelId="{8D670FBE-6700-4A63-8412-13E849F31E4A}" type="sibTrans" cxnId="{301AB7F8-D782-4849-B510-4C208483C990}">
      <dgm:prSet/>
      <dgm:spPr/>
      <dgm:t>
        <a:bodyPr/>
        <a:lstStyle/>
        <a:p>
          <a:endParaRPr lang="ru-RU"/>
        </a:p>
      </dgm:t>
    </dgm:pt>
    <dgm:pt modelId="{2812B300-D0B8-4685-95B9-3A5B5568664F}">
      <dgm:prSet phldrT="[Текст]"/>
      <dgm:spPr/>
      <dgm:t>
        <a:bodyPr/>
        <a:lstStyle/>
        <a:p>
          <a:r>
            <a:rPr lang="ru-RU" b="1" dirty="0" smtClean="0"/>
            <a:t>Психолого-педагогические</a:t>
          </a:r>
        </a:p>
        <a:p>
          <a:r>
            <a:rPr lang="ru-RU" b="1" smtClean="0"/>
            <a:t>(ППТ)</a:t>
          </a:r>
          <a:endParaRPr lang="ru-RU"/>
        </a:p>
      </dgm:t>
    </dgm:pt>
    <dgm:pt modelId="{682AF2C7-3860-4179-9E8B-268565381380}" type="parTrans" cxnId="{74B7E882-8FC6-49C9-ABFF-A29644F482F2}">
      <dgm:prSet/>
      <dgm:spPr/>
      <dgm:t>
        <a:bodyPr/>
        <a:lstStyle/>
        <a:p>
          <a:endParaRPr lang="ru-RU"/>
        </a:p>
      </dgm:t>
    </dgm:pt>
    <dgm:pt modelId="{61BED141-5AF3-4EFB-8AC4-7A046788121B}" type="sibTrans" cxnId="{74B7E882-8FC6-49C9-ABFF-A29644F482F2}">
      <dgm:prSet/>
      <dgm:spPr/>
      <dgm:t>
        <a:bodyPr/>
        <a:lstStyle/>
        <a:p>
          <a:endParaRPr lang="ru-RU"/>
        </a:p>
      </dgm:t>
    </dgm:pt>
    <dgm:pt modelId="{4CE7B0F7-D10B-4C03-9933-2E1D51022A9A}">
      <dgm:prSet phldrT="[Текст]"/>
      <dgm:spPr/>
      <dgm:t>
        <a:bodyPr/>
        <a:lstStyle/>
        <a:p>
          <a:r>
            <a:rPr lang="ru-RU" b="1" dirty="0" smtClean="0"/>
            <a:t>Социально-адаптирующие и </a:t>
          </a:r>
        </a:p>
        <a:p>
          <a:r>
            <a:rPr lang="ru-RU" b="1" dirty="0" smtClean="0"/>
            <a:t>Личностно-развивающие</a:t>
          </a:r>
        </a:p>
        <a:p>
          <a:r>
            <a:rPr lang="ru-RU" b="1" smtClean="0"/>
            <a:t>(ЛРТ)</a:t>
          </a:r>
          <a:endParaRPr lang="ru-RU"/>
        </a:p>
      </dgm:t>
    </dgm:pt>
    <dgm:pt modelId="{585FF326-1EDC-4A09-B5C9-6EEF9D709CFA}" type="parTrans" cxnId="{38EE70E3-DD51-4095-892C-F2CC58D1B205}">
      <dgm:prSet/>
      <dgm:spPr/>
      <dgm:t>
        <a:bodyPr/>
        <a:lstStyle/>
        <a:p>
          <a:endParaRPr lang="ru-RU"/>
        </a:p>
      </dgm:t>
    </dgm:pt>
    <dgm:pt modelId="{F253C4C6-82E9-452E-BA6B-E7F36D76C635}" type="sibTrans" cxnId="{38EE70E3-DD51-4095-892C-F2CC58D1B205}">
      <dgm:prSet/>
      <dgm:spPr/>
      <dgm:t>
        <a:bodyPr/>
        <a:lstStyle/>
        <a:p>
          <a:endParaRPr lang="ru-RU"/>
        </a:p>
      </dgm:t>
    </dgm:pt>
    <dgm:pt modelId="{E75DDF14-3AB1-460A-9F21-4633E531072E}">
      <dgm:prSet phldrT="[Текст]"/>
      <dgm:spPr/>
      <dgm:t>
        <a:bodyPr/>
        <a:lstStyle/>
        <a:p>
          <a:r>
            <a:rPr lang="ru-RU" b="1" dirty="0" smtClean="0"/>
            <a:t>Учебно-воспитательные</a:t>
          </a:r>
        </a:p>
        <a:p>
          <a:r>
            <a:rPr lang="ru-RU" b="1" smtClean="0"/>
            <a:t>(УВТ)</a:t>
          </a:r>
          <a:endParaRPr lang="ru-RU"/>
        </a:p>
      </dgm:t>
    </dgm:pt>
    <dgm:pt modelId="{F9837085-2203-4C6D-86FA-E5793B9026C3}" type="parTrans" cxnId="{F0BB1EC9-E583-49FA-9249-E78CB7C8ACB9}">
      <dgm:prSet/>
      <dgm:spPr/>
      <dgm:t>
        <a:bodyPr/>
        <a:lstStyle/>
        <a:p>
          <a:endParaRPr lang="ru-RU"/>
        </a:p>
      </dgm:t>
    </dgm:pt>
    <dgm:pt modelId="{AF7DF546-0FB3-468D-B318-E7F9C63D49A7}" type="sibTrans" cxnId="{F0BB1EC9-E583-49FA-9249-E78CB7C8ACB9}">
      <dgm:prSet/>
      <dgm:spPr/>
      <dgm:t>
        <a:bodyPr/>
        <a:lstStyle/>
        <a:p>
          <a:endParaRPr lang="ru-RU"/>
        </a:p>
      </dgm:t>
    </dgm:pt>
    <dgm:pt modelId="{5E5ADF41-114F-4D89-8538-CBCC0A5695A1}">
      <dgm:prSet phldrT="[Текст]"/>
      <dgm:spPr/>
      <dgm:t>
        <a:bodyPr/>
        <a:lstStyle/>
        <a:p>
          <a:r>
            <a:rPr lang="ru-RU" b="1" dirty="0" smtClean="0"/>
            <a:t>Организационно-</a:t>
          </a:r>
        </a:p>
        <a:p>
          <a:r>
            <a:rPr lang="ru-RU" b="1" dirty="0" smtClean="0"/>
            <a:t>педагогические</a:t>
          </a:r>
        </a:p>
        <a:p>
          <a:r>
            <a:rPr lang="ru-RU" b="1" smtClean="0"/>
            <a:t>(ОПТ)</a:t>
          </a:r>
          <a:endParaRPr lang="ru-RU"/>
        </a:p>
      </dgm:t>
    </dgm:pt>
    <dgm:pt modelId="{A1BAAE1B-1B66-4E08-8729-EEDFCC8EF697}" type="parTrans" cxnId="{6BAB4A2A-A205-4BFE-A8A0-2D68B4B7EE13}">
      <dgm:prSet/>
      <dgm:spPr/>
      <dgm:t>
        <a:bodyPr/>
        <a:lstStyle/>
        <a:p>
          <a:endParaRPr lang="ru-RU"/>
        </a:p>
      </dgm:t>
    </dgm:pt>
    <dgm:pt modelId="{6370F3AF-BEAA-46C9-AECC-52738BF1EDCE}" type="sibTrans" cxnId="{6BAB4A2A-A205-4BFE-A8A0-2D68B4B7EE13}">
      <dgm:prSet/>
      <dgm:spPr/>
      <dgm:t>
        <a:bodyPr/>
        <a:lstStyle/>
        <a:p>
          <a:endParaRPr lang="ru-RU"/>
        </a:p>
      </dgm:t>
    </dgm:pt>
    <dgm:pt modelId="{42EF045F-290C-4D00-BA13-D2F0B9561EBA}" type="pres">
      <dgm:prSet presAssocID="{AE38F87F-55A2-4FB9-B1AA-66235E9246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791DF-9150-4CE5-948D-BE13FF841F31}" type="pres">
      <dgm:prSet presAssocID="{ACBABE24-36FA-4A4C-A9F9-CA65B842B1E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20104-5507-4CA7-9672-A3335CF6D564}" type="pres">
      <dgm:prSet presAssocID="{8D670FBE-6700-4A63-8412-13E849F31E4A}" presName="sibTrans" presStyleLbl="sibTrans2D1" presStyleIdx="0" presStyleCnt="5"/>
      <dgm:spPr/>
      <dgm:t>
        <a:bodyPr/>
        <a:lstStyle/>
        <a:p>
          <a:endParaRPr lang="ru-RU"/>
        </a:p>
      </dgm:t>
    </dgm:pt>
    <dgm:pt modelId="{CE20FDE5-D41A-4A95-A140-293A3DF0C150}" type="pres">
      <dgm:prSet presAssocID="{8D670FBE-6700-4A63-8412-13E849F31E4A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47EF7F7-88F7-4D96-80EB-DE32CA9069D7}" type="pres">
      <dgm:prSet presAssocID="{2812B300-D0B8-4685-95B9-3A5B5568664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FBA6B-0A8B-4FEA-9705-23C4014ACFE7}" type="pres">
      <dgm:prSet presAssocID="{61BED141-5AF3-4EFB-8AC4-7A046788121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04BA8EB-374B-440F-A6B0-BF919CF3B159}" type="pres">
      <dgm:prSet presAssocID="{61BED141-5AF3-4EFB-8AC4-7A046788121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404B68E-8233-4EC6-A882-596A1EDCB330}" type="pres">
      <dgm:prSet presAssocID="{4CE7B0F7-D10B-4C03-9933-2E1D51022A9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63DE8-0BFF-4CE8-AE34-E99F4E715676}" type="pres">
      <dgm:prSet presAssocID="{F253C4C6-82E9-452E-BA6B-E7F36D76C635}" presName="sibTrans" presStyleLbl="sibTrans2D1" presStyleIdx="2" presStyleCnt="5"/>
      <dgm:spPr/>
      <dgm:t>
        <a:bodyPr/>
        <a:lstStyle/>
        <a:p>
          <a:endParaRPr lang="ru-RU"/>
        </a:p>
      </dgm:t>
    </dgm:pt>
    <dgm:pt modelId="{786E2947-2872-48F0-805F-16CC5EAA0073}" type="pres">
      <dgm:prSet presAssocID="{F253C4C6-82E9-452E-BA6B-E7F36D76C635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3C9BA7E1-4EEF-49EE-A70A-FD9A811511C6}" type="pres">
      <dgm:prSet presAssocID="{E75DDF14-3AB1-460A-9F21-4633E531072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B537C-7B7B-4CCF-BFF8-8B04DCC95DC6}" type="pres">
      <dgm:prSet presAssocID="{AF7DF546-0FB3-468D-B318-E7F9C63D49A7}" presName="sibTrans" presStyleLbl="sibTrans2D1" presStyleIdx="3" presStyleCnt="5"/>
      <dgm:spPr/>
      <dgm:t>
        <a:bodyPr/>
        <a:lstStyle/>
        <a:p>
          <a:endParaRPr lang="ru-RU"/>
        </a:p>
      </dgm:t>
    </dgm:pt>
    <dgm:pt modelId="{272456CD-3809-49AE-B3AF-58FAE0D40568}" type="pres">
      <dgm:prSet presAssocID="{AF7DF546-0FB3-468D-B318-E7F9C63D49A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2E64133D-F564-49BB-AF8D-9D005B824EB3}" type="pres">
      <dgm:prSet presAssocID="{5E5ADF41-114F-4D89-8538-CBCC0A5695A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95E763-E528-4A79-BA19-FE5310C69331}" type="pres">
      <dgm:prSet presAssocID="{6370F3AF-BEAA-46C9-AECC-52738BF1EDCE}" presName="sibTrans" presStyleLbl="sibTrans2D1" presStyleIdx="4" presStyleCnt="5"/>
      <dgm:spPr/>
      <dgm:t>
        <a:bodyPr/>
        <a:lstStyle/>
        <a:p>
          <a:endParaRPr lang="ru-RU"/>
        </a:p>
      </dgm:t>
    </dgm:pt>
    <dgm:pt modelId="{A9372B13-AB23-4063-B6EF-380F6D67D3E4}" type="pres">
      <dgm:prSet presAssocID="{6370F3AF-BEAA-46C9-AECC-52738BF1EDCE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BF29AEA9-80C6-4A53-9F10-B8C61BDBBC17}" type="presOf" srcId="{61BED141-5AF3-4EFB-8AC4-7A046788121B}" destId="{1D2FBA6B-0A8B-4FEA-9705-23C4014ACFE7}" srcOrd="0" destOrd="0" presId="urn:microsoft.com/office/officeart/2005/8/layout/cycle2"/>
    <dgm:cxn modelId="{E323E9DB-D9DA-4736-A5F4-42A4DEE1C75E}" type="presOf" srcId="{2812B300-D0B8-4685-95B9-3A5B5568664F}" destId="{D47EF7F7-88F7-4D96-80EB-DE32CA9069D7}" srcOrd="0" destOrd="0" presId="urn:microsoft.com/office/officeart/2005/8/layout/cycle2"/>
    <dgm:cxn modelId="{73C9E4B4-DF78-4266-9D6B-A7488933BF20}" type="presOf" srcId="{6370F3AF-BEAA-46C9-AECC-52738BF1EDCE}" destId="{A9372B13-AB23-4063-B6EF-380F6D67D3E4}" srcOrd="1" destOrd="0" presId="urn:microsoft.com/office/officeart/2005/8/layout/cycle2"/>
    <dgm:cxn modelId="{C9E38706-47CA-453F-B38F-F5F9AE0979BA}" type="presOf" srcId="{8D670FBE-6700-4A63-8412-13E849F31E4A}" destId="{CE20FDE5-D41A-4A95-A140-293A3DF0C150}" srcOrd="1" destOrd="0" presId="urn:microsoft.com/office/officeart/2005/8/layout/cycle2"/>
    <dgm:cxn modelId="{38EE70E3-DD51-4095-892C-F2CC58D1B205}" srcId="{AE38F87F-55A2-4FB9-B1AA-66235E9246F3}" destId="{4CE7B0F7-D10B-4C03-9933-2E1D51022A9A}" srcOrd="2" destOrd="0" parTransId="{585FF326-1EDC-4A09-B5C9-6EEF9D709CFA}" sibTransId="{F253C4C6-82E9-452E-BA6B-E7F36D76C635}"/>
    <dgm:cxn modelId="{FED43F44-384E-4B5B-94DD-B9C6E2B9E265}" type="presOf" srcId="{E75DDF14-3AB1-460A-9F21-4633E531072E}" destId="{3C9BA7E1-4EEF-49EE-A70A-FD9A811511C6}" srcOrd="0" destOrd="0" presId="urn:microsoft.com/office/officeart/2005/8/layout/cycle2"/>
    <dgm:cxn modelId="{74B7E882-8FC6-49C9-ABFF-A29644F482F2}" srcId="{AE38F87F-55A2-4FB9-B1AA-66235E9246F3}" destId="{2812B300-D0B8-4685-95B9-3A5B5568664F}" srcOrd="1" destOrd="0" parTransId="{682AF2C7-3860-4179-9E8B-268565381380}" sibTransId="{61BED141-5AF3-4EFB-8AC4-7A046788121B}"/>
    <dgm:cxn modelId="{C7D3D15B-94EB-480B-83DA-B365CBB51B39}" type="presOf" srcId="{AF7DF546-0FB3-468D-B318-E7F9C63D49A7}" destId="{2F7B537C-7B7B-4CCF-BFF8-8B04DCC95DC6}" srcOrd="0" destOrd="0" presId="urn:microsoft.com/office/officeart/2005/8/layout/cycle2"/>
    <dgm:cxn modelId="{2BB3C4B2-178B-48B2-90AC-737712DC44A9}" type="presOf" srcId="{F253C4C6-82E9-452E-BA6B-E7F36D76C635}" destId="{F6263DE8-0BFF-4CE8-AE34-E99F4E715676}" srcOrd="0" destOrd="0" presId="urn:microsoft.com/office/officeart/2005/8/layout/cycle2"/>
    <dgm:cxn modelId="{45204B37-A04B-487D-9B25-5641034F6794}" type="presOf" srcId="{4CE7B0F7-D10B-4C03-9933-2E1D51022A9A}" destId="{5404B68E-8233-4EC6-A882-596A1EDCB330}" srcOrd="0" destOrd="0" presId="urn:microsoft.com/office/officeart/2005/8/layout/cycle2"/>
    <dgm:cxn modelId="{DF916BF2-111A-4C57-96B3-EB763E582F71}" type="presOf" srcId="{6370F3AF-BEAA-46C9-AECC-52738BF1EDCE}" destId="{9B95E763-E528-4A79-BA19-FE5310C69331}" srcOrd="0" destOrd="0" presId="urn:microsoft.com/office/officeart/2005/8/layout/cycle2"/>
    <dgm:cxn modelId="{D9054314-199A-418D-BA53-3CA7DCD2D466}" type="presOf" srcId="{F253C4C6-82E9-452E-BA6B-E7F36D76C635}" destId="{786E2947-2872-48F0-805F-16CC5EAA0073}" srcOrd="1" destOrd="0" presId="urn:microsoft.com/office/officeart/2005/8/layout/cycle2"/>
    <dgm:cxn modelId="{D7FDEB8D-DECF-4B09-A156-ECCADA7B884B}" type="presOf" srcId="{AE38F87F-55A2-4FB9-B1AA-66235E9246F3}" destId="{42EF045F-290C-4D00-BA13-D2F0B9561EBA}" srcOrd="0" destOrd="0" presId="urn:microsoft.com/office/officeart/2005/8/layout/cycle2"/>
    <dgm:cxn modelId="{D8F0BB90-3426-40E8-8AD0-638C70525B49}" type="presOf" srcId="{8D670FBE-6700-4A63-8412-13E849F31E4A}" destId="{74420104-5507-4CA7-9672-A3335CF6D564}" srcOrd="0" destOrd="0" presId="urn:microsoft.com/office/officeart/2005/8/layout/cycle2"/>
    <dgm:cxn modelId="{61BEE545-96A3-46EB-B854-2555FFDBD18A}" type="presOf" srcId="{AF7DF546-0FB3-468D-B318-E7F9C63D49A7}" destId="{272456CD-3809-49AE-B3AF-58FAE0D40568}" srcOrd="1" destOrd="0" presId="urn:microsoft.com/office/officeart/2005/8/layout/cycle2"/>
    <dgm:cxn modelId="{301AB7F8-D782-4849-B510-4C208483C990}" srcId="{AE38F87F-55A2-4FB9-B1AA-66235E9246F3}" destId="{ACBABE24-36FA-4A4C-A9F9-CA65B842B1E2}" srcOrd="0" destOrd="0" parTransId="{0790793B-F109-48CA-A7C8-6A49EBEAD9A0}" sibTransId="{8D670FBE-6700-4A63-8412-13E849F31E4A}"/>
    <dgm:cxn modelId="{E041F157-256B-4548-9F9C-2AE7DF68CF9C}" type="presOf" srcId="{61BED141-5AF3-4EFB-8AC4-7A046788121B}" destId="{204BA8EB-374B-440F-A6B0-BF919CF3B159}" srcOrd="1" destOrd="0" presId="urn:microsoft.com/office/officeart/2005/8/layout/cycle2"/>
    <dgm:cxn modelId="{50B1226D-7D57-4347-BA60-8CCCE292A644}" type="presOf" srcId="{ACBABE24-36FA-4A4C-A9F9-CA65B842B1E2}" destId="{2AB791DF-9150-4CE5-948D-BE13FF841F31}" srcOrd="0" destOrd="0" presId="urn:microsoft.com/office/officeart/2005/8/layout/cycle2"/>
    <dgm:cxn modelId="{6BAB4A2A-A205-4BFE-A8A0-2D68B4B7EE13}" srcId="{AE38F87F-55A2-4FB9-B1AA-66235E9246F3}" destId="{5E5ADF41-114F-4D89-8538-CBCC0A5695A1}" srcOrd="4" destOrd="0" parTransId="{A1BAAE1B-1B66-4E08-8729-EEDFCC8EF697}" sibTransId="{6370F3AF-BEAA-46C9-AECC-52738BF1EDCE}"/>
    <dgm:cxn modelId="{D9B27354-0836-472B-8A02-ABFF6AA107B9}" type="presOf" srcId="{5E5ADF41-114F-4D89-8538-CBCC0A5695A1}" destId="{2E64133D-F564-49BB-AF8D-9D005B824EB3}" srcOrd="0" destOrd="0" presId="urn:microsoft.com/office/officeart/2005/8/layout/cycle2"/>
    <dgm:cxn modelId="{F0BB1EC9-E583-49FA-9249-E78CB7C8ACB9}" srcId="{AE38F87F-55A2-4FB9-B1AA-66235E9246F3}" destId="{E75DDF14-3AB1-460A-9F21-4633E531072E}" srcOrd="3" destOrd="0" parTransId="{F9837085-2203-4C6D-86FA-E5793B9026C3}" sibTransId="{AF7DF546-0FB3-468D-B318-E7F9C63D49A7}"/>
    <dgm:cxn modelId="{8766BA95-A13F-4AF7-ABD9-37E51A761CB0}" type="presParOf" srcId="{42EF045F-290C-4D00-BA13-D2F0B9561EBA}" destId="{2AB791DF-9150-4CE5-948D-BE13FF841F31}" srcOrd="0" destOrd="0" presId="urn:microsoft.com/office/officeart/2005/8/layout/cycle2"/>
    <dgm:cxn modelId="{2117E500-068B-4A45-9720-20055EA52B7E}" type="presParOf" srcId="{42EF045F-290C-4D00-BA13-D2F0B9561EBA}" destId="{74420104-5507-4CA7-9672-A3335CF6D564}" srcOrd="1" destOrd="0" presId="urn:microsoft.com/office/officeart/2005/8/layout/cycle2"/>
    <dgm:cxn modelId="{23BFB83B-B35C-4A8E-90EE-640DC38BF715}" type="presParOf" srcId="{74420104-5507-4CA7-9672-A3335CF6D564}" destId="{CE20FDE5-D41A-4A95-A140-293A3DF0C150}" srcOrd="0" destOrd="0" presId="urn:microsoft.com/office/officeart/2005/8/layout/cycle2"/>
    <dgm:cxn modelId="{B1DE5EB5-9F5A-4481-9489-30B6C439B932}" type="presParOf" srcId="{42EF045F-290C-4D00-BA13-D2F0B9561EBA}" destId="{D47EF7F7-88F7-4D96-80EB-DE32CA9069D7}" srcOrd="2" destOrd="0" presId="urn:microsoft.com/office/officeart/2005/8/layout/cycle2"/>
    <dgm:cxn modelId="{E420E34C-C981-480D-8065-F705589DEC37}" type="presParOf" srcId="{42EF045F-290C-4D00-BA13-D2F0B9561EBA}" destId="{1D2FBA6B-0A8B-4FEA-9705-23C4014ACFE7}" srcOrd="3" destOrd="0" presId="urn:microsoft.com/office/officeart/2005/8/layout/cycle2"/>
    <dgm:cxn modelId="{9C32C41E-F88D-4694-BDFB-DF2263C771E1}" type="presParOf" srcId="{1D2FBA6B-0A8B-4FEA-9705-23C4014ACFE7}" destId="{204BA8EB-374B-440F-A6B0-BF919CF3B159}" srcOrd="0" destOrd="0" presId="urn:microsoft.com/office/officeart/2005/8/layout/cycle2"/>
    <dgm:cxn modelId="{AB24EF03-7FB9-4E55-92CF-061163096680}" type="presParOf" srcId="{42EF045F-290C-4D00-BA13-D2F0B9561EBA}" destId="{5404B68E-8233-4EC6-A882-596A1EDCB330}" srcOrd="4" destOrd="0" presId="urn:microsoft.com/office/officeart/2005/8/layout/cycle2"/>
    <dgm:cxn modelId="{3A828CC1-14B7-4181-BE1E-F76873A14803}" type="presParOf" srcId="{42EF045F-290C-4D00-BA13-D2F0B9561EBA}" destId="{F6263DE8-0BFF-4CE8-AE34-E99F4E715676}" srcOrd="5" destOrd="0" presId="urn:microsoft.com/office/officeart/2005/8/layout/cycle2"/>
    <dgm:cxn modelId="{25B9A100-1133-48CD-B511-8F1DEBB69543}" type="presParOf" srcId="{F6263DE8-0BFF-4CE8-AE34-E99F4E715676}" destId="{786E2947-2872-48F0-805F-16CC5EAA0073}" srcOrd="0" destOrd="0" presId="urn:microsoft.com/office/officeart/2005/8/layout/cycle2"/>
    <dgm:cxn modelId="{F889FF58-ABA5-490E-841C-F48A04960CBE}" type="presParOf" srcId="{42EF045F-290C-4D00-BA13-D2F0B9561EBA}" destId="{3C9BA7E1-4EEF-49EE-A70A-FD9A811511C6}" srcOrd="6" destOrd="0" presId="urn:microsoft.com/office/officeart/2005/8/layout/cycle2"/>
    <dgm:cxn modelId="{BA011E3D-B049-49B5-BD16-803148A15F2D}" type="presParOf" srcId="{42EF045F-290C-4D00-BA13-D2F0B9561EBA}" destId="{2F7B537C-7B7B-4CCF-BFF8-8B04DCC95DC6}" srcOrd="7" destOrd="0" presId="urn:microsoft.com/office/officeart/2005/8/layout/cycle2"/>
    <dgm:cxn modelId="{BC35EBC1-E0F4-4520-A4A5-0F074D3C83F2}" type="presParOf" srcId="{2F7B537C-7B7B-4CCF-BFF8-8B04DCC95DC6}" destId="{272456CD-3809-49AE-B3AF-58FAE0D40568}" srcOrd="0" destOrd="0" presId="urn:microsoft.com/office/officeart/2005/8/layout/cycle2"/>
    <dgm:cxn modelId="{070E66D1-E8D8-4242-99C9-004252F85057}" type="presParOf" srcId="{42EF045F-290C-4D00-BA13-D2F0B9561EBA}" destId="{2E64133D-F564-49BB-AF8D-9D005B824EB3}" srcOrd="8" destOrd="0" presId="urn:microsoft.com/office/officeart/2005/8/layout/cycle2"/>
    <dgm:cxn modelId="{F32C0949-C891-4EEB-858E-C0C681B5A753}" type="presParOf" srcId="{42EF045F-290C-4D00-BA13-D2F0B9561EBA}" destId="{9B95E763-E528-4A79-BA19-FE5310C69331}" srcOrd="9" destOrd="0" presId="urn:microsoft.com/office/officeart/2005/8/layout/cycle2"/>
    <dgm:cxn modelId="{E503695E-C5BE-4315-A9B2-50CB0CDE648D}" type="presParOf" srcId="{9B95E763-E528-4A79-BA19-FE5310C69331}" destId="{A9372B13-AB23-4063-B6EF-380F6D67D3E4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</a:defRPr>
            </a:lvl1pPr>
          </a:lstStyle>
          <a:p>
            <a:fld id="{8EF3D7BF-7E2A-4433-B942-F40EB6F5E48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</a:defRPr>
            </a:lvl1pPr>
          </a:lstStyle>
          <a:p>
            <a:fld id="{E5A1A584-EDAC-4408-B67F-428349CB0E8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11BEFDD-C316-4C2B-AC83-C8E46557F2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CC689-3947-4515-A93E-AE2F30D9B7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4C0D7-0B2D-41E4-977A-D67FBB744D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78FDE-38A0-4C45-820E-3F8C101E4D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9314-85E8-4BC6-BB2F-1D9D93DBA8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09546-292C-4958-8D3B-1A3DCF293F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699B9-FD24-4DB8-A953-EE82888671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79503-5B8A-4920-B116-78A827641C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DA450-3BD3-4B10-8B56-01C96C44B0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0627F-1325-4CC0-837E-476C9187EB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AF828-EDB7-419C-B42C-E98E6CA94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fld id="{891E3A21-4E6B-4A46-AE70-4F1395AB11E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Владимирский институт повышения квалификации работников образования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Кафедра педагогического менеджмента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«От здорового учителя к здоровому ученику»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Разработали: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Назарова Ирина Алексеевна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зам. директора      по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                                                                                                        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оспитательной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работе МОУ СОШ №1  г. Юрьев – Польского;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Таскина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Елена Сергеевна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зам. директора по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                                                                                                        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воспитательной работе МОУ СОШ №3 г. Юрьев – Польского;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Рушнова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Светлана Валерьевна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зам. директора      по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                                                                                                        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оспитательной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работе МОУ Ново- Александровская ООШ;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Шичкова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Наталья Владимировна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зам. директора     по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                                                                            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воспитательной работе МОУ СОШ №2 г.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Курлово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Гусь - Хрустального района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58246" cy="5143537"/>
          </a:xfrm>
        </p:spPr>
        <p:txBody>
          <a:bodyPr/>
          <a:lstStyle/>
          <a:p>
            <a:pPr>
              <a:buNone/>
            </a:pPr>
            <a:r>
              <a:rPr lang="ru-RU" sz="2400" b="1" i="1" dirty="0" err="1" smtClean="0"/>
              <a:t>Здоровьесберегающая</a:t>
            </a:r>
            <a:r>
              <a:rPr lang="ru-RU" sz="2400" b="1" i="1" dirty="0" smtClean="0"/>
              <a:t> среда должна быть направлена на: </a:t>
            </a:r>
          </a:p>
          <a:p>
            <a:pPr lvl="0"/>
            <a:r>
              <a:rPr lang="ru-RU" sz="2400" b="1" dirty="0" smtClean="0"/>
              <a:t>профилактику заболеваемости, сохранение и укрепление физического, психического и интеллектуального здоровья детей.</a:t>
            </a:r>
          </a:p>
          <a:p>
            <a:pPr lvl="0"/>
            <a:r>
              <a:rPr lang="ru-RU" sz="2400" b="1" dirty="0" smtClean="0"/>
              <a:t>формирование  представления о здоровом образе жизни через приобщение к общечеловеческим ценностям, обучение школьников быть грамотными созидателями своего здоровья.</a:t>
            </a:r>
          </a:p>
          <a:p>
            <a:r>
              <a:rPr lang="ru-RU" sz="2400" b="1" dirty="0" smtClean="0"/>
              <a:t>развитие физических качеств и обеспечение  адекватного уровня физической подготовленности в соответствии с возможностями и состоянием здоровья ребёнка через систему спортивно-оздоровительных мероприятий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85728"/>
            <a:ext cx="7315200" cy="6143668"/>
          </a:xfrm>
        </p:spPr>
        <p:txBody>
          <a:bodyPr/>
          <a:lstStyle/>
          <a:p>
            <a:pPr>
              <a:buNone/>
            </a:pPr>
            <a:r>
              <a:rPr lang="ru-RU" sz="1800" b="1" i="1" dirty="0" smtClean="0"/>
              <a:t>Построение </a:t>
            </a:r>
            <a:r>
              <a:rPr lang="ru-RU" sz="1800" b="1" i="1" dirty="0" err="1" smtClean="0"/>
              <a:t>здоровьесберегающей</a:t>
            </a:r>
            <a:r>
              <a:rPr lang="ru-RU" sz="1800" b="1" i="1" dirty="0" smtClean="0"/>
              <a:t> среды потребует системных изменений:</a:t>
            </a:r>
          </a:p>
          <a:p>
            <a:pPr lvl="0"/>
            <a:r>
              <a:rPr lang="ru-RU" sz="1800" b="1" dirty="0" smtClean="0"/>
              <a:t>Введение диагностики физического и нервно-психического развития детей.</a:t>
            </a:r>
          </a:p>
          <a:p>
            <a:pPr lvl="0"/>
            <a:r>
              <a:rPr lang="ru-RU" sz="1800" b="1" dirty="0" smtClean="0"/>
              <a:t>Создание организационно-педагогических условий для </a:t>
            </a:r>
            <a:r>
              <a:rPr lang="ru-RU" sz="1800" b="1" dirty="0" err="1" smtClean="0"/>
              <a:t>увиличения</a:t>
            </a:r>
            <a:r>
              <a:rPr lang="ru-RU" sz="1800" b="1" dirty="0" smtClean="0"/>
              <a:t> двигательной активности учащихся в урочное и внеурочное время.</a:t>
            </a:r>
          </a:p>
          <a:p>
            <a:pPr lvl="0"/>
            <a:r>
              <a:rPr lang="ru-RU" sz="1800" b="1" dirty="0" smtClean="0"/>
              <a:t>Лечебно-профилактическая работа. Закаливание.</a:t>
            </a:r>
          </a:p>
          <a:p>
            <a:pPr lvl="0"/>
            <a:r>
              <a:rPr lang="ru-RU" sz="1800" b="1" dirty="0" smtClean="0"/>
              <a:t>Воспитание потребности в здоровом образе жизни через введение в систему оздоровительных занятий.</a:t>
            </a:r>
          </a:p>
          <a:p>
            <a:pPr lvl="0"/>
            <a:r>
              <a:rPr lang="ru-RU" sz="1800" b="1" dirty="0" smtClean="0"/>
              <a:t>Создание условий для введения оздоровительных режимов. Овладение </a:t>
            </a:r>
            <a:r>
              <a:rPr lang="ru-RU" sz="1800" b="1" dirty="0" err="1" smtClean="0"/>
              <a:t>здоровьесберегающими</a:t>
            </a:r>
            <a:r>
              <a:rPr lang="ru-RU" sz="1800" b="1" dirty="0" smtClean="0"/>
              <a:t> и </a:t>
            </a:r>
            <a:r>
              <a:rPr lang="ru-RU" sz="1800" b="1" dirty="0" err="1" smtClean="0"/>
              <a:t>здоровьеформирующими</a:t>
            </a:r>
            <a:r>
              <a:rPr lang="ru-RU" sz="1800" b="1" dirty="0" smtClean="0"/>
              <a:t> технологиями.</a:t>
            </a:r>
          </a:p>
          <a:p>
            <a:pPr lvl="0"/>
            <a:r>
              <a:rPr lang="ru-RU" sz="1800" b="1" dirty="0" smtClean="0"/>
              <a:t>Комплекс психопрофилактических и психогигиенических средств и методов для коррекции здоровья.</a:t>
            </a:r>
          </a:p>
          <a:p>
            <a:pPr lvl="0"/>
            <a:r>
              <a:rPr lang="ru-RU" sz="1800" b="1" dirty="0" smtClean="0"/>
              <a:t>Совместная работа с  родителями по </a:t>
            </a:r>
            <a:r>
              <a:rPr lang="ru-RU" sz="1800" b="1" dirty="0" err="1" smtClean="0"/>
              <a:t>здоровьясбережению</a:t>
            </a:r>
            <a:r>
              <a:rPr lang="ru-RU" sz="1800" b="1" dirty="0" smtClean="0"/>
              <a:t>  ребёнка.</a:t>
            </a:r>
          </a:p>
          <a:p>
            <a:pPr>
              <a:buNone/>
            </a:pPr>
            <a:r>
              <a:rPr lang="ru-RU" sz="1800" b="1" i="1" dirty="0" smtClean="0"/>
              <a:t> </a:t>
            </a:r>
            <a:endParaRPr lang="ru-RU" sz="1800" b="1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714356"/>
            <a:ext cx="7848600" cy="733444"/>
          </a:xfrm>
        </p:spPr>
        <p:txBody>
          <a:bodyPr/>
          <a:lstStyle/>
          <a:p>
            <a:r>
              <a:rPr lang="ru-RU" sz="3200" b="1" i="1" dirty="0" smtClean="0"/>
              <a:t>Содержание проектной деятельности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600" b="1" dirty="0" smtClean="0"/>
              <a:t>Проект является среднесрочным и рассчитан на поэтапную реализацию в течение 3 лет (2011-2013) </a:t>
            </a:r>
          </a:p>
          <a:p>
            <a:pPr>
              <a:buNone/>
            </a:pPr>
            <a:r>
              <a:rPr lang="en-US" sz="1600" b="1" i="1" dirty="0" smtClean="0"/>
              <a:t>I</a:t>
            </a:r>
            <a:r>
              <a:rPr lang="ru-RU" sz="1600" b="1" i="1" dirty="0" smtClean="0"/>
              <a:t> этап –информационно-организационный (2011год)</a:t>
            </a:r>
            <a:endParaRPr lang="ru-RU" sz="1600" b="1" dirty="0" smtClean="0"/>
          </a:p>
          <a:p>
            <a:r>
              <a:rPr lang="ru-RU" sz="1600" b="1" dirty="0" smtClean="0"/>
              <a:t>- информационная работа с педагогами, медицинскими работниками</a:t>
            </a:r>
          </a:p>
          <a:p>
            <a:r>
              <a:rPr lang="ru-RU" sz="1600" b="1" dirty="0" smtClean="0"/>
              <a:t>- формирование рабочей группы</a:t>
            </a:r>
          </a:p>
          <a:p>
            <a:r>
              <a:rPr lang="ru-RU" sz="1600" b="1" dirty="0" smtClean="0"/>
              <a:t>-разработка стратегии формирования здорового и безопасного образа жизни, индивидуального подхода к каждому ученику, </a:t>
            </a:r>
            <a:r>
              <a:rPr lang="ru-RU" sz="1600" b="1" dirty="0" err="1" smtClean="0"/>
              <a:t>минимизирующего</a:t>
            </a:r>
            <a:r>
              <a:rPr lang="ru-RU" sz="1600" b="1" dirty="0" smtClean="0"/>
              <a:t> риски  для здоровья детей в процессе обучения в современной школе.</a:t>
            </a:r>
          </a:p>
          <a:p>
            <a:pPr>
              <a:buNone/>
            </a:pPr>
            <a:r>
              <a:rPr lang="en-US" sz="1600" b="1" i="1" dirty="0" smtClean="0"/>
              <a:t>II</a:t>
            </a:r>
            <a:r>
              <a:rPr lang="ru-RU" sz="1600" b="1" i="1" dirty="0" smtClean="0"/>
              <a:t> этап- основной практический (2012-2013годы)</a:t>
            </a:r>
            <a:endParaRPr lang="ru-RU" sz="1600" b="1" dirty="0" smtClean="0"/>
          </a:p>
          <a:p>
            <a:r>
              <a:rPr lang="ru-RU" sz="1600" b="1" dirty="0" smtClean="0"/>
              <a:t>- реализация запланированных мероприятий</a:t>
            </a:r>
          </a:p>
          <a:p>
            <a:pPr>
              <a:buNone/>
            </a:pPr>
            <a:r>
              <a:rPr lang="en-US" sz="1600" b="1" i="1" dirty="0" smtClean="0"/>
              <a:t>III </a:t>
            </a:r>
            <a:r>
              <a:rPr lang="ru-RU" sz="1600" b="1" i="1" dirty="0" smtClean="0"/>
              <a:t>этап- аналитический (2013год)</a:t>
            </a:r>
            <a:endParaRPr lang="ru-RU" sz="1600" b="1" dirty="0" smtClean="0"/>
          </a:p>
          <a:p>
            <a:r>
              <a:rPr lang="ru-RU" sz="1600" b="1" i="1" dirty="0" smtClean="0"/>
              <a:t>- </a:t>
            </a:r>
            <a:r>
              <a:rPr lang="ru-RU" sz="1600" b="1" dirty="0" smtClean="0"/>
              <a:t>проведение мониторинга заболеваемости педагогов и учащихся</a:t>
            </a:r>
          </a:p>
          <a:p>
            <a:r>
              <a:rPr lang="ru-RU" sz="1600" b="1" dirty="0" smtClean="0"/>
              <a:t>- информирование общественности, родителей, участников образовательного процесса о результатах реализации проекта</a:t>
            </a: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План реализации проекта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 </a:t>
            </a:r>
            <a:endParaRPr lang="ru-RU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800" y="1000111"/>
          <a:ext cx="7328218" cy="5756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90"/>
                <a:gridCol w="3286148"/>
                <a:gridCol w="93980"/>
                <a:gridCol w="1990740"/>
                <a:gridCol w="1666860"/>
              </a:tblGrid>
              <a:tr h="214311">
                <a:tc>
                  <a:txBody>
                    <a:bodyPr/>
                    <a:lstStyle/>
                    <a:p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№</a:t>
                      </a:r>
                      <a:endParaRPr lang="ru-RU" sz="1000" dirty="0">
                        <a:latin typeface="Times New Roman"/>
                      </a:endParaRPr>
                    </a:p>
                    <a:p>
                      <a:r>
                        <a:rPr lang="ru-RU" sz="1000" i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000" i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Мероприятия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Ответственные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Сроки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35540">
                <a:tc gridSpan="5">
                  <a:txBody>
                    <a:bodyPr/>
                    <a:lstStyle/>
                    <a:p>
                      <a:pPr marL="457200" algn="ctr"/>
                      <a:r>
                        <a:rPr lang="en-US" sz="1000" i="1" dirty="0">
                          <a:latin typeface="Times New Roman"/>
                          <a:ea typeface="Calibri"/>
                        </a:rPr>
                        <a:t>I</a:t>
                      </a:r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 этап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9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Прохождение  углубленного медосмотра педагогов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Директор школы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август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рабочей группы по реализации проекта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Заместитель директора по ВР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август-сентябрь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анкеты по изучению отношения педагогов к укреплению собственного здоровья 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Творческая группа.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август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системы поощрения и стимулирования педагогов, работающих без больничных листов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школы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август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 «Психологическое здоровье педагогов»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  мониторинга заболеваемости педагогов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Творческая группа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4356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спортивно-оздоровительного клуба по интересам для педагогов «Движение – это жизнь»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Творческая группа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паспорта «нездоровья» класса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Классные руководители,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6659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семинара-практикума по теме «Тематическое планирование по предмету с использованием образовательных здоровьесберегающих технологий»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Заместитель директора по УВР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факультативного курса «Здоровое питание» (7-9 классы)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Творческая группа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спортивного инвентаря, тренажеров, туристского снаряжения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школы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557"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Создать страницу школьного сайта «Путь к здоровью детей – общее дело школы и семьи»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Заместитель директора по УВР</a:t>
                      </a:r>
                      <a:endParaRPr lang="ru-RU" sz="9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</a:t>
                      </a:r>
                      <a:endParaRPr lang="ru-RU" sz="9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48600" cy="868346"/>
          </a:xfrm>
        </p:spPr>
        <p:txBody>
          <a:bodyPr/>
          <a:lstStyle/>
          <a:p>
            <a:pPr algn="ctr"/>
            <a:r>
              <a:rPr lang="en-US" i="1" dirty="0" smtClean="0">
                <a:latin typeface="Times New Roman"/>
                <a:ea typeface="Calibri"/>
              </a:rPr>
              <a:t>II</a:t>
            </a:r>
            <a:r>
              <a:rPr lang="ru-RU" i="1" dirty="0" smtClean="0">
                <a:latin typeface="Times New Roman"/>
                <a:ea typeface="Calibri"/>
              </a:rPr>
              <a:t> этап</a:t>
            </a:r>
            <a:r>
              <a:rPr lang="ru-RU" dirty="0" smtClean="0">
                <a:latin typeface="Times New Roman"/>
              </a:rPr>
              <a:t/>
            </a:r>
            <a:br>
              <a:rPr lang="ru-RU" dirty="0" smtClean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429684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4429156"/>
                <a:gridCol w="2286016"/>
                <a:gridCol w="13573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№</a:t>
                      </a:r>
                      <a:endParaRPr lang="ru-RU" sz="1000" dirty="0">
                        <a:latin typeface="Times New Roman"/>
                      </a:endParaRPr>
                    </a:p>
                    <a:p>
                      <a:r>
                        <a:rPr lang="ru-RU" sz="1000" i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000" i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Мероприятия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Ответственные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Сроки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/>
                          <a:ea typeface="Calibri"/>
                        </a:rPr>
                        <a:t>1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i="0" dirty="0">
                          <a:latin typeface="Times New Roman"/>
                          <a:ea typeface="Calibri"/>
                        </a:rPr>
                        <a:t>Диагностика здоровья учащихся:</a:t>
                      </a:r>
                      <a:endParaRPr lang="ru-RU" sz="1200" i="0" dirty="0">
                        <a:latin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/>
                        </a:rPr>
                        <a:t>Творческая</a:t>
                      </a:r>
                      <a:r>
                        <a:rPr lang="ru-RU" sz="1200" baseline="0" dirty="0" smtClean="0">
                          <a:latin typeface="Times New Roman"/>
                        </a:rPr>
                        <a:t> группа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/>
                        </a:rPr>
                        <a:t>сентябрь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/>
                          <a:ea typeface="Calibri"/>
                        </a:rPr>
                        <a:t>2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Апробация учебного курса «Здоровое питание» (1-4 классы)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Учителя начальных классов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В течение года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3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Создание школьного совета содействия здоровью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Администрация школы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сентябрь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4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Круглый стол  учителей-предметников «Технологии здоровьесберегающей технологии»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Администрация школы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декабрь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5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Экспертиза образовательной среды школы: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Администрация школы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сентябрь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 В течение года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6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latin typeface="Times New Roman"/>
                          <a:ea typeface="Calibri"/>
                        </a:rPr>
                        <a:t>Аналитико-информационно-статистическая</a:t>
                      </a:r>
                      <a:r>
                        <a:rPr lang="ru-RU" sz="1200" dirty="0">
                          <a:latin typeface="Times New Roman"/>
                          <a:ea typeface="Calibri"/>
                        </a:rPr>
                        <a:t> работа: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Администрация школы, классные руководители, медсестра</a:t>
                      </a:r>
                      <a:endParaRPr lang="ru-RU" sz="1200">
                        <a:latin typeface="Times New Roman"/>
                      </a:endParaRPr>
                    </a:p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учителя-предметники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/>
                        <a:ea typeface="Calibri"/>
                      </a:endParaRPr>
                    </a:p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сентябрь-июнь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декабрь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7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Обеспечение горячим питанием с привлечением старшеклассников для составления меню интересных, вкусных и полезных блюд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Заведующий столовой, совет старшеклассников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Раз в неделю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8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Создание « Школы раннего развития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»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Учителя начальных классов, психолог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сентябрь -май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9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Физкультурно-оздоровительная деятельность: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pPr marL="342900" lvl="0" indent="-342900"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Классные руководители, родительский комитет, учителя физической культуры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октябрь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r>
                        <a:rPr lang="ru-RU" sz="1200" dirty="0" smtClean="0">
                          <a:latin typeface="Times New Roman"/>
                        </a:rPr>
                        <a:t>июнь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10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Использование упражнений - энергизаторов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учителя-предметники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октябрь-май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11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Включение учащихся в исследовательскую и проектную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деятельность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Times New Roman"/>
                          <a:ea typeface="Calibri"/>
                        </a:rPr>
                        <a:t>Классные руководители, учителя-предметники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сентябрь-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Июнь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latin typeface="Times New Roman"/>
                          <a:ea typeface="Calibri"/>
                        </a:rPr>
                        <a:t>12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Работа с родителями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: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/>
                      <a:endParaRPr lang="ru-RU" sz="1200" dirty="0">
                        <a:latin typeface="Times New Roman"/>
                        <a:ea typeface="Calibri"/>
                      </a:endParaRPr>
                    </a:p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Классные руководители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/>
                      <a:endParaRPr lang="ru-RU" sz="1200" dirty="0">
                        <a:latin typeface="Times New Roman"/>
                        <a:ea typeface="Calibri"/>
                      </a:endParaRPr>
                    </a:p>
                    <a:p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сентябрь--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r>
                        <a:rPr lang="ru-RU" sz="1200" dirty="0">
                          <a:latin typeface="Times New Roman"/>
                          <a:ea typeface="Calibri"/>
                        </a:rPr>
                        <a:t>июнь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Экспресс-оценка готовности учащихся к уроку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643050"/>
            <a:ext cx="7315200" cy="4525963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 dirty="0" smtClean="0">
                <a:latin typeface="Times New Roman" pitchFamily="18" charset="0"/>
              </a:rPr>
              <a:t>П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роводится по следующим показателям:</a:t>
            </a:r>
          </a:p>
          <a:p>
            <a:pPr algn="just">
              <a:lnSpc>
                <a:spcPct val="90000"/>
              </a:lnSpc>
            </a:pPr>
            <a:r>
              <a:rPr lang="ru-RU" sz="1800" b="1" dirty="0" smtClean="0">
                <a:latin typeface="Times New Roman" pitchFamily="18" charset="0"/>
              </a:rPr>
              <a:t>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озбуждены</a:t>
            </a:r>
            <a:r>
              <a:rPr lang="ru-RU" sz="1800" b="1" dirty="0" smtClean="0">
                <a:latin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(перевозбуждены),</a:t>
            </a:r>
            <a:r>
              <a:rPr lang="ru-RU" sz="1800" b="1" dirty="0" smtClean="0">
                <a:latin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например после урока физкультуры;</a:t>
            </a:r>
          </a:p>
          <a:p>
            <a:pPr algn="just">
              <a:lnSpc>
                <a:spcPct val="9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утомлены, выглядят уставшими;</a:t>
            </a:r>
          </a:p>
          <a:p>
            <a:pPr algn="just">
              <a:lnSpc>
                <a:spcPct val="9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взволнованы, тревожны, чем-то обеспокоены;</a:t>
            </a:r>
          </a:p>
          <a:p>
            <a:pPr algn="just">
              <a:lnSpc>
                <a:spcPct val="9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сосредоточены, деловиты, настроены на урок;</a:t>
            </a:r>
          </a:p>
          <a:p>
            <a:pPr algn="just">
              <a:lnSpc>
                <a:spcPct val="9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насторожены, напряжены, враждебны (обычно — установка на конкретного учителя);</a:t>
            </a:r>
          </a:p>
          <a:p>
            <a:pPr algn="just">
              <a:lnSpc>
                <a:spcPct val="9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дурашливы, расторможены, расслаблены.</a:t>
            </a:r>
            <a:r>
              <a:rPr lang="ru-RU" sz="1800" b="1" dirty="0" smtClean="0">
                <a:latin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хотя нередко встречается сочетание того или иного вариантов, оценить преобладающую модальность состояния класса необходимо. Для этого опытному учителю бывает достаточно взглянуть на нескольких школьников — своеобразных индикаторов состояния всего класса.</a:t>
            </a:r>
          </a:p>
          <a:p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УПРАЖНЕНИЯ – ЭНЕРГИЗАТОРЫ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(Это короткие упражнения, восстанавливающие энергию группы и каждого ее участника. Они восстанавливают интерес к занятию и концентрацию внимания школьников.)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Для того чтобы выявить степень готовности участия в предстоящей работе на уроке, учитель проводит упражнение -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энергизатор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предлагая учащимся  на счет 1-3 занять одну из возможных поз: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поднять руку с открытой ладонью вверх;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поднять руку со сжатым кулаком вверх;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 занять позу «Наполеона» (скрещенные руки на груди).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Учащиеся, занявшие позу №1, открыты и полностью готовы к восприятию учебного материала,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Учащиеся, занявшие позу №2, настроены агрессивно по отношению к тому, что будет происходить на уроке, тем не менее, заинтересованы, включены в учебный процесс,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Учащиеся, занявшие позу №3, закрыты для получения информации.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/>
                </a:solidFill>
              </a:rPr>
              <a:t/>
            </a:r>
            <a:br>
              <a:rPr lang="ru-RU" sz="4000" dirty="0" smtClean="0">
                <a:solidFill>
                  <a:schemeClr val="accent2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Технологии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педагогики</a:t>
            </a:r>
            <a:r>
              <a:rPr lang="ru-RU" b="1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ru-RU" b="1" dirty="0" smtClean="0">
                <a:solidFill>
                  <a:schemeClr val="accent2"/>
                </a:solidFill>
                <a:latin typeface="Arial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3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48600" cy="868346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/>
                <a:ea typeface="Calibri"/>
              </a:rPr>
              <a:t/>
            </a:r>
            <a:br>
              <a:rPr lang="ru-RU" i="1" dirty="0" smtClean="0">
                <a:latin typeface="Times New Roman"/>
                <a:ea typeface="Calibri"/>
              </a:rPr>
            </a:br>
            <a:r>
              <a:rPr lang="en-US" i="1" dirty="0" smtClean="0">
                <a:latin typeface="Times New Roman"/>
                <a:ea typeface="Calibri"/>
              </a:rPr>
              <a:t>III </a:t>
            </a:r>
            <a:r>
              <a:rPr lang="ru-RU" i="1" dirty="0" smtClean="0">
                <a:latin typeface="Times New Roman"/>
                <a:ea typeface="Calibri"/>
              </a:rPr>
              <a:t>этап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429684" cy="547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4429156"/>
                <a:gridCol w="228601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№</a:t>
                      </a:r>
                      <a:endParaRPr lang="ru-RU" sz="1000" dirty="0">
                        <a:latin typeface="Times New Roman"/>
                      </a:endParaRPr>
                    </a:p>
                    <a:p>
                      <a:r>
                        <a:rPr lang="ru-RU" sz="1000" i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000" i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000" i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Мероприятия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Ответственные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Сроки</a:t>
                      </a:r>
                      <a:endParaRPr lang="ru-RU" sz="18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 динамики заболеваемости педагогов и учащихся школы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Творческая группа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Ежемесячно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Обобщение опыта работы школы по сбережению и укреплению здоровья участников образовательного процесса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Школьный совет содействия здоровью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 .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Информирование о результатах реализации проекта общественности и участников образовательного процесса через информационный стенд, школьный сайт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школы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Ежеквартально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Ожидаемые результаты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00200"/>
            <a:ext cx="7315200" cy="4614882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1. Устойчивая мотивация школьников к здоровому образу жизни, готовность учащихся к реализации личностного потенциала.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Положительная динамика здоровья детей и её позитивное влияние на образовательные достижения учащихся (сокращение количества простудных и вирусных заболеваний, заболеваний желудочно-кишечного тракта).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3.Укрепление и оздоровление социально-психологического климата в школе.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4.Оптимизация учебно-воспитательного процесса.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5.Организация мониторинга здоровья (физического, психологического) учащихся, учителей и школьной среды.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6.Сформированность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валеологической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культуры учащихся и учителей, работающих в школе, содействующей здоровью.</a:t>
            </a:r>
          </a:p>
          <a:p>
            <a:pPr>
              <a:buNone/>
            </a:pPr>
            <a:r>
              <a:rPr lang="ru-RU" sz="1600" b="1" dirty="0" smtClean="0"/>
              <a:t> 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857232"/>
            <a:ext cx="8786842" cy="3857652"/>
          </a:xfrm>
        </p:spPr>
        <p:txBody>
          <a:bodyPr/>
          <a:lstStyle/>
          <a:p>
            <a:pPr algn="ctr"/>
            <a:r>
              <a:rPr lang="ru-RU" b="1" smtClean="0"/>
              <a:t/>
            </a:r>
            <a:br>
              <a:rPr lang="ru-RU" b="1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785794"/>
            <a:ext cx="678661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smtClean="0">
                <a:solidFill>
                  <a:schemeClr val="accent4">
                    <a:lumMod val="10000"/>
                  </a:schemeClr>
                </a:solidFill>
              </a:rPr>
              <a:t>«Чтобы </a:t>
            </a:r>
            <a:r>
              <a:rPr lang="ru-RU" sz="4000" dirty="0" smtClean="0">
                <a:solidFill>
                  <a:schemeClr val="accent4">
                    <a:lumMod val="10000"/>
                  </a:schemeClr>
                </a:solidFill>
              </a:rPr>
              <a:t>сделать ребёнка умным и рассудительным –</a:t>
            </a:r>
          </a:p>
          <a:p>
            <a:r>
              <a:rPr lang="ru-RU" sz="4000" dirty="0" smtClean="0">
                <a:solidFill>
                  <a:schemeClr val="accent4">
                    <a:lumMod val="10000"/>
                  </a:schemeClr>
                </a:solidFill>
              </a:rPr>
              <a:t>            сделайте его крепким и здоровым»</a:t>
            </a:r>
          </a:p>
          <a:p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Жан Жак Руссо.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Управление проектом</a:t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214422"/>
            <a:ext cx="7315200" cy="4911741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предлагается для учащихся 1-11 классов общеобразовательной школы и реализуется в ходе УВП. В реализации проекта участвуют участники образовательного процесса: учащиеся, родители, педагоги (учителя, социальный педагог, педагог-психолог), администрация школы,  медицинская сестра, работники столовой и технический персонал.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Всех участников можно разделить на группы.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Группа, получающая информацию и знания о развитии школы в данном направлении (учащиеся, родительская общественность, социум, различные службы, обеспечивающие школьную жизнь).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Группа, подготавливающая информацию о развитии  школы, её проектах (администрация школы, её сотрудники, различные школьные службы). К этой группе могут быть привлечены средства массовой информации, работники местной администрации, учителя.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Группа, анализирующая и внедряющая в практику полученную информацию о развитии школы (учителя,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психолог,соцпедагог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медсестра, техперсонал). Важно, чтобы эта группа постоянно производила анализ своих действий и показывала эффективность и перспективность каждого последующего шага в ходе реализации проекта.</a:t>
            </a: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Жизнеспособность проекта 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285860"/>
            <a:ext cx="7315200" cy="4840303"/>
          </a:xfrm>
        </p:spPr>
        <p:txBody>
          <a:bodyPr/>
          <a:lstStyle/>
          <a:p>
            <a:pPr>
              <a:buNone/>
            </a:pPr>
            <a:r>
              <a:rPr lang="ru-RU" sz="1400" b="1" dirty="0" smtClean="0"/>
              <a:t>Данный проект может иметь практическую значимость для администрации и педагогов образовательных учреждений, заинтересованных в сохранении и укреплении собственного здоровья и здоровья школьников. В ходе реализации проекта будут разработаны следующие рекомендации:</a:t>
            </a:r>
          </a:p>
          <a:p>
            <a:pPr>
              <a:buNone/>
            </a:pPr>
            <a:r>
              <a:rPr lang="ru-RU" sz="1400" b="1" i="1" u="sng" dirty="0" smtClean="0"/>
              <a:t>для администрации школы</a:t>
            </a:r>
            <a:r>
              <a:rPr lang="ru-RU" sz="1400" b="1" u="sng" dirty="0" smtClean="0"/>
              <a:t>:</a:t>
            </a:r>
            <a:endParaRPr lang="ru-RU" sz="1400" b="1" dirty="0" smtClean="0"/>
          </a:p>
          <a:p>
            <a:r>
              <a:rPr lang="ru-RU" sz="1400" b="1" dirty="0" smtClean="0"/>
              <a:t>-по составлению расписания внеурочной деятельности,</a:t>
            </a:r>
          </a:p>
          <a:p>
            <a:r>
              <a:rPr lang="ru-RU" sz="1400" b="1" dirty="0" smtClean="0"/>
              <a:t>- по определению содержания школьного компонента учебного плана </a:t>
            </a:r>
            <a:r>
              <a:rPr lang="ru-RU" sz="1400" b="1" dirty="0" err="1" smtClean="0"/>
              <a:t>здоровьесберегающей</a:t>
            </a:r>
            <a:r>
              <a:rPr lang="ru-RU" sz="1400" b="1" dirty="0" smtClean="0"/>
              <a:t> направленности,</a:t>
            </a:r>
          </a:p>
          <a:p>
            <a:r>
              <a:rPr lang="ru-RU" sz="1400" b="1" dirty="0" smtClean="0"/>
              <a:t>-по проведению мониторинга здоровья учащихся и учителей, школьной среды.</a:t>
            </a:r>
          </a:p>
          <a:p>
            <a:pPr>
              <a:buNone/>
            </a:pPr>
            <a:r>
              <a:rPr lang="ru-RU" sz="1400" b="1" i="1" u="sng" dirty="0" smtClean="0"/>
              <a:t>для педагогов:</a:t>
            </a:r>
            <a:endParaRPr lang="ru-RU" sz="1400" b="1" i="1" dirty="0" smtClean="0"/>
          </a:p>
          <a:p>
            <a:r>
              <a:rPr lang="ru-RU" sz="1400" b="1" dirty="0" smtClean="0"/>
              <a:t>- по организации урока с позиций </a:t>
            </a:r>
            <a:r>
              <a:rPr lang="ru-RU" sz="1400" b="1" dirty="0" err="1" smtClean="0"/>
              <a:t>здоровьесбережения</a:t>
            </a:r>
            <a:r>
              <a:rPr lang="ru-RU" sz="1400" b="1" dirty="0" smtClean="0"/>
              <a:t>,</a:t>
            </a:r>
          </a:p>
          <a:p>
            <a:r>
              <a:rPr lang="ru-RU" sz="1400" b="1" dirty="0" smtClean="0"/>
              <a:t>- по проведению внеклассных мероприятий, направленных на </a:t>
            </a:r>
            <a:r>
              <a:rPr lang="ru-RU" sz="1400" b="1" dirty="0" err="1" smtClean="0"/>
              <a:t>формирочвание</a:t>
            </a:r>
            <a:r>
              <a:rPr lang="ru-RU" sz="1400" b="1" dirty="0" smtClean="0"/>
              <a:t> мотива и потребности вести здоровый	 образ жизни,</a:t>
            </a:r>
          </a:p>
          <a:p>
            <a:r>
              <a:rPr lang="ru-RU" sz="1400" b="1" dirty="0" smtClean="0"/>
              <a:t>-по организации и проведению </a:t>
            </a:r>
            <a:r>
              <a:rPr lang="ru-RU" sz="1400" b="1" dirty="0" err="1" smtClean="0"/>
              <a:t>физиолого</a:t>
            </a:r>
            <a:r>
              <a:rPr lang="ru-RU" sz="1400" b="1" dirty="0" smtClean="0"/>
              <a:t>- </a:t>
            </a:r>
            <a:r>
              <a:rPr lang="ru-RU" sz="1400" b="1" dirty="0" err="1" smtClean="0"/>
              <a:t>психолого</a:t>
            </a:r>
            <a:r>
              <a:rPr lang="ru-RU" sz="1400" b="1" dirty="0" smtClean="0"/>
              <a:t>- педагогического мониторинга здоровья учащихся.</a:t>
            </a:r>
          </a:p>
          <a:p>
            <a:pPr>
              <a:buNone/>
            </a:pPr>
            <a:r>
              <a:rPr lang="ru-RU" sz="1400" b="1" i="1" u="sng" dirty="0" smtClean="0"/>
              <a:t>для медицинского работника школы:</a:t>
            </a:r>
            <a:endParaRPr lang="ru-RU" sz="1400" b="1" i="1" dirty="0" smtClean="0"/>
          </a:p>
          <a:p>
            <a:r>
              <a:rPr lang="ru-RU" sz="1400" b="1" dirty="0" smtClean="0"/>
              <a:t>-по медицинскому сопровождению образовательного процесса и комплекс методик по оценке состояния здоровья учащихся.</a:t>
            </a:r>
          </a:p>
          <a:p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-571528"/>
            <a:ext cx="7848600" cy="2019328"/>
          </a:xfrm>
        </p:spPr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Нормативные правовые источники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ФЗ «О санитарно-эпидемиологическом благополучии населения» от 20.03.1999 г. № 52-ФЗ, 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Приказ от 15.01.08 № 206-ВС «Методические рекомендации по проведению профилактических мероприятий, направленных на охрану и укрепление здоровья обучающихся в общеобразовательных учреждениях»;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Постановления Главного государственного санитарного врача РФ от 25.11.2002  № 44 «О введении в действие санитарно-эпидемиологических правил и нормативов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2.4.2.1178-02» (Гигиенические требования к условиям обучения в общеобразовательных учреждениях),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Постановления Главного государственного санитарного врача РФ от 20.11.2002 г. № 38 «О введении в действие санитарно-эпидемиологических правил и нормативов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2.4.7.1166-02» (Гигиенические требования к изданиям учебным для общего и начального профессионального образования).</a:t>
            </a: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Литература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Бабёнкова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Е.А. Как помочь детям стать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здоровыми:Методическое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полсобие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М.: ООО Издательство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Астрель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», 2004.С.163</a:t>
            </a:r>
          </a:p>
          <a:p>
            <a:pPr>
              <a:buFont typeface="+mj-lt"/>
              <a:buAutoNum type="arabicPeriod"/>
            </a:pP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Дереклеева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Н.И.Двигательные тренинги и уроки здоровья .М.:Вако,2004.С.10,75-76,142-143</a:t>
            </a: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Калюжная Р.А.Двигательный режим и здоровье школьника. М.Медицина 1977.С.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4.      Касаткин В.Н.,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Чечельницкая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С.М.,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Рачевский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Е.Л.Здоровье. Организационные шаги по созданию школы, содействующей здоровью. Ярославль,2003.С.33.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5.      Коростелёв Н.Б. Воспитание здорового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школьника.М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., 1986.сС.161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6.      Первое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сентября:Приложение.Спорт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 школе.2004.№19.С.53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7.     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Бабёнкова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Е.А. Здоров ли Ваш ребёнок? М.: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Вентана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Графф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2002.С.16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8.     Хрипкова А.Г., Колесов Д.В.Гигиена и здоровье школьника.М.,1988.С.125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8marta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539206"/>
            <a:ext cx="3810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5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642910" y="1143000"/>
            <a:ext cx="8072494" cy="1173163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7773"/>
                <a:gd name="adj2" fmla="val 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b="1" kern="10" dirty="0">
                <a:ln w="9525">
                  <a:solidFill>
                    <a:srgbClr val="B3E1B3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Здоровья и удачи Вам!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14291"/>
            <a:ext cx="771530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i="1" dirty="0" smtClean="0">
                <a:solidFill>
                  <a:schemeClr val="accent4">
                    <a:lumMod val="10000"/>
                  </a:schemeClr>
                </a:solidFill>
              </a:rPr>
              <a:t>Актуализация проблемы</a:t>
            </a:r>
          </a:p>
          <a:p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 здоровья населения России , в частности здоровья подрастающего поколения, являются причиной для беспокойства, как государства , так и самих граждан. Статистические данные дают для этого немало поводов. За последние 10 лет число школьников с хронической патологией возросло в 1,5 раза , а среди подростков – в 2,1 раза. За время обучения 70% функциональных расстройств переходят в стойкую хроническую патологию к окончанию школы, в 4-5 раз возрастает заболеваемость органов зрения, в 3 раза – органов пищеварения, в 2 раза – число нервно – психических расстройств . </a:t>
            </a:r>
            <a:r>
              <a:rPr lang="ru-RU" dirty="0" err="1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Медико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–педагогические исследования показывают, что к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группе здоровья можно отнести только 3,3 % школьников, ко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группе – 37,9 %, к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группе – 58,8%. </a:t>
            </a:r>
          </a:p>
          <a:p>
            <a:pPr algn="ctr"/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14290"/>
            <a:ext cx="7315200" cy="591187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 факторам школьной среды, представляющим потенциальную угрозу для здоровья учащихся, относятся не соответствующие требованиям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СанПиНов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гигиенические, учебно-организационные и психолого-педагогические условия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000100" y="1214422"/>
            <a:ext cx="7529514" cy="4954591"/>
          </a:xfrm>
        </p:spPr>
        <p:txBody>
          <a:bodyPr/>
          <a:lstStyle/>
          <a:p>
            <a:pPr lvl="7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57290" y="642918"/>
          <a:ext cx="7143800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3079800"/>
              </a:tblGrid>
              <a:tr h="44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Гигиенические условия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Calibri"/>
                          <a:cs typeface="Times New Roman"/>
                        </a:rPr>
                        <a:t>Учебно-организационные условия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Calibri"/>
                          <a:cs typeface="Times New Roman"/>
                        </a:rPr>
                        <a:t>Психолого-педагогические условия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320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-зашумленность,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-освещенность,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-воздушная среда,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-размер помещений, кубатура,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-дизайн, цвет стен,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-мебель,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видеоэкранные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средства,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-пищеблок,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-качество питьевой воды,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-экологическое состояние прилегающей к школе территории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-объём учебной нагрузки,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-расписание уроков,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объём физической нагрузки,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режим занятий,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-медицинское обслуживание,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-наличие системы работы по формированию культуры здоровья и здорового образа жизни учащихся.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-психологический климат в классах, на уроке,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-отсутствие эмоциональных разрядок,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-стиль педагогического общения учителя с учащимися,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проблема оценок,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степень реализации учителем индивидуального подхода к ученикам,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-соответствие используемых методик и технологий обучения возрастным особенностям школьника,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-состояние здоровья учителя, его образ жизни, отношение к собственному здоровью.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290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Укрепление здоровья школьников является одним из приоритетных направлений стратегической инициативы «Наша новая школа».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357166"/>
            <a:ext cx="7315200" cy="5768997"/>
          </a:xfrm>
        </p:spPr>
        <p:txBody>
          <a:bodyPr/>
          <a:lstStyle/>
          <a:p>
            <a:pPr>
              <a:buNone/>
            </a:pPr>
            <a:r>
              <a:rPr lang="ru-RU" sz="1600" b="1" dirty="0" smtClean="0"/>
              <a:t>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Разработка стратегии формирования здорового и безопасного образа жизни, индивидуального подхода к каждому ученику,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минимизирующего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риски для его здоровья в процессе обучения является для современной школы проблемным полем.  Это выражается в необходимости: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разработки требований  к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среде   и требований к результатам освоения основных образовательных программ с позиции формирования у учащихся, воспитанников культуры здорового и безопасного образа жизни и соответствующих поведенческих стереотипов.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разработки и апробации образовательных программ для учащихся, способствующих формированию основ безопасности жизнедеятельности детей и профилактика асоциальных явлений.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Цель проекта: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   </a:t>
            </a:r>
            <a:r>
              <a:rPr lang="ru-RU" sz="3200" b="1" dirty="0" smtClean="0"/>
              <a:t>Создание образовательной среды, способствующей сохранению и укреплению здоровья учащихся и педагогов на основе системно – </a:t>
            </a:r>
            <a:r>
              <a:rPr lang="ru-RU" sz="3200" b="1" dirty="0" err="1" smtClean="0"/>
              <a:t>деятельностного</a:t>
            </a:r>
            <a:r>
              <a:rPr lang="ru-RU" sz="3200" b="1" dirty="0" smtClean="0"/>
              <a:t> подхода.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Задачи: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b="1" dirty="0" smtClean="0"/>
              <a:t>Разработать содержание образования </a:t>
            </a:r>
            <a:r>
              <a:rPr lang="ru-RU" sz="2400" b="1" dirty="0" err="1" smtClean="0"/>
              <a:t>здоровьесберегающей</a:t>
            </a:r>
            <a:r>
              <a:rPr lang="ru-RU" sz="2400" b="1" dirty="0" smtClean="0"/>
              <a:t> направленности.</a:t>
            </a:r>
          </a:p>
          <a:p>
            <a:pPr lvl="0"/>
            <a:r>
              <a:rPr lang="ru-RU" sz="2400" b="1" dirty="0" smtClean="0"/>
              <a:t>Отработать технологии использования индивидуального учебного плана для отдельных обучающихся.</a:t>
            </a:r>
          </a:p>
          <a:p>
            <a:pPr lvl="0"/>
            <a:r>
              <a:rPr lang="ru-RU" sz="2400" b="1" dirty="0" smtClean="0"/>
              <a:t>Разработать механизм взаимодействия с различными участниками образовательного процесса.</a:t>
            </a:r>
          </a:p>
          <a:p>
            <a:pPr lvl="0"/>
            <a:r>
              <a:rPr lang="ru-RU" sz="2400" b="1" dirty="0" smtClean="0"/>
              <a:t>Обновление  материально – технической базы , способствующей сохранению и укреплению здоровья.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анализа причин неудачи проекта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анализа причин неудачи проекта</Template>
  <TotalTime>350</TotalTime>
  <Words>1891</Words>
  <Application>Microsoft Office PowerPoint</Application>
  <PresentationFormat>Экран (4:3)</PresentationFormat>
  <Paragraphs>285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Презентация анализа причин неудачи проекта</vt:lpstr>
      <vt:lpstr>Владимирский институт повышения квалификации работников образования   Кафедра педагогического менеджмента </vt:lpstr>
      <vt:lpstr> </vt:lpstr>
      <vt:lpstr>Слайд 3</vt:lpstr>
      <vt:lpstr>Слайд 4</vt:lpstr>
      <vt:lpstr>Слайд 5</vt:lpstr>
      <vt:lpstr>Слайд 6</vt:lpstr>
      <vt:lpstr>Слайд 7</vt:lpstr>
      <vt:lpstr>Цель проекта:</vt:lpstr>
      <vt:lpstr>Задачи:</vt:lpstr>
      <vt:lpstr>Слайд 10</vt:lpstr>
      <vt:lpstr>Слайд 11</vt:lpstr>
      <vt:lpstr>Содержание проектной деятельности </vt:lpstr>
      <vt:lpstr>План реализации проекта  </vt:lpstr>
      <vt:lpstr>II этап </vt:lpstr>
      <vt:lpstr>Экспресс-оценка готовности учащихся к уроку</vt:lpstr>
      <vt:lpstr>УПРАЖНЕНИЯ – ЭНЕРГИЗАТОРЫ</vt:lpstr>
      <vt:lpstr>Технологии здоровьесберегающей педагогики </vt:lpstr>
      <vt:lpstr> III этап</vt:lpstr>
      <vt:lpstr>Ожидаемые результаты </vt:lpstr>
      <vt:lpstr>Управление проектом </vt:lpstr>
      <vt:lpstr>Жизнеспособность проекта  </vt:lpstr>
      <vt:lpstr>Нормативные правовые источники </vt:lpstr>
      <vt:lpstr>Литература </vt:lpstr>
      <vt:lpstr>Здоровья и удачи Вам!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Использование ИКТ   Анализ анкетирования педагогического состава МОУ СОШ №3</dc:title>
  <dc:creator>Игорь Константинов</dc:creator>
  <cp:lastModifiedBy>1</cp:lastModifiedBy>
  <cp:revision>93</cp:revision>
  <dcterms:created xsi:type="dcterms:W3CDTF">2009-11-18T12:23:27Z</dcterms:created>
  <dcterms:modified xsi:type="dcterms:W3CDTF">2010-12-20T18:47:31Z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TC010184551049</vt:lpwstr>
  </property>
</Properties>
</file>