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79" r:id="rId4"/>
    <p:sldId id="280" r:id="rId5"/>
    <p:sldId id="277" r:id="rId6"/>
    <p:sldId id="278" r:id="rId7"/>
    <p:sldId id="261" r:id="rId8"/>
    <p:sldId id="260" r:id="rId9"/>
    <p:sldId id="281" r:id="rId10"/>
    <p:sldId id="265" r:id="rId11"/>
    <p:sldId id="266" r:id="rId12"/>
    <p:sldId id="267" r:id="rId13"/>
    <p:sldId id="268" r:id="rId14"/>
    <p:sldId id="282" r:id="rId15"/>
    <p:sldId id="269" r:id="rId16"/>
    <p:sldId id="271" r:id="rId17"/>
    <p:sldId id="275" r:id="rId18"/>
    <p:sldId id="274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ашний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/>
              <a:t>Уровень</a:t>
            </a:r>
            <a:r>
              <a:rPr lang="ru-RU" b="0" baseline="0" dirty="0" smtClean="0"/>
              <a:t> творческих способностей</a:t>
            </a:r>
            <a:endParaRPr lang="ru-RU" b="0" dirty="0"/>
          </a:p>
        </c:rich>
      </c:tx>
      <c:layout>
        <c:manualLayout>
          <c:xMode val="edge"/>
          <c:yMode val="edge"/>
          <c:x val="0.19307487605715951"/>
          <c:y val="1.683619596536694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Творческий уровень</c:v>
                </c:pt>
                <c:pt idx="1">
                  <c:v>Репродуктивно творческий уровень</c:v>
                </c:pt>
                <c:pt idx="2">
                  <c:v>Репродуктивный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42.8</c:v>
                </c:pt>
                <c:pt idx="1">
                  <c:v>27.1</c:v>
                </c:pt>
                <c:pt idx="2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уч.год (I полугодие)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Творческий уровень</c:v>
                </c:pt>
                <c:pt idx="1">
                  <c:v>Репродуктивно творческий уровень</c:v>
                </c:pt>
                <c:pt idx="2">
                  <c:v>Репродуктивный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44.1</c:v>
                </c:pt>
                <c:pt idx="1">
                  <c:v>28.8</c:v>
                </c:pt>
                <c:pt idx="2">
                  <c:v>27.1</c:v>
                </c:pt>
              </c:numCache>
            </c:numRef>
          </c:val>
        </c:ser>
        <c:dLbls>
          <c:showVal val="1"/>
        </c:dLbls>
        <c:axId val="83594240"/>
        <c:axId val="83608320"/>
      </c:barChart>
      <c:catAx>
        <c:axId val="83594240"/>
        <c:scaling>
          <c:orientation val="minMax"/>
        </c:scaling>
        <c:axPos val="b"/>
        <c:tickLblPos val="nextTo"/>
        <c:crossAx val="83608320"/>
        <c:crosses val="autoZero"/>
        <c:auto val="1"/>
        <c:lblAlgn val="ctr"/>
        <c:lblOffset val="100"/>
      </c:catAx>
      <c:valAx>
        <c:axId val="83608320"/>
        <c:scaling>
          <c:orientation val="minMax"/>
        </c:scaling>
        <c:axPos val="l"/>
        <c:majorGridlines/>
        <c:numFmt formatCode="General" sourceLinked="1"/>
        <c:tickLblPos val="nextTo"/>
        <c:crossAx val="8359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30781568970626"/>
          <c:y val="0.37240627022359701"/>
          <c:w val="0.24082798677943057"/>
          <c:h val="0.2551872386053531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561728395061748E-2"/>
          <c:y val="0.26882979493024073"/>
          <c:w val="0.84104938271604934"/>
          <c:h val="0.663606329808036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Медалисты</c:v>
                </c:pt>
              </c:strCache>
            </c:strRef>
          </c:tx>
          <c:dLbls>
            <c:dLbl>
              <c:idx val="0"/>
              <c:layout>
                <c:manualLayout>
                  <c:x val="-0.22490728589481881"/>
                  <c:y val="-0.22559330155078841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7172578254107143"/>
                  <c:y val="7.9059902094104156E-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2013-2014 уч.год (претенденты)</c:v>
                </c:pt>
                <c:pt idx="1">
                  <c:v>2012-2013 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1837987265480698"/>
          <c:y val="0.1038611912897514"/>
          <c:w val="0.84456656459609181"/>
          <c:h val="7.436318704765188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4856069553805776"/>
          <c:y val="6.046875000000005E-2"/>
          <c:w val="0.50234235564304452"/>
          <c:h val="0.8051122047244094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7 класс</c:v>
                </c:pt>
                <c:pt idx="1">
                  <c:v>8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0.59000000000000008</c:v>
                </c:pt>
                <c:pt idx="2">
                  <c:v>0.72000000000000064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уч.год (I полугодие)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7 класс</c:v>
                </c:pt>
                <c:pt idx="1">
                  <c:v>8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0.64000000000000079</c:v>
                </c:pt>
                <c:pt idx="1">
                  <c:v>0.65000000000000091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shape val="box"/>
        <c:axId val="51943296"/>
        <c:axId val="51944832"/>
        <c:axId val="82895744"/>
      </c:bar3DChart>
      <c:catAx>
        <c:axId val="51943296"/>
        <c:scaling>
          <c:orientation val="minMax"/>
        </c:scaling>
        <c:axPos val="b"/>
        <c:tickLblPos val="nextTo"/>
        <c:crossAx val="51944832"/>
        <c:crosses val="autoZero"/>
        <c:auto val="1"/>
        <c:lblAlgn val="ctr"/>
        <c:lblOffset val="100"/>
      </c:catAx>
      <c:valAx>
        <c:axId val="51944832"/>
        <c:scaling>
          <c:orientation val="minMax"/>
        </c:scaling>
        <c:axPos val="l"/>
        <c:majorGridlines/>
        <c:numFmt formatCode="0%" sourceLinked="1"/>
        <c:tickLblPos val="nextTo"/>
        <c:crossAx val="51943296"/>
        <c:crosses val="autoZero"/>
        <c:crossBetween val="between"/>
      </c:valAx>
      <c:serAx>
        <c:axId val="82895744"/>
        <c:scaling>
          <c:orientation val="minMax"/>
        </c:scaling>
        <c:delete val="1"/>
        <c:axPos val="b"/>
        <c:tickLblPos val="none"/>
        <c:crossAx val="5194483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0877-086C-4E15-AE4B-702072264AF2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DC92-F4EB-4108-9541-326D6BB59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73733-A25E-41A9-BA18-11AB984CB7F3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82FC-1ED2-4763-929F-D7D94CCD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572008"/>
            <a:ext cx="5500726" cy="9286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Корпусова Татьяна Сергеевна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0004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Брасовского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Локотская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 № 2 им. Н. Ф.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Струченкова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и сопоставление фактов</a:t>
            </a: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22" name="Object 11"/>
          <p:cNvGraphicFramePr>
            <a:graphicFrameLocks noChangeAspect="1"/>
          </p:cNvGraphicFramePr>
          <p:nvPr>
            <p:ph idx="1"/>
          </p:nvPr>
        </p:nvGraphicFramePr>
        <p:xfrm>
          <a:off x="2643174" y="1285860"/>
          <a:ext cx="3651345" cy="758819"/>
        </p:xfrm>
        <a:graphic>
          <a:graphicData uri="http://schemas.openxmlformats.org/presentationml/2006/ole">
            <p:oleObj spid="_x0000_s11268" name="Формула" r:id="rId3" imgW="977760" imgH="203040" progId="Equation.3">
              <p:embed/>
            </p:oleObj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500166" y="2143116"/>
          <a:ext cx="6259512" cy="758825"/>
        </p:xfrm>
        <a:graphic>
          <a:graphicData uri="http://schemas.openxmlformats.org/presentationml/2006/ole">
            <p:oleObj spid="_x0000_s11276" name="Формула" r:id="rId4" imgW="1676160" imgH="203040" progId="Equation.3">
              <p:embed/>
            </p:oleObj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2571736" y="3143248"/>
          <a:ext cx="3794125" cy="854075"/>
        </p:xfrm>
        <a:graphic>
          <a:graphicData uri="http://schemas.openxmlformats.org/presentationml/2006/ole">
            <p:oleObj spid="_x0000_s11277" name="Формула" r:id="rId5" imgW="1015920" imgH="228600" progId="Equation.3">
              <p:embed/>
            </p:oleObj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3071802" y="4143380"/>
          <a:ext cx="3035300" cy="854075"/>
        </p:xfrm>
        <a:graphic>
          <a:graphicData uri="http://schemas.openxmlformats.org/presentationml/2006/ole">
            <p:oleObj spid="_x0000_s11278" name="Формула" r:id="rId6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4840303"/>
          </a:xfrm>
        </p:spPr>
        <p:txBody>
          <a:bodyPr/>
          <a:lstStyle/>
          <a:p>
            <a:r>
              <a:rPr lang="ru-RU" sz="2800" dirty="0" smtClean="0"/>
              <a:t>Через какое время тело, брошенное вверх со скоростью 20 м/с, достигнет высоты 15 м?(</a:t>
            </a:r>
            <a:r>
              <a:rPr lang="en-US" sz="2800" dirty="0" smtClean="0"/>
              <a:t>g</a:t>
            </a:r>
            <a:r>
              <a:rPr lang="ru-RU" sz="2800" dirty="0" smtClean="0"/>
              <a:t>=10 м/с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)</a:t>
            </a:r>
          </a:p>
          <a:p>
            <a:endParaRPr lang="ru-RU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4000496" y="2786058"/>
          <a:ext cx="3508375" cy="900112"/>
        </p:xfrm>
        <a:graphic>
          <a:graphicData uri="http://schemas.openxmlformats.org/presentationml/2006/ole">
            <p:oleObj spid="_x0000_s46082" name="Формула" r:id="rId3" imgW="939600" imgH="241200" progId="Equation.3">
              <p:embed/>
            </p:oleObj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3786182" y="3643314"/>
          <a:ext cx="3983037" cy="757238"/>
        </p:xfrm>
        <a:graphic>
          <a:graphicData uri="http://schemas.openxmlformats.org/presentationml/2006/ole">
            <p:oleObj spid="_x0000_s46083" name="Формула" r:id="rId4" imgW="1066680" imgH="203040" progId="Equation.3">
              <p:embed/>
            </p:oleObj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4357686" y="4500570"/>
          <a:ext cx="3081338" cy="757237"/>
        </p:xfrm>
        <a:graphic>
          <a:graphicData uri="http://schemas.openxmlformats.org/presentationml/2006/ole">
            <p:oleObj spid="_x0000_s46084" name="Формула" r:id="rId5" imgW="825480" imgH="203040" progId="Equation.3">
              <p:embed/>
            </p:oleObj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428868"/>
            <a:ext cx="2890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Ситуация опровержения</a:t>
            </a:r>
            <a:br>
              <a:rPr lang="ru-RU" sz="3200" dirty="0" smtClean="0"/>
            </a:br>
            <a:r>
              <a:rPr lang="ru-RU" sz="3200" dirty="0" smtClean="0"/>
              <a:t>(факты которые невозможно объяснить)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i="1" u="sng" dirty="0" smtClean="0"/>
              <a:t>Все числа равны между собой</a:t>
            </a:r>
            <a:r>
              <a:rPr lang="ru-RU" dirty="0" smtClean="0"/>
              <a:t> </a:t>
            </a:r>
          </a:p>
          <a:p>
            <a:pPr lvl="0" algn="ctr">
              <a:buNone/>
            </a:pPr>
            <a:r>
              <a:rPr lang="ru-RU" dirty="0" smtClean="0"/>
              <a:t>Докажем, что 5=6.</a:t>
            </a:r>
          </a:p>
          <a:p>
            <a:pPr lvl="0" algn="ctr">
              <a:buNone/>
            </a:pPr>
            <a:r>
              <a:rPr lang="ru-RU" dirty="0" smtClean="0"/>
              <a:t>Запишем равенство: </a:t>
            </a:r>
          </a:p>
          <a:p>
            <a:pPr lvl="0" algn="ctr">
              <a:buNone/>
            </a:pPr>
            <a:r>
              <a:rPr lang="ru-RU" dirty="0" smtClean="0"/>
              <a:t>35+10 - 45=42+12 - 54</a:t>
            </a:r>
          </a:p>
          <a:p>
            <a:pPr lvl="0" algn="ctr">
              <a:buNone/>
            </a:pPr>
            <a:r>
              <a:rPr lang="ru-RU" dirty="0" smtClean="0"/>
              <a:t>Вынесем за скобку общие множители: </a:t>
            </a:r>
          </a:p>
          <a:p>
            <a:pPr lvl="0" algn="ctr">
              <a:buNone/>
            </a:pPr>
            <a:r>
              <a:rPr lang="ru-RU" dirty="0" smtClean="0"/>
              <a:t>5∙(7+2-9)=6∙(7+2-9).</a:t>
            </a:r>
          </a:p>
          <a:p>
            <a:pPr lvl="0" algn="ctr">
              <a:buNone/>
            </a:pPr>
            <a:r>
              <a:rPr lang="ru-RU" dirty="0" smtClean="0"/>
              <a:t>Разделим обе части этого равенства на общий множитель (он заключен в скобки): </a:t>
            </a:r>
          </a:p>
          <a:p>
            <a:pPr lvl="0" algn="ctr">
              <a:buNone/>
            </a:pPr>
            <a:r>
              <a:rPr lang="ru-RU" dirty="0" smtClean="0"/>
              <a:t> 5∙(7+2-9)=6∙(7+2-9).</a:t>
            </a:r>
          </a:p>
          <a:p>
            <a:pPr lvl="0" algn="ctr">
              <a:buNone/>
            </a:pPr>
            <a:r>
              <a:rPr lang="ru-RU" dirty="0" smtClean="0"/>
              <a:t>Значит, </a:t>
            </a:r>
            <a:r>
              <a:rPr lang="ru-RU" b="1" dirty="0" smtClean="0"/>
              <a:t>5=6</a:t>
            </a:r>
            <a:r>
              <a:rPr lang="ru-RU" dirty="0" smtClean="0"/>
              <a:t>.</a:t>
            </a:r>
          </a:p>
          <a:p>
            <a:pPr lvl="0" algn="ctr">
              <a:buNone/>
            </a:pPr>
            <a:r>
              <a:rPr lang="ru-RU" dirty="0" smtClean="0"/>
              <a:t>Делить на ноль нельзя! (7+2-9)=0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Эвристический метод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1"/>
          </p:nvPr>
        </p:nvGraphicFramePr>
        <p:xfrm>
          <a:off x="571472" y="1571612"/>
          <a:ext cx="4038600" cy="422275"/>
        </p:xfrm>
        <a:graphic>
          <a:graphicData uri="http://schemas.openxmlformats.org/presentationml/2006/ole">
            <p:oleObj spid="_x0000_s44033" name="Формула" r:id="rId3" imgW="2184120" imgH="228600" progId="Equation.3">
              <p:embed/>
            </p:oleObj>
          </a:graphicData>
        </a:graphic>
      </p:graphicFrame>
      <p:graphicFrame>
        <p:nvGraphicFramePr>
          <p:cNvPr id="44034" name="Содержимое 5"/>
          <p:cNvGraphicFramePr>
            <a:graphicFrameLocks noChangeAspect="1"/>
          </p:cNvGraphicFramePr>
          <p:nvPr/>
        </p:nvGraphicFramePr>
        <p:xfrm>
          <a:off x="1071538" y="2071678"/>
          <a:ext cx="3074520" cy="642942"/>
        </p:xfrm>
        <a:graphic>
          <a:graphicData uri="http://schemas.openxmlformats.org/presentationml/2006/ole">
            <p:oleObj spid="_x0000_s44034" name="Формула" r:id="rId4" imgW="1091880" imgH="228600" progId="Equation.3">
              <p:embed/>
            </p:oleObj>
          </a:graphicData>
        </a:graphic>
      </p:graphicFrame>
      <p:graphicFrame>
        <p:nvGraphicFramePr>
          <p:cNvPr id="44035" name="Содержимое 5"/>
          <p:cNvGraphicFramePr>
            <a:graphicFrameLocks noChangeAspect="1"/>
          </p:cNvGraphicFramePr>
          <p:nvPr/>
        </p:nvGraphicFramePr>
        <p:xfrm>
          <a:off x="1500188" y="2928938"/>
          <a:ext cx="2357437" cy="642937"/>
        </p:xfrm>
        <a:graphic>
          <a:graphicData uri="http://schemas.openxmlformats.org/presentationml/2006/ole">
            <p:oleObj spid="_x0000_s44035" name="Формула" r:id="rId5" imgW="838080" imgH="228600" progId="Equation.3">
              <p:embed/>
            </p:oleObj>
          </a:graphicData>
        </a:graphic>
      </p:graphicFrame>
      <p:graphicFrame>
        <p:nvGraphicFramePr>
          <p:cNvPr id="44036" name="Содержимое 5"/>
          <p:cNvGraphicFramePr>
            <a:graphicFrameLocks noChangeAspect="1"/>
          </p:cNvGraphicFramePr>
          <p:nvPr/>
        </p:nvGraphicFramePr>
        <p:xfrm>
          <a:off x="1143000" y="3857625"/>
          <a:ext cx="3071813" cy="642938"/>
        </p:xfrm>
        <a:graphic>
          <a:graphicData uri="http://schemas.openxmlformats.org/presentationml/2006/ole">
            <p:oleObj spid="_x0000_s44036" name="Формула" r:id="rId6" imgW="1091880" imgH="228600" progId="Equation.3">
              <p:embed/>
            </p:oleObj>
          </a:graphicData>
        </a:graphic>
      </p:graphicFrame>
      <p:graphicFrame>
        <p:nvGraphicFramePr>
          <p:cNvPr id="44037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4845050" y="1571625"/>
          <a:ext cx="3976688" cy="428625"/>
        </p:xfrm>
        <a:graphic>
          <a:graphicData uri="http://schemas.openxmlformats.org/presentationml/2006/ole">
            <p:oleObj spid="_x0000_s44037" name="Формула" r:id="rId7" imgW="2120760" imgH="228600" progId="Equation.3">
              <p:embed/>
            </p:oleObj>
          </a:graphicData>
        </a:graphic>
      </p:graphicFrame>
      <p:graphicFrame>
        <p:nvGraphicFramePr>
          <p:cNvPr id="44038" name="Содержимое 5"/>
          <p:cNvGraphicFramePr>
            <a:graphicFrameLocks noChangeAspect="1"/>
          </p:cNvGraphicFramePr>
          <p:nvPr/>
        </p:nvGraphicFramePr>
        <p:xfrm>
          <a:off x="4768850" y="2143125"/>
          <a:ext cx="3254375" cy="642938"/>
        </p:xfrm>
        <a:graphic>
          <a:graphicData uri="http://schemas.openxmlformats.org/presentationml/2006/ole">
            <p:oleObj spid="_x0000_s44038" name="Формула" r:id="rId8" imgW="1155600" imgH="228600" progId="Equation.3">
              <p:embed/>
            </p:oleObj>
          </a:graphicData>
        </a:graphic>
      </p:graphicFrame>
      <p:graphicFrame>
        <p:nvGraphicFramePr>
          <p:cNvPr id="44039" name="Содержимое 5"/>
          <p:cNvGraphicFramePr>
            <a:graphicFrameLocks noChangeAspect="1"/>
          </p:cNvGraphicFramePr>
          <p:nvPr/>
        </p:nvGraphicFramePr>
        <p:xfrm>
          <a:off x="5214938" y="3000375"/>
          <a:ext cx="2071687" cy="642938"/>
        </p:xfrm>
        <a:graphic>
          <a:graphicData uri="http://schemas.openxmlformats.org/presentationml/2006/ole">
            <p:oleObj spid="_x0000_s44039" name="Формула" r:id="rId9" imgW="736560" imgH="228600" progId="Equation.3">
              <p:embed/>
            </p:oleObj>
          </a:graphicData>
        </a:graphic>
      </p:graphicFrame>
      <p:graphicFrame>
        <p:nvGraphicFramePr>
          <p:cNvPr id="44040" name="Содержимое 5"/>
          <p:cNvGraphicFramePr>
            <a:graphicFrameLocks noChangeAspect="1"/>
          </p:cNvGraphicFramePr>
          <p:nvPr/>
        </p:nvGraphicFramePr>
        <p:xfrm>
          <a:off x="5303838" y="3840163"/>
          <a:ext cx="2179637" cy="679450"/>
        </p:xfrm>
        <a:graphic>
          <a:graphicData uri="http://schemas.openxmlformats.org/presentationml/2006/ole">
            <p:oleObj spid="_x0000_s44040" name="Формула" r:id="rId10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Эвристический метод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428736"/>
            <a:ext cx="178595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3357562"/>
            <a:ext cx="150019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00628" y="3357562"/>
            <a:ext cx="1357322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85786" y="3786190"/>
            <a:ext cx="264320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 rot="16200000">
            <a:off x="5536413" y="3536157"/>
            <a:ext cx="3214710" cy="15716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786346"/>
          </a:xfrm>
        </p:spPr>
        <p:txBody>
          <a:bodyPr>
            <a:normAutofit fontScale="70000" lnSpcReduction="20000"/>
          </a:bodyPr>
          <a:lstStyle/>
          <a:p>
            <a:r>
              <a:rPr lang="ru-RU" sz="3600" u="sng" dirty="0" smtClean="0"/>
              <a:t>Лабораторная работа на открытие свойства </a:t>
            </a:r>
            <a:r>
              <a:rPr lang="ru-RU" sz="3600" u="sng" dirty="0" err="1" smtClean="0"/>
              <a:t>вертикаль-ных</a:t>
            </a:r>
            <a:r>
              <a:rPr lang="ru-RU" sz="3600" u="sng" dirty="0" smtClean="0"/>
              <a:t> углов (7 класс)</a:t>
            </a:r>
            <a:endParaRPr lang="ru-RU" sz="3600" dirty="0" smtClean="0"/>
          </a:p>
          <a:p>
            <a:pPr algn="just">
              <a:buNone/>
            </a:pPr>
            <a:r>
              <a:rPr lang="ru-RU" sz="3600" u="sng" dirty="0" smtClean="0"/>
              <a:t>Цель работы</a:t>
            </a:r>
            <a:r>
              <a:rPr lang="ru-RU" sz="3600" dirty="0" smtClean="0"/>
              <a:t>: сформулировать свойство вертикальных углов</a:t>
            </a:r>
          </a:p>
          <a:p>
            <a:pPr>
              <a:buNone/>
            </a:pPr>
            <a:r>
              <a:rPr lang="ru-RU" sz="3600" i="1" dirty="0" smtClean="0"/>
              <a:t>Указание к работе:</a:t>
            </a:r>
          </a:p>
          <a:p>
            <a:pPr>
              <a:buNone/>
            </a:pPr>
            <a:r>
              <a:rPr lang="ru-RU" sz="3600" dirty="0" smtClean="0"/>
              <a:t>1. Нарисуйте три пары пересекающихся прямых</a:t>
            </a:r>
          </a:p>
          <a:p>
            <a:pPr>
              <a:buNone/>
            </a:pPr>
            <a:r>
              <a:rPr lang="ru-RU" sz="3600" dirty="0" smtClean="0"/>
              <a:t>2. Обозначьте на каждом чертеже вертикальные углы 1,2,3,4</a:t>
            </a:r>
          </a:p>
          <a:p>
            <a:pPr>
              <a:buNone/>
            </a:pPr>
            <a:r>
              <a:rPr lang="ru-RU" sz="3600" dirty="0" smtClean="0"/>
              <a:t>3. Измерьте градусные меры этих углов.</a:t>
            </a:r>
          </a:p>
          <a:p>
            <a:pPr>
              <a:buNone/>
            </a:pPr>
            <a:r>
              <a:rPr lang="ru-RU" sz="3600" dirty="0" smtClean="0"/>
              <a:t>4. Результаты измерения занесите в таблицу. Сравните углы 1 с 3, 2 с 4</a:t>
            </a:r>
          </a:p>
          <a:p>
            <a:pPr>
              <a:buNone/>
            </a:pPr>
            <a:r>
              <a:rPr lang="ru-RU" sz="3600" dirty="0" smtClean="0"/>
              <a:t>5. Сформулируйте гипотезу.</a:t>
            </a:r>
          </a:p>
          <a:p>
            <a:pPr>
              <a:buNone/>
            </a:pPr>
            <a:r>
              <a:rPr lang="ru-RU" sz="3600" dirty="0" smtClean="0"/>
              <a:t>                       </a:t>
            </a:r>
            <a:r>
              <a:rPr lang="ru-RU" sz="3600" b="1" dirty="0" smtClean="0"/>
              <a:t>Вывод: вертикальные углы равны.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2144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Медалисты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Качество знаний по математике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28662" y="857232"/>
          <a:ext cx="792961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143512"/>
            <a:ext cx="1185842" cy="9826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:\Мои документы\Изображения\Рисунокв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9715500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5786446" cy="4891087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28676" name="Содержимое 5"/>
          <p:cNvSpPr>
            <a:spLocks noGrp="1"/>
          </p:cNvSpPr>
          <p:nvPr>
            <p:ph idx="1"/>
          </p:nvPr>
        </p:nvSpPr>
        <p:spPr>
          <a:xfrm>
            <a:off x="-428660" y="1000108"/>
            <a:ext cx="8229600" cy="4525963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00166" y="164305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Проблема на уроке как средство повышения творческой активности учащихся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Цель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Создание необходимых условий </a:t>
            </a:r>
          </a:p>
          <a:p>
            <a:pPr algn="ctr">
              <a:buNone/>
            </a:pPr>
            <a:r>
              <a:rPr lang="ru-RU" dirty="0" smtClean="0"/>
              <a:t>для интеллектуального развития, </a:t>
            </a:r>
          </a:p>
          <a:p>
            <a:pPr algn="ctr">
              <a:buNone/>
            </a:pPr>
            <a:r>
              <a:rPr lang="ru-RU" dirty="0" smtClean="0"/>
              <a:t>развития мышления</a:t>
            </a:r>
          </a:p>
          <a:p>
            <a:pPr algn="ctr">
              <a:buNone/>
            </a:pPr>
            <a:r>
              <a:rPr lang="ru-RU" dirty="0" smtClean="0"/>
              <a:t> и творческой активности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78579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Задачи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организация проблемных ситуаций;</a:t>
            </a:r>
          </a:p>
          <a:p>
            <a:pPr algn="just"/>
            <a:r>
              <a:rPr lang="ru-RU" dirty="0" smtClean="0"/>
              <a:t>моделирование учебного занятия в режиме проблемной педагогической технологии;</a:t>
            </a:r>
          </a:p>
          <a:p>
            <a:r>
              <a:rPr lang="ru-RU" dirty="0" smtClean="0"/>
              <a:t>руководство процессом систематизации и закрепления приобретённых знаний.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Прогнозируемый результат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умение мыслить научно, логично, творчески;</a:t>
            </a:r>
          </a:p>
          <a:p>
            <a:r>
              <a:rPr lang="ru-RU" dirty="0" smtClean="0"/>
              <a:t>пробуждение интеллектуальных чувств (удовлетворённости, уверенности в своих возможностях);</a:t>
            </a:r>
          </a:p>
          <a:p>
            <a:r>
              <a:rPr lang="ru-RU" dirty="0" smtClean="0"/>
              <a:t>побуждение интереса к научному знанию.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071670" y="1857364"/>
            <a:ext cx="5311775" cy="469900"/>
            <a:chOff x="1213" y="1748"/>
            <a:chExt cx="3346" cy="29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13" y="1756"/>
              <a:ext cx="3346" cy="288"/>
              <a:chOff x="1117" y="1455"/>
              <a:chExt cx="3346" cy="288"/>
            </a:xfrm>
          </p:grpSpPr>
          <p:sp>
            <p:nvSpPr>
              <p:cNvPr id="10245" name="AutoShape 5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745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6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2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47" name="Text Box 7"/>
            <p:cNvSpPr txBox="1">
              <a:spLocks noChangeArrowheads="1"/>
            </p:cNvSpPr>
            <p:nvPr/>
          </p:nvSpPr>
          <p:spPr bwMode="white">
            <a:xfrm>
              <a:off x="1680" y="1755"/>
              <a:ext cx="2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Проблемно-диалогический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355" y="1758"/>
              <a:ext cx="270" cy="270"/>
              <a:chOff x="4166" y="1706"/>
              <a:chExt cx="1252" cy="1252"/>
            </a:xfrm>
          </p:grpSpPr>
          <p:sp>
            <p:nvSpPr>
              <p:cNvPr id="10249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2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364" y="1748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00"/>
                  </a:solidFill>
                </a:rPr>
                <a:t>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2071670" y="2928934"/>
            <a:ext cx="5311775" cy="469900"/>
            <a:chOff x="1214" y="2241"/>
            <a:chExt cx="3346" cy="296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214" y="2249"/>
              <a:ext cx="3346" cy="288"/>
              <a:chOff x="1118" y="1948"/>
              <a:chExt cx="3346" cy="288"/>
            </a:xfrm>
          </p:grpSpPr>
          <p:sp>
            <p:nvSpPr>
              <p:cNvPr id="10255" name="AutoShape 15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431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1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7" name="Text Box 17"/>
            <p:cNvSpPr txBox="1">
              <a:spLocks noChangeArrowheads="1"/>
            </p:cNvSpPr>
            <p:nvPr/>
          </p:nvSpPr>
          <p:spPr bwMode="white">
            <a:xfrm>
              <a:off x="1667" y="2248"/>
              <a:ext cx="25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Эвристический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342" y="2251"/>
              <a:ext cx="270" cy="270"/>
              <a:chOff x="4166" y="1706"/>
              <a:chExt cx="1252" cy="1252"/>
            </a:xfrm>
          </p:grpSpPr>
          <p:sp>
            <p:nvSpPr>
              <p:cNvPr id="1025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1351" y="224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2071670" y="4000504"/>
            <a:ext cx="5311775" cy="469900"/>
            <a:chOff x="1255" y="3256"/>
            <a:chExt cx="3346" cy="296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1255" y="3264"/>
              <a:ext cx="3346" cy="288"/>
              <a:chOff x="1118" y="2963"/>
              <a:chExt cx="3346" cy="288"/>
            </a:xfrm>
          </p:grpSpPr>
          <p:sp>
            <p:nvSpPr>
              <p:cNvPr id="10275" name="AutoShape 35"/>
              <p:cNvSpPr>
                <a:spLocks noChangeArrowheads="1"/>
              </p:cNvSpPr>
              <p:nvPr/>
            </p:nvSpPr>
            <p:spPr bwMode="gray">
              <a:xfrm>
                <a:off x="1118" y="2963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hlink">
                      <a:gamma/>
                      <a:shade val="5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6" name="AutoShape 36"/>
              <p:cNvSpPr>
                <a:spLocks noChangeArrowheads="1"/>
              </p:cNvSpPr>
              <p:nvPr/>
            </p:nvSpPr>
            <p:spPr bwMode="gray">
              <a:xfrm>
                <a:off x="1118" y="2963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hlink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77" name="Text Box 37"/>
            <p:cNvSpPr txBox="1">
              <a:spLocks noChangeArrowheads="1"/>
            </p:cNvSpPr>
            <p:nvPr/>
          </p:nvSpPr>
          <p:spPr bwMode="white">
            <a:xfrm>
              <a:off x="1708" y="3256"/>
              <a:ext cx="2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Исследовательский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383" y="3266"/>
              <a:ext cx="270" cy="270"/>
              <a:chOff x="4166" y="1706"/>
              <a:chExt cx="1252" cy="1252"/>
            </a:xfrm>
          </p:grpSpPr>
          <p:sp>
            <p:nvSpPr>
              <p:cNvPr id="10279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80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81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82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1392" y="3256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000000"/>
                  </a:solidFill>
                </a:rPr>
                <a:t>3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Проблемно-диалогический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Ситуация предположения</a:t>
            </a:r>
          </a:p>
          <a:p>
            <a:r>
              <a:rPr lang="ru-RU" dirty="0" smtClean="0"/>
              <a:t>Учебные и жизненные ситуации</a:t>
            </a:r>
          </a:p>
          <a:p>
            <a:r>
              <a:rPr lang="ru-RU" dirty="0" smtClean="0"/>
              <a:t>Ситуации сравнения и сопоставления</a:t>
            </a:r>
          </a:p>
          <a:p>
            <a:r>
              <a:rPr lang="ru-RU" dirty="0" err="1" smtClean="0"/>
              <a:t>Метапредметные</a:t>
            </a:r>
            <a:r>
              <a:rPr lang="ru-RU" dirty="0" smtClean="0"/>
              <a:t> связи</a:t>
            </a:r>
          </a:p>
          <a:p>
            <a:r>
              <a:rPr lang="ru-RU" dirty="0" smtClean="0"/>
              <a:t>Ситуация опровержения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Ситуация предположения</a:t>
            </a:r>
            <a:br>
              <a:rPr lang="ru-RU" dirty="0" smtClean="0"/>
            </a:br>
            <a:r>
              <a:rPr lang="ru-RU" dirty="0" smtClean="0"/>
              <a:t>(выдвижение гипотез)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/>
              </a:rPr>
              <a:t>Гипотеза:       </a:t>
            </a:r>
            <a:endParaRPr lang="ru-RU" sz="2800" b="1" dirty="0" smtClean="0">
              <a:ea typeface="Times New Roman"/>
            </a:endParaRPr>
          </a:p>
          <a:p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5786446" y="2786058"/>
            <a:ext cx="2428892" cy="17859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3" idx="0"/>
            <a:endCxn id="3" idx="0"/>
          </p:cNvCxnSpPr>
          <p:nvPr/>
        </p:nvCxnSpPr>
        <p:spPr>
          <a:xfrm rot="5400000" flipH="1" flipV="1">
            <a:off x="4572000" y="1600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3"/>
          <p:cNvSpPr/>
          <p:nvPr/>
        </p:nvSpPr>
        <p:spPr>
          <a:xfrm>
            <a:off x="1214414" y="2714620"/>
            <a:ext cx="2000264" cy="1785950"/>
          </a:xfrm>
          <a:prstGeom prst="triangle">
            <a:avLst>
              <a:gd name="adj" fmla="val 2273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49" y="1571612"/>
            <a:ext cx="3178197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92044E-7 L 0.5019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Связь </a:t>
            </a:r>
            <a:br>
              <a:rPr lang="ru-RU" i="1" dirty="0" smtClean="0"/>
            </a:br>
            <a:r>
              <a:rPr lang="ru-RU" i="1" dirty="0" smtClean="0"/>
              <a:t>учебных и жизненных ситуаций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E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      D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ru-RU" dirty="0" smtClean="0"/>
              <a:t>А</a:t>
            </a:r>
            <a:r>
              <a:rPr lang="en-US" dirty="0" smtClean="0"/>
              <a:t>                           C                 B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357422" y="2857496"/>
            <a:ext cx="4643470" cy="2286016"/>
            <a:chOff x="1142976" y="1571612"/>
            <a:chExt cx="4500594" cy="214314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Прямоугольный треугольник 3"/>
            <p:cNvSpPr/>
            <p:nvPr/>
          </p:nvSpPr>
          <p:spPr>
            <a:xfrm>
              <a:off x="1142976" y="2428868"/>
              <a:ext cx="2714644" cy="128588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16200000">
              <a:off x="3679025" y="1750207"/>
              <a:ext cx="2143140" cy="178595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272202" cy="4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43174" y="2071678"/>
          <a:ext cx="3429024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22" name="Object 11"/>
          <p:cNvGraphicFramePr>
            <a:graphicFrameLocks noChangeAspect="1"/>
          </p:cNvGraphicFramePr>
          <p:nvPr/>
        </p:nvGraphicFramePr>
        <p:xfrm>
          <a:off x="1785918" y="428604"/>
          <a:ext cx="4983401" cy="928674"/>
        </p:xfrm>
        <a:graphic>
          <a:graphicData uri="http://schemas.openxmlformats.org/presentationml/2006/ole">
            <p:oleObj spid="_x0000_s47106" name="Формула" r:id="rId3" imgW="749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344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Слайд 1</vt:lpstr>
      <vt:lpstr>Слайд 2</vt:lpstr>
      <vt:lpstr>Цель </vt:lpstr>
      <vt:lpstr>Слайд 4</vt:lpstr>
      <vt:lpstr>МЕТОДЫ</vt:lpstr>
      <vt:lpstr>Проблемно-диалогический метод</vt:lpstr>
      <vt:lpstr>Ситуация предположения (выдвижение гипотез)</vt:lpstr>
      <vt:lpstr> Связь  учебных и жизненных ситуаций</vt:lpstr>
      <vt:lpstr>Слайд 9</vt:lpstr>
      <vt:lpstr>Сравнение и сопоставление фактов</vt:lpstr>
      <vt:lpstr>Метапредметные связи</vt:lpstr>
      <vt:lpstr>Ситуация опровержения (факты которые невозможно объяснить)</vt:lpstr>
      <vt:lpstr>Эвристический метод</vt:lpstr>
      <vt:lpstr>Эвристический метод</vt:lpstr>
      <vt:lpstr>Исследовательский метод</vt:lpstr>
      <vt:lpstr>Результаты</vt:lpstr>
      <vt:lpstr>Медалисты</vt:lpstr>
      <vt:lpstr>Качество знаний по математике</vt:lpstr>
      <vt:lpstr>Спасибо за внимание!</vt:lpstr>
    </vt:vector>
  </TitlesOfParts>
  <Company>мбоу лсош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Х</cp:lastModifiedBy>
  <cp:revision>19</cp:revision>
  <dcterms:created xsi:type="dcterms:W3CDTF">2013-08-18T05:10:05Z</dcterms:created>
  <dcterms:modified xsi:type="dcterms:W3CDTF">2014-10-03T08:09:09Z</dcterms:modified>
</cp:coreProperties>
</file>