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0" r:id="rId5"/>
    <p:sldId id="266" r:id="rId6"/>
    <p:sldId id="259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714C13-1D32-408D-A06C-0D7AC8DC01C6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58B4C-586F-46F1-92C8-D589EF4850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8643998" cy="18288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Методика преподавания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714752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Задач на ПЕРЕЛИВАНИЯ</a:t>
            </a:r>
            <a:endParaRPr lang="ru-RU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614364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Автор:</a:t>
            </a:r>
            <a:r>
              <a:rPr lang="ru-RU" b="1" dirty="0" smtClean="0">
                <a:solidFill>
                  <a:schemeClr val="bg1"/>
                </a:solidFill>
              </a:rPr>
              <a:t> учитель математики и информатики </a:t>
            </a:r>
            <a:r>
              <a:rPr lang="ru-RU" b="1" dirty="0" err="1" smtClean="0">
                <a:solidFill>
                  <a:schemeClr val="bg1"/>
                </a:solidFill>
              </a:rPr>
              <a:t>Свистунова</a:t>
            </a:r>
            <a:r>
              <a:rPr lang="ru-RU" b="1" dirty="0" smtClean="0">
                <a:solidFill>
                  <a:schemeClr val="bg1"/>
                </a:solidFill>
              </a:rPr>
              <a:t> С.В.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214282" y="2643182"/>
            <a:ext cx="871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БЛАГОДАРЮ   ЗА  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214290"/>
            <a:ext cx="84296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Задачи на переливания :</a:t>
            </a:r>
          </a:p>
          <a:p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не имеют возрастных ограничений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привлекают простотой условия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являются великолепным средством для развития зрительной памяти учащихся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500306"/>
            <a:ext cx="85011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Суть задач на переливания: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dirty="0"/>
              <a:t>с помощью сосудов известных емкостей требуется отмерить некоторое количество </a:t>
            </a:r>
            <a:r>
              <a:rPr lang="ru-RU" dirty="0" smtClean="0"/>
              <a:t>жидкости (сыпучего материала)</a:t>
            </a:r>
          </a:p>
          <a:p>
            <a:endParaRPr lang="ru-RU" dirty="0"/>
          </a:p>
        </p:txBody>
      </p:sp>
      <p:pic>
        <p:nvPicPr>
          <p:cNvPr id="9" name="Рисунок 8" descr="Безимени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071942"/>
            <a:ext cx="4500562" cy="2552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214290"/>
            <a:ext cx="82153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/>
              <a:t>Цель</a:t>
            </a:r>
            <a:r>
              <a:rPr lang="ru-RU" sz="2800" b="1" u="sng" dirty="0" smtClean="0"/>
              <a:t>:</a:t>
            </a:r>
            <a:r>
              <a:rPr lang="ru-RU" sz="2800" b="1" dirty="0" smtClean="0"/>
              <a:t>  </a:t>
            </a:r>
          </a:p>
          <a:p>
            <a:r>
              <a:rPr lang="ru-RU" sz="2400" b="1" dirty="0" smtClean="0"/>
              <a:t>Создание условий для развития познавательной творческой активности учащихся     среднего школьного возраста при изучении математики.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1785926"/>
            <a:ext cx="850112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b="1" i="1" u="sng" dirty="0" smtClean="0"/>
              <a:t>Задачи</a:t>
            </a:r>
            <a:r>
              <a:rPr lang="ru-RU" sz="2800" b="1" u="sng" dirty="0" smtClean="0"/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 развивать познавательные интересы  личности (восприятие, воображение, память, мышление, внимание и др.);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 формировать устойчивый интерес к предмету, познавательную активность; 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 формировать навыки самостоятельной работы и потребности в исследовательской деятельности;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/>
          </a:p>
          <a:p>
            <a:pPr lvl="0">
              <a:buFont typeface="Arial" pitchFamily="34" charset="0"/>
              <a:buChar char="•"/>
            </a:pPr>
            <a:r>
              <a:rPr lang="ru-RU" sz="2400" b="1" dirty="0" smtClean="0"/>
              <a:t> развивать коммуникативные качества личности.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Задача:</a:t>
            </a:r>
          </a:p>
          <a:p>
            <a:endParaRPr lang="ru-RU" sz="2800" b="1" dirty="0" smtClean="0"/>
          </a:p>
          <a:p>
            <a:r>
              <a:rPr lang="ru-RU" sz="2000" dirty="0" smtClean="0"/>
              <a:t>Используя два ведра вместительностью 5  и  3  литра, наберите из бочки 4 литра воды</a:t>
            </a:r>
            <a:endParaRPr lang="ru-RU" sz="2000" dirty="0"/>
          </a:p>
        </p:txBody>
      </p:sp>
      <p:sp>
        <p:nvSpPr>
          <p:cNvPr id="4" name="Трапеция 3"/>
          <p:cNvSpPr/>
          <p:nvPr/>
        </p:nvSpPr>
        <p:spPr>
          <a:xfrm rot="10800000">
            <a:off x="2143108" y="2143116"/>
            <a:ext cx="1571636" cy="135732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Трапеция 5"/>
          <p:cNvSpPr/>
          <p:nvPr/>
        </p:nvSpPr>
        <p:spPr>
          <a:xfrm rot="10800000">
            <a:off x="5000628" y="2500306"/>
            <a:ext cx="1285884" cy="10001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00166" y="3500438"/>
            <a:ext cx="55007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00298" y="2285992"/>
            <a:ext cx="857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5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57818" y="2428868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11" name="Трапеция 10"/>
          <p:cNvSpPr/>
          <p:nvPr/>
        </p:nvSpPr>
        <p:spPr>
          <a:xfrm rot="10800000">
            <a:off x="2143108" y="2143116"/>
            <a:ext cx="1571636" cy="1357322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апеция 13"/>
          <p:cNvSpPr/>
          <p:nvPr/>
        </p:nvSpPr>
        <p:spPr>
          <a:xfrm rot="10800000">
            <a:off x="2143108" y="2143116"/>
            <a:ext cx="1571636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рапеция 14"/>
          <p:cNvSpPr/>
          <p:nvPr/>
        </p:nvSpPr>
        <p:spPr>
          <a:xfrm rot="10800000">
            <a:off x="5000628" y="2500306"/>
            <a:ext cx="1285884" cy="1000132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00298" y="285749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2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6380" y="27146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2910" y="3714752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 = 5 - 1 = 2 + 2 = 1 + 3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57290" y="442913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литр?   1  =  3  -   2</a:t>
            </a:r>
            <a:endParaRPr lang="ru-RU" sz="2400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5000628" y="4572008"/>
            <a:ext cx="57150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643306" y="4500570"/>
            <a:ext cx="500066" cy="3571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215074" y="442913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=  5 - 3</a:t>
            </a:r>
            <a:endParaRPr lang="ru-RU" sz="2400" b="1" dirty="0"/>
          </a:p>
        </p:txBody>
      </p:sp>
      <p:sp>
        <p:nvSpPr>
          <p:cNvPr id="23" name="Трапеция 22"/>
          <p:cNvSpPr/>
          <p:nvPr/>
        </p:nvSpPr>
        <p:spPr>
          <a:xfrm rot="10800000">
            <a:off x="5000628" y="2500306"/>
            <a:ext cx="1285884" cy="10001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286380" y="264318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25" name="Трапеция 24"/>
          <p:cNvSpPr/>
          <p:nvPr/>
        </p:nvSpPr>
        <p:spPr>
          <a:xfrm rot="10800000">
            <a:off x="5072066" y="2786058"/>
            <a:ext cx="1143008" cy="71438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286380" y="278605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Трапеция 26"/>
          <p:cNvSpPr/>
          <p:nvPr/>
        </p:nvSpPr>
        <p:spPr>
          <a:xfrm rot="10800000">
            <a:off x="2143108" y="2143116"/>
            <a:ext cx="1571636" cy="135732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571736" y="264318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29" name="Трапеция 28"/>
          <p:cNvSpPr/>
          <p:nvPr/>
        </p:nvSpPr>
        <p:spPr>
          <a:xfrm rot="10800000">
            <a:off x="2143108" y="2143116"/>
            <a:ext cx="1571636" cy="1357322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571736" y="250030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1" name="Трапеция 30"/>
          <p:cNvSpPr/>
          <p:nvPr/>
        </p:nvSpPr>
        <p:spPr>
          <a:xfrm rot="10800000">
            <a:off x="2143108" y="2143116"/>
            <a:ext cx="1571636" cy="135732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Трапеция 31"/>
          <p:cNvSpPr/>
          <p:nvPr/>
        </p:nvSpPr>
        <p:spPr>
          <a:xfrm rot="10800000">
            <a:off x="5000628" y="2500306"/>
            <a:ext cx="1285884" cy="1000132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Трапеция 32"/>
          <p:cNvSpPr/>
          <p:nvPr/>
        </p:nvSpPr>
        <p:spPr>
          <a:xfrm rot="10800000">
            <a:off x="2214546" y="2428868"/>
            <a:ext cx="1428760" cy="1071570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500298" y="271462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4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6380" y="264318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3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6" name="Пятно 1 35"/>
          <p:cNvSpPr/>
          <p:nvPr/>
        </p:nvSpPr>
        <p:spPr>
          <a:xfrm>
            <a:off x="6215074" y="4714884"/>
            <a:ext cx="2428892" cy="185738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6 </a:t>
            </a:r>
          </a:p>
          <a:p>
            <a:pPr algn="ctr"/>
            <a:r>
              <a:rPr lang="ru-RU" sz="2400" b="1" dirty="0" smtClean="0"/>
              <a:t>шагов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/>
      <p:bldP spid="10" grpId="0"/>
      <p:bldP spid="11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500034" y="428604"/>
            <a:ext cx="764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Задача №2. </a:t>
            </a:r>
          </a:p>
          <a:p>
            <a:r>
              <a:rPr lang="ru-RU" sz="2800" dirty="0" smtClean="0"/>
              <a:t>Используя два ведра вместимостью 5 и 4 литра, наберите из водопроводного крана 3 литра воды.</a:t>
            </a:r>
          </a:p>
          <a:p>
            <a:endParaRPr lang="ru-RU" sz="2800" dirty="0" smtClean="0"/>
          </a:p>
          <a:p>
            <a:r>
              <a:rPr lang="ru-RU" sz="2800" b="1" u="sng" dirty="0" smtClean="0"/>
              <a:t>Задача №3.</a:t>
            </a:r>
          </a:p>
          <a:p>
            <a:r>
              <a:rPr lang="ru-RU" sz="2800" dirty="0" smtClean="0"/>
              <a:t> Из полного восьмилитрового ведра отлейте 4 литра с помощью пустых трехлитровой банки и пятилитрового бидона. Воду выплескивать на землю нельзя, другими сосудами, кроме этих трех пользоваться нельзя.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214290"/>
            <a:ext cx="79296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Пример решения задачи перебором всевозможных переливаний:</a:t>
            </a:r>
          </a:p>
          <a:p>
            <a:pPr lvl="0"/>
            <a:r>
              <a:rPr lang="ru-RU" sz="2000" dirty="0" smtClean="0"/>
              <a:t>Из полного восьмилитрового ведра отлейте 4 литра с помощью пустых трехлитровой банки и пятилитрового бидона. Воду выплескивать на землю нельзя, другими сосудами, кроме этих трех пользоваться нельзя.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71472" y="1785927"/>
            <a:ext cx="7929617" cy="4786345"/>
            <a:chOff x="571472" y="1785927"/>
            <a:chExt cx="7929617" cy="4786345"/>
          </a:xfrm>
        </p:grpSpPr>
        <p:graphicFrame>
          <p:nvGraphicFramePr>
            <p:cNvPr id="3" name="Содержимое 3"/>
            <p:cNvGraphicFramePr>
              <a:graphicFrameLocks/>
            </p:cNvGraphicFramePr>
            <p:nvPr/>
          </p:nvGraphicFramePr>
          <p:xfrm>
            <a:off x="571472" y="1785927"/>
            <a:ext cx="7929617" cy="4786345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3977880"/>
                  <a:gridCol w="1239011"/>
                  <a:gridCol w="1434645"/>
                  <a:gridCol w="1278081"/>
                </a:tblGrid>
                <a:tr h="768073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Банки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8 </a:t>
                        </a: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литров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5 литра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3 литра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До переливания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8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0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0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После 1-го переливания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3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5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0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После 2-го переливания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3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2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Calibri"/>
                            <a:cs typeface="Times New Roman"/>
                          </a:rPr>
                          <a:t>3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После 3-го переливания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6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2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0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>
                            <a:latin typeface="Times New Roman"/>
                            <a:ea typeface="Times New Roman"/>
                            <a:cs typeface="Times New Roman"/>
                          </a:rPr>
                          <a:t>После 4-го переливания 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6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0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2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После 5-го переливания </a:t>
                        </a:r>
                        <a:endParaRPr lang="ru-RU" sz="2400" b="1" dirty="0" smtClean="0">
                          <a:latin typeface="+mn-lt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1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5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2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После 6-го переливания </a:t>
                        </a:r>
                        <a:endParaRPr lang="ru-RU" sz="2400" b="1" dirty="0" smtClean="0">
                          <a:latin typeface="+mn-lt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solidFill>
                              <a:schemeClr val="bg1"/>
                            </a:solidFill>
                            <a:latin typeface="Calibri"/>
                            <a:ea typeface="Calibri"/>
                            <a:cs typeface="Times New Roman"/>
                          </a:rPr>
                          <a:t>1</a:t>
                        </a:r>
                        <a:endParaRPr lang="ru-RU" sz="2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4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3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  <a:tr h="502284">
                  <a:tc>
                    <a:txBody>
                      <a:bodyPr/>
                      <a:lstStyle/>
                      <a:p>
                        <a:pPr marL="0" marR="0" indent="0" algn="ctr" defTabSz="914400" rtl="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После </a:t>
                        </a: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7-го </a:t>
                        </a:r>
                        <a:r>
                          <a:rPr lang="ru-RU" sz="2400" b="1" dirty="0" smtClean="0">
                            <a:latin typeface="Times New Roman"/>
                            <a:ea typeface="Times New Roman"/>
                            <a:cs typeface="Times New Roman"/>
                          </a:rPr>
                          <a:t>переливания </a:t>
                        </a:r>
                        <a:endParaRPr lang="ru-RU" sz="2400" b="1" dirty="0" smtClean="0">
                          <a:latin typeface="+mn-lt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solidFill>
                              <a:srgbClr val="FF0000"/>
                            </a:solidFill>
                            <a:latin typeface="Calibri"/>
                            <a:ea typeface="Calibri"/>
                            <a:cs typeface="Times New Roman"/>
                          </a:rPr>
                          <a:t>4</a:t>
                        </a:r>
                        <a:endParaRPr lang="ru-RU" sz="2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4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15000"/>
                          </a:lnSpc>
                          <a:spcAft>
                            <a:spcPts val="0"/>
                          </a:spcAft>
                        </a:pPr>
                        <a:r>
                          <a:rPr lang="ru-RU" sz="2400" b="1" dirty="0" smtClean="0">
                            <a:latin typeface="Calibri"/>
                            <a:ea typeface="Calibri"/>
                            <a:cs typeface="Times New Roman"/>
                          </a:rPr>
                          <a:t>0</a:t>
                        </a:r>
                        <a:endParaRPr lang="ru-RU" sz="2400" b="1" dirty="0">
                          <a:latin typeface="Calibri"/>
                          <a:ea typeface="Calibri"/>
                          <a:cs typeface="Times New Roman"/>
                        </a:endParaRPr>
                      </a:p>
                    </a:txBody>
                    <a:tcPr marL="9525" marR="9525" marT="9525" marB="9525" anchor="ctr"/>
                  </a:tc>
                </a:tr>
              </a:tbl>
            </a:graphicData>
          </a:graphic>
        </p:graphicFrame>
        <p:cxnSp>
          <p:nvCxnSpPr>
            <p:cNvPr id="5" name="Прямая со стрелкой 4"/>
            <p:cNvCxnSpPr/>
            <p:nvPr/>
          </p:nvCxnSpPr>
          <p:spPr>
            <a:xfrm>
              <a:off x="5500694" y="2786058"/>
              <a:ext cx="642942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7000892" y="3357562"/>
              <a:ext cx="5715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rot="10800000">
              <a:off x="5643570" y="3714752"/>
              <a:ext cx="1714512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6929454" y="4357694"/>
              <a:ext cx="642942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5429256" y="4786322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6929454" y="5357826"/>
              <a:ext cx="642942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rot="10800000">
              <a:off x="5500694" y="5715016"/>
              <a:ext cx="200026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357422" y="4429132"/>
            <a:ext cx="6786578" cy="22860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0"/>
            <a:ext cx="87154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/>
              <a:t>БИЛЬЯРДНЫЙ МЕТОД РЕШЕНИЯ ЗАДАЧ НА </a:t>
            </a:r>
            <a:r>
              <a:rPr lang="ru-RU" sz="2000" b="1" u="sng" dirty="0" smtClean="0"/>
              <a:t>ПЕРЕЛИВАНИЯ</a:t>
            </a:r>
            <a:endParaRPr lang="ru-RU" sz="2000" b="1" u="sng" dirty="0" smtClean="0"/>
          </a:p>
          <a:p>
            <a:pPr algn="just"/>
            <a:r>
              <a:rPr lang="ru-RU" sz="2000" b="1" dirty="0" smtClean="0"/>
              <a:t>Суть: </a:t>
            </a:r>
            <a:r>
              <a:rPr lang="ru-RU" sz="2000" dirty="0" smtClean="0"/>
              <a:t>нарисовав на клетчатой бумаге исходную конфигурацию (параллелограмм с сеткой из равносторонних треугольников), необходимо проследить возможные движения шарика в соответствии с законом «угол падения равен углу отражения» и попадание им в требуемые точки по условию задачи</a:t>
            </a:r>
          </a:p>
          <a:p>
            <a:r>
              <a:rPr lang="ru-RU" sz="2000" b="1" u="sng" dirty="0" smtClean="0"/>
              <a:t>Преимущества: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Наглядность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Привлекательность идеи игры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Возможность обобщить метод на широкий класс задач</a:t>
            </a:r>
          </a:p>
          <a:p>
            <a:r>
              <a:rPr lang="ru-RU" sz="2000" b="1" u="sng" dirty="0" smtClean="0"/>
              <a:t>Актуальность: </a:t>
            </a:r>
            <a:r>
              <a:rPr lang="ru-RU" sz="2000" dirty="0" smtClean="0"/>
              <a:t>возникает потребность в составлении алгоритма последовательного получения всех возможных решений, а так же в выборе оптимального решения</a:t>
            </a:r>
          </a:p>
          <a:p>
            <a:r>
              <a:rPr lang="ru-RU" sz="2000" b="1" u="sng" dirty="0" smtClean="0"/>
              <a:t>Цель: </a:t>
            </a:r>
            <a:r>
              <a:rPr lang="ru-RU" sz="2000" dirty="0" smtClean="0"/>
              <a:t>найти универсальный способ решения задач на переливание</a:t>
            </a:r>
            <a:endParaRPr lang="ru-RU" sz="2000" dirty="0"/>
          </a:p>
        </p:txBody>
      </p:sp>
      <p:grpSp>
        <p:nvGrpSpPr>
          <p:cNvPr id="7" name="Группа 119"/>
          <p:cNvGrpSpPr/>
          <p:nvPr/>
        </p:nvGrpSpPr>
        <p:grpSpPr>
          <a:xfrm>
            <a:off x="3214678" y="4429132"/>
            <a:ext cx="4857784" cy="2213207"/>
            <a:chOff x="-412141" y="56338"/>
            <a:chExt cx="9341859" cy="4893487"/>
          </a:xfrm>
        </p:grpSpPr>
        <p:grpSp>
          <p:nvGrpSpPr>
            <p:cNvPr id="8" name="Группа 74"/>
            <p:cNvGrpSpPr/>
            <p:nvPr/>
          </p:nvGrpSpPr>
          <p:grpSpPr>
            <a:xfrm>
              <a:off x="-412141" y="56338"/>
              <a:ext cx="9341859" cy="4893487"/>
              <a:chOff x="-412141" y="56338"/>
              <a:chExt cx="9341859" cy="4893487"/>
            </a:xfrm>
          </p:grpSpPr>
          <p:grpSp>
            <p:nvGrpSpPr>
              <p:cNvPr id="11" name="Группа 62"/>
              <p:cNvGrpSpPr/>
              <p:nvPr/>
            </p:nvGrpSpPr>
            <p:grpSpPr>
              <a:xfrm>
                <a:off x="142844" y="642918"/>
                <a:ext cx="8786874" cy="3286148"/>
                <a:chOff x="214282" y="285728"/>
                <a:chExt cx="8786874" cy="3286148"/>
              </a:xfrm>
            </p:grpSpPr>
            <p:sp>
              <p:nvSpPr>
                <p:cNvPr id="21" name="Параллелограмм 20"/>
                <p:cNvSpPr/>
                <p:nvPr/>
              </p:nvSpPr>
              <p:spPr>
                <a:xfrm>
                  <a:off x="214282" y="285728"/>
                  <a:ext cx="8786874" cy="3240000"/>
                </a:xfrm>
                <a:prstGeom prst="parallelogram">
                  <a:avLst>
                    <a:gd name="adj" fmla="val 570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16200000" flipH="1">
                  <a:off x="1142976" y="1643050"/>
                  <a:ext cx="2143140" cy="157164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rot="16200000" flipH="1">
                  <a:off x="1607323" y="750075"/>
                  <a:ext cx="3214710" cy="228601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16200000" flipH="1">
                  <a:off x="714348" y="2571744"/>
                  <a:ext cx="1071570" cy="78581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16200000" flipH="1">
                  <a:off x="3071802" y="928670"/>
                  <a:ext cx="3214710" cy="2071702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rot="16200000" flipH="1">
                  <a:off x="4393405" y="750075"/>
                  <a:ext cx="3214710" cy="228601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 rot="5400000">
                  <a:off x="1035819" y="892951"/>
                  <a:ext cx="3214710" cy="2000264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 rot="5400000">
                  <a:off x="2321703" y="964389"/>
                  <a:ext cx="3214710" cy="185738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>
                  <a:off x="3679025" y="964389"/>
                  <a:ext cx="3214710" cy="185738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5400000">
                  <a:off x="5107785" y="964389"/>
                  <a:ext cx="3143272" cy="192882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16200000" flipH="1">
                  <a:off x="5893603" y="607199"/>
                  <a:ext cx="2214578" cy="157163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 rot="16200000" flipH="1">
                  <a:off x="7500958" y="428604"/>
                  <a:ext cx="1071570" cy="78581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Box 11"/>
              <p:cNvSpPr txBox="1"/>
              <p:nvPr/>
            </p:nvSpPr>
            <p:spPr>
              <a:xfrm>
                <a:off x="5572132" y="3857627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4</a:t>
                </a:r>
                <a:endParaRPr lang="ru-RU" sz="24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500166" y="3857627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1</a:t>
                </a:r>
                <a:endParaRPr lang="ru-RU" sz="2400" b="1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714611" y="3857627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2</a:t>
                </a:r>
                <a:endParaRPr lang="ru-RU" sz="2400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071933" y="3857627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3</a:t>
                </a:r>
                <a:endParaRPr lang="ru-RU" sz="24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0" y="3929066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0</a:t>
                </a:r>
                <a:endParaRPr lang="ru-RU" sz="2400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86578" y="3857627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5</a:t>
                </a:r>
                <a:endParaRPr lang="ru-RU" sz="24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-412141" y="3057430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1</a:t>
                </a:r>
                <a:endParaRPr lang="ru-RU" sz="2400" b="1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74760" y="1477908"/>
                <a:ext cx="428660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2</a:t>
                </a:r>
                <a:endParaRPr lang="ru-RU" sz="2400" b="1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824282" y="56338"/>
                <a:ext cx="620965" cy="1020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dirty="0" smtClean="0"/>
                  <a:t>3</a:t>
                </a:r>
                <a:endParaRPr lang="ru-RU" sz="2400" b="1" dirty="0"/>
              </a:p>
            </p:txBody>
          </p:sp>
        </p:grpSp>
        <p:cxnSp>
          <p:nvCxnSpPr>
            <p:cNvPr id="9" name="Прямая соединительная линия 8"/>
            <p:cNvCxnSpPr/>
            <p:nvPr/>
          </p:nvCxnSpPr>
          <p:spPr>
            <a:xfrm>
              <a:off x="785786" y="2786058"/>
              <a:ext cx="6938153" cy="80105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357290" y="1714488"/>
              <a:ext cx="6929486" cy="1588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9"/>
          <p:cNvGrpSpPr/>
          <p:nvPr/>
        </p:nvGrpSpPr>
        <p:grpSpPr>
          <a:xfrm>
            <a:off x="0" y="285728"/>
            <a:ext cx="8929718" cy="4422662"/>
            <a:chOff x="0" y="214290"/>
            <a:chExt cx="8929718" cy="4422662"/>
          </a:xfrm>
        </p:grpSpPr>
        <p:grpSp>
          <p:nvGrpSpPr>
            <p:cNvPr id="3" name="Группа 74"/>
            <p:cNvGrpSpPr/>
            <p:nvPr/>
          </p:nvGrpSpPr>
          <p:grpSpPr>
            <a:xfrm>
              <a:off x="0" y="214290"/>
              <a:ext cx="8929718" cy="4422662"/>
              <a:chOff x="0" y="214290"/>
              <a:chExt cx="8929718" cy="4422662"/>
            </a:xfrm>
          </p:grpSpPr>
          <p:grpSp>
            <p:nvGrpSpPr>
              <p:cNvPr id="4" name="Группа 62"/>
              <p:cNvGrpSpPr/>
              <p:nvPr/>
            </p:nvGrpSpPr>
            <p:grpSpPr>
              <a:xfrm>
                <a:off x="142844" y="642918"/>
                <a:ext cx="8786874" cy="3286148"/>
                <a:chOff x="214282" y="285728"/>
                <a:chExt cx="8786874" cy="3286148"/>
              </a:xfrm>
            </p:grpSpPr>
            <p:sp>
              <p:nvSpPr>
                <p:cNvPr id="20" name="Параллелограмм 19"/>
                <p:cNvSpPr/>
                <p:nvPr/>
              </p:nvSpPr>
              <p:spPr>
                <a:xfrm>
                  <a:off x="214282" y="285728"/>
                  <a:ext cx="8786874" cy="3240000"/>
                </a:xfrm>
                <a:prstGeom prst="parallelogram">
                  <a:avLst>
                    <a:gd name="adj" fmla="val 57089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16200000" flipH="1">
                  <a:off x="1142976" y="1643050"/>
                  <a:ext cx="2143140" cy="1571640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16200000" flipH="1">
                  <a:off x="1607323" y="750075"/>
                  <a:ext cx="3214710" cy="228601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16200000" flipH="1">
                  <a:off x="714348" y="2571744"/>
                  <a:ext cx="1071570" cy="78581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 rot="16200000" flipH="1">
                  <a:off x="3071802" y="928670"/>
                  <a:ext cx="3214710" cy="2071702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 rot="16200000" flipH="1">
                  <a:off x="4393405" y="750075"/>
                  <a:ext cx="3214710" cy="228601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 rot="5400000">
                  <a:off x="1035819" y="892951"/>
                  <a:ext cx="3214710" cy="2000264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 rot="5400000">
                  <a:off x="2321703" y="964389"/>
                  <a:ext cx="3214710" cy="185738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 rot="5400000">
                  <a:off x="3679025" y="964389"/>
                  <a:ext cx="3214710" cy="185738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5400000">
                  <a:off x="5107785" y="964389"/>
                  <a:ext cx="3143272" cy="192882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 rot="16200000" flipH="1">
                  <a:off x="5893603" y="607199"/>
                  <a:ext cx="2214578" cy="1571636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единительная линия 59"/>
                <p:cNvCxnSpPr/>
                <p:nvPr/>
              </p:nvCxnSpPr>
              <p:spPr>
                <a:xfrm rot="16200000" flipH="1">
                  <a:off x="7500958" y="428604"/>
                  <a:ext cx="1071570" cy="78581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Box 63"/>
              <p:cNvSpPr txBox="1"/>
              <p:nvPr/>
            </p:nvSpPr>
            <p:spPr>
              <a:xfrm>
                <a:off x="5572132" y="3857628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4</a:t>
                </a:r>
                <a:endParaRPr lang="ru-RU" sz="4000" b="1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500166" y="3857628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1</a:t>
                </a:r>
                <a:endParaRPr lang="ru-RU" sz="4000" b="1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714612" y="3857628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2</a:t>
                </a:r>
                <a:endParaRPr lang="ru-RU" sz="4000" b="1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4071934" y="3857628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3</a:t>
                </a:r>
                <a:endParaRPr lang="ru-RU" sz="4000" b="1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0" y="3929066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0</a:t>
                </a:r>
                <a:endParaRPr lang="ru-RU" sz="4000" b="1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786578" y="3857628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5</a:t>
                </a:r>
                <a:endParaRPr lang="ru-RU" sz="4000" b="1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85720" y="2357430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1</a:t>
                </a:r>
                <a:endParaRPr lang="ru-RU" sz="4000" b="1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57224" y="1285860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2</a:t>
                </a:r>
                <a:endParaRPr lang="ru-RU" sz="4000" b="1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428728" y="214290"/>
                <a:ext cx="4286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b="1" dirty="0" smtClean="0"/>
                  <a:t>3</a:t>
                </a:r>
                <a:endParaRPr lang="ru-RU" sz="4000" b="1" dirty="0"/>
              </a:p>
            </p:txBody>
          </p:sp>
        </p:grpSp>
        <p:cxnSp>
          <p:nvCxnSpPr>
            <p:cNvPr id="117" name="Прямая соединительная линия 116"/>
            <p:cNvCxnSpPr/>
            <p:nvPr/>
          </p:nvCxnSpPr>
          <p:spPr>
            <a:xfrm>
              <a:off x="785786" y="2786058"/>
              <a:ext cx="6938153" cy="80105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1357290" y="1714488"/>
              <a:ext cx="6929486" cy="1588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74" name="Таблица 73"/>
          <p:cNvGraphicFramePr>
            <a:graphicFrameLocks noGrp="1"/>
          </p:cNvGraphicFramePr>
          <p:nvPr/>
        </p:nvGraphicFramePr>
        <p:xfrm>
          <a:off x="500034" y="4714884"/>
          <a:ext cx="7858179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  <a:gridCol w="873131"/>
              </a:tblGrid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5 л.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 л.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9" name="TextBox 78"/>
          <p:cNvSpPr txBox="1"/>
          <p:nvPr/>
        </p:nvSpPr>
        <p:spPr>
          <a:xfrm>
            <a:off x="1500166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500166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57422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57422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43372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143372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72066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072066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57884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857884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715140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15140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643834" y="4572008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4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643834" y="507207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0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98" name="Прямая со стрелкой 97"/>
          <p:cNvCxnSpPr/>
          <p:nvPr/>
        </p:nvCxnSpPr>
        <p:spPr>
          <a:xfrm rot="5400000" flipH="1" flipV="1">
            <a:off x="-464379" y="1393017"/>
            <a:ext cx="3143272" cy="178595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endCxn id="68" idx="0"/>
          </p:cNvCxnSpPr>
          <p:nvPr/>
        </p:nvCxnSpPr>
        <p:spPr>
          <a:xfrm rot="16200000" flipH="1">
            <a:off x="1535893" y="1178695"/>
            <a:ext cx="3214710" cy="228603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stCxn id="68" idx="0"/>
          </p:cNvCxnSpPr>
          <p:nvPr/>
        </p:nvCxnSpPr>
        <p:spPr>
          <a:xfrm rot="5400000" flipH="1" flipV="1">
            <a:off x="3607595" y="1393025"/>
            <a:ext cx="3214710" cy="18573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16200000" flipH="1">
            <a:off x="5822165" y="1035827"/>
            <a:ext cx="2214578" cy="15716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 rot="10800000">
            <a:off x="642910" y="2928934"/>
            <a:ext cx="7072362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 rot="16200000" flipH="1">
            <a:off x="642910" y="3000372"/>
            <a:ext cx="1071570" cy="7858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/>
          <p:nvPr/>
        </p:nvCxnSpPr>
        <p:spPr>
          <a:xfrm rot="5400000" flipH="1" flipV="1">
            <a:off x="1000100" y="1357298"/>
            <a:ext cx="3071834" cy="192882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rot="16200000" flipH="1">
            <a:off x="2928926" y="1285860"/>
            <a:ext cx="3286148" cy="21431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57422" y="6215082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Есть 2 ведра: 3 и 5 литров. Нужно получить 4 литра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0" y="6072206"/>
            <a:ext cx="214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Задача</a:t>
            </a:r>
            <a:endParaRPr lang="ru-RU" sz="3600" b="1" dirty="0"/>
          </a:p>
        </p:txBody>
      </p:sp>
      <p:sp>
        <p:nvSpPr>
          <p:cNvPr id="76" name="Овал 75"/>
          <p:cNvSpPr/>
          <p:nvPr/>
        </p:nvSpPr>
        <p:spPr>
          <a:xfrm>
            <a:off x="0" y="3571876"/>
            <a:ext cx="42859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TextBox 117"/>
          <p:cNvSpPr txBox="1"/>
          <p:nvPr/>
        </p:nvSpPr>
        <p:spPr>
          <a:xfrm>
            <a:off x="3286116" y="471488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286116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5500694" y="3714752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ятно 1 138"/>
          <p:cNvSpPr/>
          <p:nvPr/>
        </p:nvSpPr>
        <p:spPr>
          <a:xfrm>
            <a:off x="7286644" y="3000372"/>
            <a:ext cx="1857356" cy="171451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8 шагов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7 -0.46203 " pathEditMode="relative" ptsTypes="AA">
                                      <p:cBhvr>
                                        <p:cTn id="4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687 -0.46203 L 0.45677 0.0314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677 0.03148 L 0.65764 -0.4405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764 -0.44051 L 0.8309 -0.125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3091 -0.1257 L 0.07483 -0.125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3 -0.12569 L 0.15365 0.01088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64 0.01088 L 0.36632 -0.4511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32 -0.45115 L 0.60244 0.0213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140" grpId="0"/>
      <p:bldP spid="141" grpId="0"/>
      <p:bldP spid="76" grpId="0" animBg="1"/>
      <p:bldP spid="76" grpId="1" animBg="1"/>
      <p:bldP spid="76" grpId="2" animBg="1"/>
      <p:bldP spid="76" grpId="3" animBg="1"/>
      <p:bldP spid="76" grpId="4" animBg="1"/>
      <p:bldP spid="76" grpId="5" animBg="1"/>
      <p:bldP spid="76" grpId="6" animBg="1"/>
      <p:bldP spid="76" grpId="7" animBg="1"/>
      <p:bldP spid="76" grpId="8" animBg="1"/>
      <p:bldP spid="118" grpId="0"/>
      <p:bldP spid="120" grpId="0"/>
      <p:bldP spid="138" grpId="0" animBg="1"/>
      <p:bldP spid="1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285720" y="0"/>
            <a:ext cx="87154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Два правила,  позволяющие судить о возможности решения конкретной задачи: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214282" y="1285860"/>
            <a:ext cx="85011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Пусть имеются два пустых сосуда объемом A литров и B литров и требуется набрать ровно C литров воды. Если число C не делится на наибольший общий делитель чисел A и B, то это сделать невозможно.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/>
              <a:t> Если C делится на наибольший общий делитель чисел A и B, то в таком случае задача всегда имеет решение. В частности, это всегда возможно, если числа A и B взаимно просты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702</TotalTime>
  <Words>557</Words>
  <Application>Microsoft Office PowerPoint</Application>
  <PresentationFormat>Экран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Методика преподавания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BenQ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преподавания</dc:title>
  <dc:creator>BenQ CUSTOMER</dc:creator>
  <cp:lastModifiedBy>BenQ CUSTOMER</cp:lastModifiedBy>
  <cp:revision>72</cp:revision>
  <dcterms:created xsi:type="dcterms:W3CDTF">2013-10-28T16:01:56Z</dcterms:created>
  <dcterms:modified xsi:type="dcterms:W3CDTF">2013-10-29T21:54:10Z</dcterms:modified>
</cp:coreProperties>
</file>