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71" r:id="rId13"/>
    <p:sldId id="269" r:id="rId14"/>
    <p:sldId id="272" r:id="rId15"/>
    <p:sldId id="270" r:id="rId16"/>
    <p:sldId id="273" r:id="rId17"/>
    <p:sldId id="274" r:id="rId18"/>
    <p:sldId id="267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&#1052;&#1086;&#1080;%20&#1076;&#1086;&#1082;&#1091;&#1084;&#1077;&#1085;&#1090;&#1099;\&#1082;&#1086;&#1085;&#1082;&#1091;&#1088;&#1089;%20&#1082;&#1083;&#1072;&#1089;&#1089;&#1085;&#1099;&#1081;%20&#1082;&#1083;&#1072;&#1089;&#1089;&#1085;&#1099;&#1081;%202010\&#1087;&#1088;&#1077;&#1079;&#1077;&#1085;&#1090;&#1072;&#1094;&#1080;&#1080;\&#1055;&#1088;&#1077;&#1079;&#1077;&#1085;&#1090;&#1072;&#1094;&#1080;&#1103;%20&#1087;&#1088;&#1086;&#1075;&#1088;&#1072;&#1084;&#1084;&#1099;%20&#1074;&#1086;&#1089;&#1087;&#1080;&#1090;&#1072;&#1090;&#1077;&#1083;&#1100;&#1085;&#1086;&#1081;%20&#1088;&#1072;&#1073;&#1086;&#1090;&#1099;\PROSHALNIY_VALS_-_KOGA_UYDEM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77072"/>
            <a:ext cx="3763962" cy="172878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Насырова Римма Мунировна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читель английского языка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Старомостякская СОШ-МОУ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1268760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ПЕДАГОГИЧЕСКОЕ КРЕДО УЧИТЕЛЯ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>
                <a:solidFill>
                  <a:srgbClr val="C00000"/>
                </a:solidFill>
                <a:latin typeface="Segoe Script" panose="020B0504020000000003" pitchFamily="34" charset="0"/>
              </a:rPr>
              <a:t>Проработав в школе  </a:t>
            </a:r>
            <a:r>
              <a:rPr lang="ru-RU" altLang="ru-RU" sz="22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22</a:t>
            </a:r>
            <a:r>
              <a:rPr lang="ru-RU" altLang="ru-RU" sz="2200" b="1" dirty="0">
                <a:solidFill>
                  <a:srgbClr val="C00000"/>
                </a:solidFill>
                <a:latin typeface="Segoe Script" panose="020B0504020000000003" pitchFamily="34" charset="0"/>
              </a:rPr>
              <a:t>  </a:t>
            </a:r>
            <a:r>
              <a:rPr lang="ru-RU" altLang="ru-RU" sz="22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года, </a:t>
            </a:r>
            <a:r>
              <a:rPr lang="ru-RU" altLang="ru-RU" sz="2200" b="1" dirty="0">
                <a:solidFill>
                  <a:srgbClr val="C00000"/>
                </a:solidFill>
                <a:latin typeface="Segoe Script" panose="020B0504020000000003" pitchFamily="34" charset="0"/>
              </a:rPr>
              <a:t>я пришла к выводу, что урок не должен быть обузой для детей, а вызывать у них интерес, доставлять радость. Доброжелательная психологическая обстановка на уроке -обязательные условия для творческой самореализации учеников. Работать нужно всегда с полной отдачей, не жалея сил. Успех никогда не приходит к тому, кто трудится </a:t>
            </a:r>
            <a:r>
              <a:rPr lang="ru-RU" altLang="ru-RU" sz="22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вполсилы</a:t>
            </a:r>
            <a:r>
              <a:rPr lang="ru-RU" altLang="ru-RU" sz="2200" b="1" dirty="0">
                <a:solidFill>
                  <a:srgbClr val="C00000"/>
                </a:solidFill>
                <a:latin typeface="Segoe Script" panose="020B0504020000000003" pitchFamily="34" charset="0"/>
              </a:rPr>
              <a:t>. Чтобы вести за собой, надо и себя вести, не останавливаясь в этом движении ни на один день.</a:t>
            </a:r>
            <a:r>
              <a:rPr lang="ru-RU" altLang="ru-RU" b="1" dirty="0">
                <a:solidFill>
                  <a:srgbClr val="C00000"/>
                </a:solidFill>
              </a:rPr>
              <a:t/>
            </a:r>
            <a:br>
              <a:rPr lang="ru-RU" alt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4373341" cy="296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20072" y="4509120"/>
            <a:ext cx="2901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Мой наставник и старший друг – Марис Мясумович Нугаев</a:t>
            </a:r>
            <a:endParaRPr lang="ru-RU" sz="200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52928" cy="17281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Наша сплоченная и дружная команда – ежегодный призер игры «Что? Где? Когда?»</a:t>
            </a:r>
            <a:endParaRPr lang="ru-RU" sz="32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33892"/>
            <a:ext cx="4397108" cy="329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23431"/>
            <a:ext cx="4301023" cy="2869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2721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26" y="33265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Мой родной коллектив – моя семья</a:t>
            </a:r>
            <a:endParaRPr lang="ru-RU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01683"/>
            <a:ext cx="6728296" cy="504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45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3024" y="0"/>
            <a:ext cx="921702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Мои увлечения</a:t>
            </a:r>
            <a:endParaRPr lang="ru-RU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919984" cy="293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64465"/>
            <a:ext cx="2448018" cy="326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85" y="3920716"/>
            <a:ext cx="3487936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5" y="3945673"/>
            <a:ext cx="1870193" cy="280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29" y="3379484"/>
            <a:ext cx="3235918" cy="242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81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9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«Гастрольная» жизнь)</a:t>
            </a:r>
            <a:endParaRPr lang="ru-RU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5432152" cy="407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448043" cy="333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15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Моё главное счастье)</a:t>
            </a:r>
            <a:endParaRPr lang="ru-RU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414908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44216"/>
            <a:ext cx="3134432" cy="469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80728"/>
            <a:ext cx="3253885" cy="428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15816" y="5013176"/>
            <a:ext cx="3469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Моя дочь Лилия</a:t>
            </a:r>
            <a:endParaRPr lang="ru-RU" sz="40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1859"/>
            <a:ext cx="6867212" cy="547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64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889369"/>
            <a:ext cx="4139952" cy="2755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45" y="855089"/>
            <a:ext cx="3995936" cy="265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30488"/>
            <a:ext cx="2574032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20" y="3645024"/>
            <a:ext cx="3775968" cy="283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6008" y="251424"/>
            <a:ext cx="806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Segoe Script" panose="020B0504020000000003" pitchFamily="34" charset="0"/>
              </a:rPr>
              <a:t>Такие разные, такие трогательные…)))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.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ru-RU" altLang="ru-RU" b="1" i="1" dirty="0" smtClean="0"/>
              <a:t> ...Профессия учителя – нелёгкая, но я ни разу ещё не пожалела, что выбрала именно эту профессию. В этой работе много трудностей, но суметь их преодолеть и увидеть потом результаты своей работы – это доставляет мне радость.</a:t>
            </a:r>
            <a:r>
              <a:rPr lang="ru-RU" altLang="ru-RU" dirty="0" smtClean="0"/>
              <a:t> </a:t>
            </a:r>
          </a:p>
        </p:txBody>
      </p:sp>
      <p:pic>
        <p:nvPicPr>
          <p:cNvPr id="27651" name="Picture 4" descr="MCj042811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221163"/>
            <a:ext cx="223837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ROSHALNIY_VALS_-_KOGA_UYDE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5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386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9458">
        <p:blinds dir="vert"/>
      </p:transition>
    </mc:Choice>
    <mc:Fallback xmlns="">
      <p:transition spd="slow" advTm="945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20688"/>
            <a:ext cx="61926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…Учитель – не профессия, а вся жизнь!...</a:t>
            </a:r>
          </a:p>
          <a:p>
            <a:pPr algn="ctr"/>
            <a:endParaRPr lang="ru-RU" sz="5400" b="1" dirty="0">
              <a:solidFill>
                <a:srgbClr val="C00000"/>
              </a:solidFill>
              <a:latin typeface="Segoe Script" panose="020B0504020000000003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Спасибо за внимание!)</a:t>
            </a:r>
            <a:endParaRPr lang="ru-RU" sz="540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5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C0066"/>
                </a:solidFill>
              </a:rPr>
              <a:t>Моё педагогическое кредо:</a:t>
            </a:r>
          </a:p>
          <a:p>
            <a:pPr algn="ctr"/>
            <a:r>
              <a:rPr lang="ru-RU" sz="2400" b="1" i="1" dirty="0" smtClean="0">
                <a:solidFill>
                  <a:srgbClr val="CC0066"/>
                </a:solidFill>
              </a:rPr>
              <a:t>Мало </a:t>
            </a:r>
            <a:r>
              <a:rPr lang="ru-RU" sz="2400" b="1" i="1" dirty="0">
                <a:solidFill>
                  <a:srgbClr val="CC0066"/>
                </a:solidFill>
              </a:rPr>
              <a:t>знать–надо применять. Мало хотеть–надо делать.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340237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88024" y="1700808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Образование – высшее.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Окончила УГПУ в 1995 году.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Специальность «Учитель истории и социально-политических дисциплин.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Место работы – Старомостякская СОШ-МОУ.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Специальность – учитель английского языка.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Классный руководитель 10 класса.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Педагогический стаж – 22 года.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540170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НАСЫРОВА РИММА МУНИРОВНА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006" y="620688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Роль Учителя в современной социокультурной среде.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Социокультурная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среда – это совокупность культурных ценностей, общепринятых норм, законов, правил, которыми располагает социум и человек в социуме для эффективных действий и взаимодействий со всеми компонентами своей жизненной среды (имеются в виду природный, техногенный, информационный компоненты, а также другие люди).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11"/>
          <p:cNvSpPr>
            <a:spLocks noChangeArrowheads="1" noChangeShapeType="1" noTextEdit="1"/>
          </p:cNvSpPr>
          <p:nvPr/>
        </p:nvSpPr>
        <p:spPr bwMode="auto">
          <a:xfrm>
            <a:off x="1043608" y="332657"/>
            <a:ext cx="6768752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CCCCFF"/>
              </a:contourClr>
            </a:sp3d>
          </a:bodyPr>
          <a:lstStyle/>
          <a:p>
            <a:pPr algn="ctr"/>
            <a:r>
              <a:rPr lang="ru-RU" sz="2800" b="1" kern="10" dirty="0" smtClean="0">
                <a:ln w="9525">
                  <a:round/>
                  <a:headEnd/>
                  <a:tailEnd/>
                </a:ln>
                <a:solidFill>
                  <a:srgbClr val="00B0F0"/>
                </a:solidFill>
                <a:cs typeface="Arial" panose="020B0604020202020204" pitchFamily="34" charset="0"/>
              </a:rPr>
              <a:t>ВСЁ НАЧИНАЕТСЯ С ДЕТСТВА…</a:t>
            </a:r>
            <a:endParaRPr lang="ru-RU" sz="2800" b="1" kern="10" dirty="0">
              <a:ln w="9525">
                <a:round/>
                <a:headEnd/>
                <a:tailEnd/>
              </a:ln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1331640" y="1196752"/>
            <a:ext cx="648072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 dirty="0">
                <a:solidFill>
                  <a:srgbClr val="9933FF"/>
                </a:solidFill>
              </a:rPr>
              <a:t>Человек начинается с детства. Из  любого ребенка можно вырастить доброго, отзывчивого, честного человека. Именно в детстве происходит посев добра. Но лишь через годы будет ясно, оказались ли семена добра схожими, или же сорняки зла погубили их.</a:t>
            </a:r>
          </a:p>
          <a:p>
            <a:pPr algn="ctr" eaLnBrk="1" hangingPunct="1"/>
            <a:r>
              <a:rPr lang="ru-RU" altLang="ru-RU" sz="2000" b="1" i="1" dirty="0">
                <a:solidFill>
                  <a:srgbClr val="9933FF"/>
                </a:solidFill>
              </a:rPr>
              <a:t>    «Быть добрым – благородно. Но показывать другим, как быть добрым,- еще благородней, и не так хлопотно», - писал М. Твен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6952">
            <a:off x="549326" y="4170478"/>
            <a:ext cx="3240021" cy="243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074">
            <a:off x="5292080" y="4270310"/>
            <a:ext cx="3366569" cy="2230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62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66"/>
                </a:solidFill>
              </a:rPr>
              <a:t>Восточная мудрость…</a:t>
            </a:r>
            <a:endParaRPr lang="ru-RU" b="1" i="1" dirty="0">
              <a:solidFill>
                <a:srgbClr val="CC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619672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C00000"/>
                </a:solidFill>
                <a:latin typeface="Segoe Script" panose="020B05040200000000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Если хочешь, чтобы год помнили – сажай цветы.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C00000"/>
                </a:solidFill>
                <a:latin typeface="Segoe Script" panose="020B05040200000000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Долго  помнили – посади дерево.</a:t>
            </a:r>
            <a:endParaRPr lang="ru-RU" altLang="ru-RU" sz="4000" b="1" dirty="0">
              <a:solidFill>
                <a:srgbClr val="C00000"/>
              </a:solidFill>
              <a:latin typeface="Segoe Script" panose="020B05040200000000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C00000"/>
                </a:solidFill>
                <a:latin typeface="Segoe Script" panose="020B05040200000000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Вечно помнили – </a:t>
            </a:r>
            <a:r>
              <a:rPr lang="ru-RU" altLang="ru-RU" sz="4000" b="1" dirty="0" smtClean="0">
                <a:solidFill>
                  <a:srgbClr val="C00000"/>
                </a:solidFill>
                <a:latin typeface="Segoe Script" panose="020B05040200000000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УЧИ ДЕТЕЙ</a:t>
            </a:r>
            <a:r>
              <a:rPr lang="ru-RU" altLang="ru-RU" sz="4000" b="1" dirty="0">
                <a:solidFill>
                  <a:srgbClr val="C00000"/>
                </a:solidFill>
                <a:latin typeface="Segoe Script" panose="020B05040200000000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  </a:t>
            </a:r>
            <a:endParaRPr lang="ru-RU" altLang="ru-RU" sz="4000" b="1" dirty="0">
              <a:solidFill>
                <a:srgbClr val="C00000"/>
              </a:solidFill>
              <a:latin typeface="Segoe Script" panose="020B05040200000000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Мой урок. Один из многих…</a:t>
            </a:r>
            <a:endParaRPr lang="ru-RU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19672"/>
            <a:ext cx="6298844" cy="420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67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Segoe Script" panose="020B0504020000000003" pitchFamily="34" charset="0"/>
              </a:rPr>
              <a:t>Размышляя о своем жизненном пути, я прекрасно понимаю, что не могу провести грань, где заканчивается моя работа и начинается личная жизнь.     Наверное, это и есть  моя дорога, зовущая и ведущая к счастью педагогического труда, к </a:t>
            </a:r>
            <a:r>
              <a:rPr lang="ru-RU" altLang="ru-RU" sz="20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жизни </a:t>
            </a:r>
            <a:r>
              <a:rPr lang="ru-RU" altLang="ru-RU" sz="2000" b="1" dirty="0">
                <a:solidFill>
                  <a:srgbClr val="002060"/>
                </a:solidFill>
                <a:latin typeface="Segoe Script" panose="020B0504020000000003" pitchFamily="34" charset="0"/>
              </a:rPr>
              <a:t>в душах моих учеников. Я не работаю</a:t>
            </a:r>
            <a:r>
              <a:rPr lang="ru-RU" altLang="ru-RU" sz="2000" b="1" i="1" dirty="0">
                <a:solidFill>
                  <a:srgbClr val="002060"/>
                </a:solidFill>
                <a:latin typeface="Segoe Script" panose="020B0504020000000003" pitchFamily="34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Segoe Script" panose="020B0504020000000003" pitchFamily="34" charset="0"/>
              </a:rPr>
              <a:t>учителем, я учитель. Мне нравится быть</a:t>
            </a:r>
            <a:r>
              <a:rPr lang="ru-RU" altLang="ru-RU" sz="2000" b="1" i="1" dirty="0">
                <a:solidFill>
                  <a:srgbClr val="002060"/>
                </a:solidFill>
                <a:latin typeface="Segoe Script" panose="020B0504020000000003" pitchFamily="34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Segoe Script" panose="020B0504020000000003" pitchFamily="34" charset="0"/>
              </a:rPr>
              <a:t>учителем. Много лет назад я сделала свой выбор, считаю его правильным и сейчас.  В детстве мечтала стоять у доски и открывать детям новые горизонты, новые перспективы. Часто я проигрывала эти ситуации со своими подружками. Мне безумно хотелось поскорее стать взрослой, получить специальность и вернуться  школу. И вот моя мечта осуществилась, воплотились в жизнь все мои детские «уроки»… </a:t>
            </a:r>
            <a:br>
              <a:rPr lang="ru-RU" altLang="ru-RU" sz="2000" b="1" dirty="0">
                <a:solidFill>
                  <a:srgbClr val="002060"/>
                </a:solidFill>
                <a:latin typeface="Segoe Script" panose="020B0504020000000003" pitchFamily="34" charset="0"/>
              </a:rPr>
            </a:br>
            <a:r>
              <a:rPr lang="ru-RU" altLang="ru-RU" sz="2000" b="1" i="1" dirty="0">
                <a:solidFill>
                  <a:srgbClr val="FF0000"/>
                </a:solidFill>
                <a:latin typeface="Segoe Script" panose="020B0504020000000003" pitchFamily="34" charset="0"/>
              </a:rPr>
              <a:t>Не первый год работаю я в школе</a:t>
            </a:r>
            <a:r>
              <a:rPr lang="ru-RU" altLang="ru-RU" sz="2000" b="1" dirty="0">
                <a:solidFill>
                  <a:srgbClr val="FF0000"/>
                </a:solidFill>
                <a:latin typeface="Segoe Script" panose="020B0504020000000003" pitchFamily="34" charset="0"/>
              </a:rPr>
              <a:t/>
            </a:r>
            <a:br>
              <a:rPr lang="ru-RU" altLang="ru-RU" sz="2000" b="1" dirty="0">
                <a:solidFill>
                  <a:srgbClr val="FF0000"/>
                </a:solidFill>
                <a:latin typeface="Segoe Script" panose="020B0504020000000003" pitchFamily="34" charset="0"/>
              </a:rPr>
            </a:br>
            <a:r>
              <a:rPr lang="ru-RU" altLang="ru-RU" sz="2000" b="1" i="1" dirty="0">
                <a:solidFill>
                  <a:srgbClr val="FF0000"/>
                </a:solidFill>
                <a:latin typeface="Segoe Script" panose="020B0504020000000003" pitchFamily="34" charset="0"/>
              </a:rPr>
              <a:t>Не понаслышке знаю этот труд</a:t>
            </a:r>
            <a:r>
              <a:rPr lang="ru-RU" altLang="ru-RU" sz="2000" b="1" dirty="0">
                <a:solidFill>
                  <a:srgbClr val="FF0000"/>
                </a:solidFill>
                <a:latin typeface="Segoe Script" panose="020B0504020000000003" pitchFamily="34" charset="0"/>
              </a:rPr>
              <a:t/>
            </a:r>
            <a:br>
              <a:rPr lang="ru-RU" altLang="ru-RU" sz="2000" b="1" dirty="0">
                <a:solidFill>
                  <a:srgbClr val="FF0000"/>
                </a:solidFill>
                <a:latin typeface="Segoe Script" panose="020B0504020000000003" pitchFamily="34" charset="0"/>
              </a:rPr>
            </a:br>
            <a:r>
              <a:rPr lang="ru-RU" altLang="ru-RU" sz="2000" b="1" i="1" dirty="0">
                <a:solidFill>
                  <a:srgbClr val="FF0000"/>
                </a:solidFill>
                <a:latin typeface="Segoe Script" panose="020B0504020000000003" pitchFamily="34" charset="0"/>
              </a:rPr>
              <a:t>В делах любых, смотреть стараюсь в корень </a:t>
            </a:r>
            <a:r>
              <a:rPr lang="ru-RU" altLang="ru-RU" sz="2000" b="1" dirty="0">
                <a:solidFill>
                  <a:srgbClr val="FF0000"/>
                </a:solidFill>
                <a:latin typeface="Segoe Script" panose="020B0504020000000003" pitchFamily="34" charset="0"/>
              </a:rPr>
              <a:t/>
            </a:r>
            <a:br>
              <a:rPr lang="ru-RU" altLang="ru-RU" sz="2000" b="1" dirty="0">
                <a:solidFill>
                  <a:srgbClr val="FF0000"/>
                </a:solidFill>
                <a:latin typeface="Segoe Script" panose="020B0504020000000003" pitchFamily="34" charset="0"/>
              </a:rPr>
            </a:br>
            <a:r>
              <a:rPr lang="ru-RU" altLang="ru-RU" sz="2000" b="1" i="1" dirty="0">
                <a:solidFill>
                  <a:srgbClr val="FF0000"/>
                </a:solidFill>
                <a:latin typeface="Segoe Script" panose="020B0504020000000003" pitchFamily="34" charset="0"/>
              </a:rPr>
              <a:t>Иначе ведь успехи не придут.</a:t>
            </a:r>
            <a:r>
              <a:rPr lang="ru-RU" altLang="ru-RU" sz="2000" b="1" dirty="0">
                <a:solidFill>
                  <a:srgbClr val="002060"/>
                </a:solidFill>
                <a:latin typeface="Segoe Script" panose="020B0504020000000003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Segoe Script" panose="020B0504020000000003" pitchFamily="34" charset="0"/>
              </a:rPr>
            </a:br>
            <a:endParaRPr lang="ru-RU" sz="200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26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31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…По </a:t>
            </a:r>
            <a:r>
              <a:rPr lang="ru-RU" altLang="ru-RU" sz="3100" b="1" dirty="0">
                <a:solidFill>
                  <a:srgbClr val="C00000"/>
                </a:solidFill>
                <a:latin typeface="Segoe Script" panose="020B0504020000000003" pitchFamily="34" charset="0"/>
              </a:rPr>
              <a:t>сей день во мне горит тот огонек, зажженный столько лет назад в душе еще совсем </a:t>
            </a:r>
            <a:r>
              <a:rPr lang="ru-RU" altLang="ru-RU" sz="31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ребенка… Огонек</a:t>
            </a:r>
            <a:r>
              <a:rPr lang="ru-RU" altLang="ru-RU" sz="3100" b="1" dirty="0">
                <a:solidFill>
                  <a:srgbClr val="C00000"/>
                </a:solidFill>
                <a:latin typeface="Segoe Script" panose="020B0504020000000003" pitchFamily="34" charset="0"/>
              </a:rPr>
              <a:t>, искорки которого я бережно отдаю в руки каждого своего </a:t>
            </a:r>
            <a:r>
              <a:rPr lang="ru-RU" altLang="ru-RU" sz="31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ученика...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36912"/>
            <a:ext cx="5796136" cy="3867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4568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>
                <a:solidFill>
                  <a:srgbClr val="C00000"/>
                </a:solidFill>
                <a:latin typeface="Segoe Script" panose="020B0504020000000003" pitchFamily="34" charset="0"/>
              </a:rPr>
              <a:t>А они такие разные: спокойные, дерзкие, искренние, неугомонные, но такие нужные. И я принимаю их такими, какие они есть. Мне хочется помочь им, быть в курсе всех событий, переживать из радости и огорчения, чувствовать близость ребенка. Я всегда думаю: кто мои ученики? Какими они вырастут? Какой сделают нашу страну? Ведь от того, какие ценности важны для них, какие идеалы станут исповедовать, зависит Будущее.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48472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98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"/>
</p:tagLst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443</Words>
  <Application>Microsoft Office PowerPoint</Application>
  <PresentationFormat>Экран (4:3)</PresentationFormat>
  <Paragraphs>41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SimSun</vt:lpstr>
      <vt:lpstr>Arial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Восточная мудрость…</vt:lpstr>
      <vt:lpstr>Мой урок. Один из многих…</vt:lpstr>
      <vt:lpstr>Размышляя о своем жизненном пути, я прекрасно понимаю, что не могу провести грань, где заканчивается моя работа и начинается личная жизнь.     Наверное, это и есть  моя дорога, зовущая и ведущая к счастью педагогического труда, к жизни в душах моих учеников. Я не работаю учителем, я учитель. Мне нравится быть учителем. Много лет назад я сделала свой выбор, считаю его правильным и сейчас.  В детстве мечтала стоять у доски и открывать детям новые горизонты, новые перспективы. Часто я проигрывала эти ситуации со своими подружками. Мне безумно хотелось поскорее стать взрослой, получить специальность и вернуться  школу. И вот моя мечта осуществилась, воплотились в жизнь все мои детские «уроки»…  Не первый год работаю я в школе Не понаслышке знаю этот труд В делах любых, смотреть стараюсь в корень  Иначе ведь успехи не придут. </vt:lpstr>
      <vt:lpstr>…По сей день во мне горит тот огонек, зажженный столько лет назад в душе еще совсем ребенка… Огонек, искорки которого я бережно отдаю в руки каждого своего ученика... </vt:lpstr>
      <vt:lpstr>А они такие разные: спокойные, дерзкие, искренние, неугомонные, но такие нужные. И я принимаю их такими, какие они есть. Мне хочется помочь им, быть в курсе всех событий, переживать из радости и огорчения, чувствовать близость ребенка. Я всегда думаю: кто мои ученики? Какими они вырастут? Какой сделают нашу страну? Ведь от того, какие ценности важны для них, какие идеалы станут исповедовать, зависит Будущее. </vt:lpstr>
      <vt:lpstr>Проработав в школе  22  года, я пришла к выводу, что урок не должен быть обузой для детей, а вызывать у них интерес, доставлять радость. Доброжелательная психологическая обстановка на уроке -обязательные условия для творческой самореализации учеников. Работать нужно всегда с полной отдачей, не жалея сил. Успех никогда не приходит к тому, кто трудится вполсилы. Чтобы вести за собой, надо и себя вести, не останавливаясь в этом движении ни на один день. </vt:lpstr>
      <vt:lpstr>Наша сплоченная и дружная команда – ежегодный призер игры «Что? Где? Когда?»</vt:lpstr>
      <vt:lpstr>Мой родной коллектив – моя семья</vt:lpstr>
      <vt:lpstr>Мои увлечения</vt:lpstr>
      <vt:lpstr>«Гастрольная» жизнь)</vt:lpstr>
      <vt:lpstr>Моё главное счастье)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Клиент</cp:lastModifiedBy>
  <cp:revision>31</cp:revision>
  <dcterms:created xsi:type="dcterms:W3CDTF">2013-08-17T08:34:50Z</dcterms:created>
  <dcterms:modified xsi:type="dcterms:W3CDTF">2014-11-03T17:29:46Z</dcterms:modified>
</cp:coreProperties>
</file>