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63" r:id="rId9"/>
    <p:sldId id="273" r:id="rId10"/>
    <p:sldId id="265" r:id="rId11"/>
    <p:sldId id="279" r:id="rId12"/>
    <p:sldId id="280" r:id="rId13"/>
    <p:sldId id="277" r:id="rId14"/>
    <p:sldId id="266" r:id="rId15"/>
    <p:sldId id="267" r:id="rId16"/>
    <p:sldId id="269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606FCD-E658-4A7B-870F-A05116BB6EC8}" type="datetimeFigureOut">
              <a:rPr lang="ru-RU" smtClean="0"/>
              <a:pPr/>
              <a:t>21.08.2012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AE5816B-0AB2-4DED-AF6F-560007FD835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9;&#1095;&#1077;&#1085;&#1080;&#1082;\&#1056;&#1072;&#1073;&#1086;&#1095;&#1080;&#1081;%20&#1089;&#1090;&#1086;&#1083;\&#1089;&#1074;&#1077;&#1090;&#1080;&#1090;%20&#1084;&#1077;&#1089;&#1103;&#1094;.mp3" TargetMode="Externa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9;&#1095;&#1077;&#1085;&#1080;&#1082;\&#1056;&#1072;&#1073;&#1086;&#1095;&#1080;&#1081;%20&#1089;&#1090;&#1086;&#1083;\&#1082;&#1072;&#1083;&#1080;&#1085;&#1072;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357298"/>
            <a:ext cx="7772400" cy="3000395"/>
          </a:xfrm>
        </p:spPr>
        <p:txBody>
          <a:bodyPr>
            <a:noAutofit/>
          </a:bodyPr>
          <a:lstStyle/>
          <a:p>
            <a:r>
              <a:rPr lang="ru-RU" sz="5400" dirty="0" smtClean="0"/>
              <a:t>Декоративно – прикладное искусство</a:t>
            </a:r>
            <a:br>
              <a:rPr lang="ru-RU" sz="5400" dirty="0" smtClean="0"/>
            </a:br>
            <a:r>
              <a:rPr lang="ru-RU" sz="5400" dirty="0" smtClean="0"/>
              <a:t>и</a:t>
            </a:r>
            <a:br>
              <a:rPr lang="ru-RU" sz="5400" dirty="0" smtClean="0"/>
            </a:br>
            <a:r>
              <a:rPr lang="ru-RU" sz="5400" dirty="0" smtClean="0"/>
              <a:t>музыка русского народа.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428604"/>
            <a:ext cx="7500990" cy="838200"/>
          </a:xfrm>
        </p:spPr>
        <p:txBody>
          <a:bodyPr/>
          <a:lstStyle/>
          <a:p>
            <a:r>
              <a:rPr lang="ru-RU" dirty="0" smtClean="0"/>
              <a:t>Народные инструменты.</a:t>
            </a:r>
            <a:endParaRPr lang="ru-RU" dirty="0"/>
          </a:p>
        </p:txBody>
      </p:sp>
      <p:pic>
        <p:nvPicPr>
          <p:cNvPr id="7170" name="Picture 2" descr="D:\Documents and Settings\Администратор\Рабочий стол\гит 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500198" cy="2735754"/>
          </a:xfrm>
          <a:prstGeom prst="rect">
            <a:avLst/>
          </a:prstGeom>
          <a:noFill/>
        </p:spPr>
      </p:pic>
      <p:pic>
        <p:nvPicPr>
          <p:cNvPr id="7171" name="Picture 3" descr="D:\Documents and Settings\Администратор\Рабочий стол\мандолин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357298"/>
            <a:ext cx="2518031" cy="3353733"/>
          </a:xfrm>
          <a:prstGeom prst="rect">
            <a:avLst/>
          </a:prstGeom>
          <a:noFill/>
        </p:spPr>
      </p:pic>
      <p:pic>
        <p:nvPicPr>
          <p:cNvPr id="7172" name="Picture 4" descr="D:\Documents and Settings\Администратор\Рабочий стол\банд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2071678"/>
            <a:ext cx="2756112" cy="3676654"/>
          </a:xfrm>
          <a:prstGeom prst="rect">
            <a:avLst/>
          </a:prstGeom>
          <a:noFill/>
        </p:spPr>
      </p:pic>
      <p:pic>
        <p:nvPicPr>
          <p:cNvPr id="7173" name="Picture 5" descr="D:\Documents and Settings\Администратор\Рабочий стол\бал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472" y="2786058"/>
            <a:ext cx="2712808" cy="34869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71604" y="1428736"/>
            <a:ext cx="172491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Испания</a:t>
            </a: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7215206" y="4786322"/>
            <a:ext cx="1273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Италия</a:t>
            </a:r>
            <a:endParaRPr lang="ru-RU" sz="28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43372" y="5786454"/>
            <a:ext cx="192882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Украина</a:t>
            </a:r>
            <a:endParaRPr lang="ru-RU" sz="28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85852" y="6286520"/>
            <a:ext cx="133664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/>
              <a:t>Русская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9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4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9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4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9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edge">
                                      <p:cBhvr>
                                        <p:cTn id="9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9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7" grpId="0" build="allAtOnce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“Светит месяц” в исполнении фольклорного ансамбля.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D:\Documents and Settings\Администратор\Рабочий стол\ансам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 bwMode="auto">
          <a:xfrm>
            <a:off x="2643174" y="2285992"/>
            <a:ext cx="3225407" cy="2150271"/>
          </a:xfrm>
          <a:prstGeom prst="rect">
            <a:avLst/>
          </a:prstGeom>
          <a:noFill/>
        </p:spPr>
      </p:pic>
      <p:pic>
        <p:nvPicPr>
          <p:cNvPr id="4" name="светит месяц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/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Вопросы классу: </a:t>
            </a:r>
          </a:p>
          <a:p>
            <a:r>
              <a:rPr lang="ru-RU" dirty="0" smtClean="0"/>
              <a:t>Сколько куплетов прозвучало? (Три).</a:t>
            </a:r>
          </a:p>
          <a:p>
            <a:r>
              <a:rPr lang="ru-RU" dirty="0" smtClean="0"/>
              <a:t>Как изменяется музыка от куплета к куплету? (Меняется темп, ритм, фактура).</a:t>
            </a:r>
          </a:p>
          <a:p>
            <a:r>
              <a:rPr lang="ru-RU" dirty="0" smtClean="0"/>
              <a:t>Определите форму произведения. (Вариационная форма).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5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785818"/>
          </a:xfrm>
        </p:spPr>
        <p:txBody>
          <a:bodyPr/>
          <a:lstStyle/>
          <a:p>
            <a:r>
              <a:rPr lang="ru-RU" dirty="0" smtClean="0"/>
              <a:t>Поделки народных умельцев.</a:t>
            </a:r>
            <a:endParaRPr lang="ru-RU" dirty="0"/>
          </a:p>
        </p:txBody>
      </p:sp>
      <p:pic>
        <p:nvPicPr>
          <p:cNvPr id="5122" name="Picture 2" descr="D:\Documents and Settings\Администратор\Рабочий стол\боч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500174"/>
            <a:ext cx="2928958" cy="2196719"/>
          </a:xfrm>
          <a:prstGeom prst="rect">
            <a:avLst/>
          </a:prstGeom>
          <a:noFill/>
        </p:spPr>
      </p:pic>
      <p:pic>
        <p:nvPicPr>
          <p:cNvPr id="5123" name="Picture 3" descr="D:\Documents and Settings\Администратор\Рабочий стол\1262257331_dpi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71876"/>
            <a:ext cx="2786082" cy="2089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Поделки из глины.</a:t>
            </a:r>
            <a:endParaRPr lang="ru-RU" dirty="0"/>
          </a:p>
        </p:txBody>
      </p:sp>
      <p:pic>
        <p:nvPicPr>
          <p:cNvPr id="8194" name="Picture 2" descr="D:\Documents and Settings\Администратор\Рабочий стол\глин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214554"/>
            <a:ext cx="2643206" cy="1982405"/>
          </a:xfrm>
          <a:prstGeom prst="rect">
            <a:avLst/>
          </a:prstGeom>
          <a:noFill/>
        </p:spPr>
      </p:pic>
      <p:pic>
        <p:nvPicPr>
          <p:cNvPr id="8195" name="Picture 3" descr="D:\Documents and Settings\Администратор\Рабочий стол\гл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4071942"/>
            <a:ext cx="2500298" cy="1875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Поделки из дерева.</a:t>
            </a:r>
            <a:endParaRPr lang="ru-RU" dirty="0"/>
          </a:p>
        </p:txBody>
      </p:sp>
      <p:pic>
        <p:nvPicPr>
          <p:cNvPr id="9218" name="Picture 2" descr="D:\Documents and Settings\Администратор\Рабочий стол\де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2214554"/>
            <a:ext cx="2428892" cy="2908914"/>
          </a:xfrm>
          <a:prstGeom prst="rect">
            <a:avLst/>
          </a:prstGeom>
          <a:noFill/>
        </p:spPr>
      </p:pic>
      <p:pic>
        <p:nvPicPr>
          <p:cNvPr id="9219" name="Picture 3" descr="D:\Documents and Settings\Администратор\Рабочий стол\дерев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285992"/>
            <a:ext cx="2357422" cy="2428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edge">
                                      <p:cBhvr>
                                        <p:cTn id="36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1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Autofit/>
          </a:bodyPr>
          <a:lstStyle/>
          <a:p>
            <a:r>
              <a:rPr lang="ru-RU" dirty="0" err="1" smtClean="0"/>
              <a:t>Росписные</a:t>
            </a:r>
            <a:r>
              <a:rPr lang="ru-RU" dirty="0" smtClean="0"/>
              <a:t> тарелки.</a:t>
            </a:r>
            <a:endParaRPr lang="ru-RU" dirty="0"/>
          </a:p>
        </p:txBody>
      </p:sp>
      <p:pic>
        <p:nvPicPr>
          <p:cNvPr id="11268" name="Picture 4" descr="D:\Documents and Settings\Администратор\Рабочий стол\f_37553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357298"/>
            <a:ext cx="2620199" cy="1966024"/>
          </a:xfrm>
          <a:prstGeom prst="rect">
            <a:avLst/>
          </a:prstGeom>
          <a:noFill/>
        </p:spPr>
      </p:pic>
      <p:pic>
        <p:nvPicPr>
          <p:cNvPr id="11267" name="Picture 3" descr="D:\Documents and Settings\Администратор\Рабочий стол\717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32" y="4071942"/>
            <a:ext cx="2214554" cy="2214554"/>
          </a:xfrm>
          <a:prstGeom prst="rect">
            <a:avLst/>
          </a:prstGeom>
          <a:noFill/>
        </p:spPr>
      </p:pic>
      <p:pic>
        <p:nvPicPr>
          <p:cNvPr id="11269" name="Picture 5" descr="D:\Documents and Settings\Администратор\Рабочий стол\16170_w640_h640_dsd5500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1285860"/>
            <a:ext cx="2179893" cy="2152644"/>
          </a:xfrm>
          <a:prstGeom prst="rect">
            <a:avLst/>
          </a:prstGeom>
          <a:noFill/>
        </p:spPr>
      </p:pic>
      <p:pic>
        <p:nvPicPr>
          <p:cNvPr id="1026" name="Picture 2" descr="D:\Documents and Settings\Администратор\Рабочий стол\т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14546" y="3857628"/>
            <a:ext cx="2294843" cy="2357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9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4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9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Озорные куплеты – частушки.</a:t>
            </a:r>
            <a:endParaRPr lang="ru-RU" dirty="0"/>
          </a:p>
        </p:txBody>
      </p:sp>
      <p:pic>
        <p:nvPicPr>
          <p:cNvPr id="13315" name="Picture 3" descr="D:\Documents and Settings\Администратор\Рабочий стол\ч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22108" y="2786058"/>
            <a:ext cx="2812325" cy="1957378"/>
          </a:xfrm>
          <a:prstGeom prst="rect">
            <a:avLst/>
          </a:prstGeom>
          <a:noFill/>
        </p:spPr>
      </p:pic>
      <p:pic>
        <p:nvPicPr>
          <p:cNvPr id="6" name="Picture 2" descr="D:\Documents and Settings\Администратор\Рабочий стол\lag02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3214686"/>
            <a:ext cx="2314095" cy="23526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2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Все богатство, существующее на земле, создано руками народа.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   «Народ не только сила, создающая все материальные ценности, он единственный источник ценности духовной».</a:t>
            </a:r>
          </a:p>
          <a:p>
            <a:endParaRPr lang="ru-RU" dirty="0"/>
          </a:p>
          <a:p>
            <a:pPr>
              <a:buNone/>
            </a:pPr>
            <a:r>
              <a:rPr lang="ru-RU" dirty="0" smtClean="0"/>
              <a:t>                                                       М. Горький.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8686800" cy="838200"/>
          </a:xfrm>
        </p:spPr>
        <p:txBody>
          <a:bodyPr/>
          <a:lstStyle/>
          <a:p>
            <a:r>
              <a:rPr lang="ru-RU" dirty="0" smtClean="0"/>
              <a:t>Народная песня.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Какие знаете жанры народной песни?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 Лирические                         Трудовые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r>
              <a:rPr lang="ru-RU" dirty="0" smtClean="0"/>
              <a:t>   Хороводные                          Частушки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Магические хороводы</a:t>
            </a:r>
            <a:endParaRPr lang="ru-RU" dirty="0"/>
          </a:p>
        </p:txBody>
      </p:sp>
      <p:pic>
        <p:nvPicPr>
          <p:cNvPr id="1026" name="Picture 2" descr="D:\Documents and Settings\Администратор\Рабочий стол\хор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5" y="1643050"/>
            <a:ext cx="2786082" cy="2038596"/>
          </a:xfrm>
          <a:prstGeom prst="rect">
            <a:avLst/>
          </a:prstGeom>
          <a:noFill/>
        </p:spPr>
      </p:pic>
      <p:pic>
        <p:nvPicPr>
          <p:cNvPr id="1027" name="Picture 3" descr="D:\Documents and Settings\Администратор\Рабочий стол\маг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4214818"/>
            <a:ext cx="2406859" cy="1813620"/>
          </a:xfrm>
          <a:prstGeom prst="rect">
            <a:avLst/>
          </a:prstGeom>
          <a:noFill/>
        </p:spPr>
      </p:pic>
      <p:pic>
        <p:nvPicPr>
          <p:cNvPr id="1028" name="Picture 4" descr="D:\Documents and Settings\Администратор\Рабочий стол\хор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0290" y="2214554"/>
            <a:ext cx="3133710" cy="22383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Зимние и летние хороводы.</a:t>
            </a:r>
            <a:endParaRPr lang="ru-RU" dirty="0"/>
          </a:p>
        </p:txBody>
      </p:sp>
      <p:pic>
        <p:nvPicPr>
          <p:cNvPr id="2050" name="Picture 2" descr="D:\Documents and Settings\Администратор\Рабочий стол\изба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2143116"/>
            <a:ext cx="3054558" cy="2153440"/>
          </a:xfrm>
          <a:prstGeom prst="rect">
            <a:avLst/>
          </a:prstGeom>
          <a:noFill/>
        </p:spPr>
      </p:pic>
      <p:pic>
        <p:nvPicPr>
          <p:cNvPr id="5" name="Picture 2" descr="D:\Documents and Settings\Администратор\Рабочий стол\венок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3643314"/>
            <a:ext cx="3115804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0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wedge">
                                      <p:cBhvr>
                                        <p:cTn id="24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Орнаментальные хороводы.</a:t>
            </a:r>
            <a:endParaRPr lang="ru-RU" dirty="0"/>
          </a:p>
        </p:txBody>
      </p:sp>
      <p:pic>
        <p:nvPicPr>
          <p:cNvPr id="3074" name="Picture 2" descr="D:\Documents and Settings\Администратор\Рабочий стол\хор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14348" y="1857364"/>
            <a:ext cx="2694839" cy="2177430"/>
          </a:xfrm>
          <a:prstGeom prst="rect">
            <a:avLst/>
          </a:prstGeom>
          <a:noFill/>
        </p:spPr>
      </p:pic>
      <p:pic>
        <p:nvPicPr>
          <p:cNvPr id="3075" name="Picture 3" descr="D:\Documents and Settings\Администратор\Рабочий стол\кап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3214686"/>
            <a:ext cx="3143272" cy="2357454"/>
          </a:xfrm>
          <a:prstGeom prst="rect">
            <a:avLst/>
          </a:prstGeom>
          <a:noFill/>
        </p:spPr>
      </p:pic>
      <p:pic>
        <p:nvPicPr>
          <p:cNvPr id="5" name="калин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839200" y="14285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2640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6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Хоровод любви.</a:t>
            </a:r>
            <a:endParaRPr lang="ru-RU" dirty="0"/>
          </a:p>
        </p:txBody>
      </p:sp>
      <p:pic>
        <p:nvPicPr>
          <p:cNvPr id="3" name="Picture 3" descr="D:\Documents and Settings\Администратор\Рабочий стол\на луж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2143116"/>
            <a:ext cx="4050482" cy="2654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96974"/>
          </a:xfrm>
        </p:spPr>
        <p:txBody>
          <a:bodyPr>
            <a:normAutofit/>
          </a:bodyPr>
          <a:lstStyle/>
          <a:p>
            <a:r>
              <a:rPr lang="ru-RU" dirty="0" smtClean="0"/>
              <a:t>Народный костюм</a:t>
            </a:r>
            <a:r>
              <a:rPr lang="en-US" dirty="0" smtClean="0"/>
              <a:t> – </a:t>
            </a:r>
            <a:r>
              <a:rPr lang="ru-RU" dirty="0" smtClean="0"/>
              <a:t>(конец 19 –нач.20в.)</a:t>
            </a:r>
            <a:endParaRPr lang="ru-RU" dirty="0"/>
          </a:p>
        </p:txBody>
      </p:sp>
      <p:pic>
        <p:nvPicPr>
          <p:cNvPr id="5122" name="Picture 2" descr="D:\Documents and Settings\Администратор\Рабочий стол\кон19 нач 20в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2285992"/>
            <a:ext cx="2064306" cy="2730564"/>
          </a:xfrm>
          <a:prstGeom prst="rect">
            <a:avLst/>
          </a:prstGeom>
          <a:noFill/>
        </p:spPr>
      </p:pic>
      <p:pic>
        <p:nvPicPr>
          <p:cNvPr id="5125" name="Picture 5" descr="D:\Documents and Settings\Администратор\Рабочий стол\0a175e5145c46a012a41946942b96cca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2643182"/>
            <a:ext cx="2586514" cy="20256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2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2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D:\Documents and Settings\Администратор\Рабочий стол\лож.jpe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214290"/>
            <a:ext cx="2351959" cy="2620754"/>
          </a:xfrm>
          <a:prstGeom prst="rect">
            <a:avLst/>
          </a:prstGeom>
          <a:noFill/>
        </p:spPr>
      </p:pic>
      <p:pic>
        <p:nvPicPr>
          <p:cNvPr id="3075" name="Picture 3" descr="D:\Documents and Settings\Администратор\Рабочий стол\тр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214290"/>
            <a:ext cx="2071726" cy="2071726"/>
          </a:xfrm>
          <a:prstGeom prst="rect">
            <a:avLst/>
          </a:prstGeom>
          <a:noFill/>
        </p:spPr>
      </p:pic>
      <p:pic>
        <p:nvPicPr>
          <p:cNvPr id="3076" name="Picture 4" descr="D:\Documents and Settings\Администратор\Рабочий стол\барабан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5518" y="3071810"/>
            <a:ext cx="2208482" cy="2438267"/>
          </a:xfrm>
          <a:prstGeom prst="rect">
            <a:avLst/>
          </a:prstGeom>
          <a:noFill/>
        </p:spPr>
      </p:pic>
      <p:pic>
        <p:nvPicPr>
          <p:cNvPr id="3078" name="Picture 6" descr="D:\Documents and Settings\Администратор\Рабочий стол\тр2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3214686"/>
            <a:ext cx="3202190" cy="2187412"/>
          </a:xfrm>
          <a:prstGeom prst="rect">
            <a:avLst/>
          </a:prstGeom>
          <a:noFill/>
        </p:spPr>
      </p:pic>
      <p:pic>
        <p:nvPicPr>
          <p:cNvPr id="1026" name="Picture 2" descr="D:\Documents and Settings\Администратор\Рабочий стол\462012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71934" y="3857628"/>
            <a:ext cx="2438404" cy="2138846"/>
          </a:xfrm>
          <a:prstGeom prst="rect">
            <a:avLst/>
          </a:prstGeom>
          <a:noFill/>
        </p:spPr>
      </p:pic>
      <p:pic>
        <p:nvPicPr>
          <p:cNvPr id="8" name="Picture 3" descr="D:\Documents and Settings\Администратор\Рабочий стол\мандолина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71934" y="428604"/>
            <a:ext cx="1928028" cy="25679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7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0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85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366</TotalTime>
  <Words>112</Words>
  <Application>Microsoft Office PowerPoint</Application>
  <PresentationFormat>Экран (4:3)</PresentationFormat>
  <Paragraphs>34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Декоративно – прикладное искусство и музыка русского народа.</vt:lpstr>
      <vt:lpstr>Все богатство, существующее на земле, создано руками народа.</vt:lpstr>
      <vt:lpstr>Народная песня.</vt:lpstr>
      <vt:lpstr>Магические хороводы</vt:lpstr>
      <vt:lpstr>Зимние и летние хороводы.</vt:lpstr>
      <vt:lpstr>Орнаментальные хороводы.</vt:lpstr>
      <vt:lpstr>Хоровод любви.</vt:lpstr>
      <vt:lpstr>Народный костюм – (конец 19 –нач.20в.)</vt:lpstr>
      <vt:lpstr>Слайд 9</vt:lpstr>
      <vt:lpstr>Народные инструменты.</vt:lpstr>
      <vt:lpstr>“Светит месяц” в исполнении фольклорного ансамбля.  </vt:lpstr>
      <vt:lpstr>Слайд 12</vt:lpstr>
      <vt:lpstr>Поделки народных умельцев.</vt:lpstr>
      <vt:lpstr>Поделки из глины.</vt:lpstr>
      <vt:lpstr>Поделки из дерева.</vt:lpstr>
      <vt:lpstr>Росписные тарелки.</vt:lpstr>
      <vt:lpstr>Озорные куплеты – частушки.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Декоративно – прикладное искусство и музыка русского народа.</dc:title>
  <dc:creator>Zver</dc:creator>
  <cp:lastModifiedBy>Zver</cp:lastModifiedBy>
  <cp:revision>41</cp:revision>
  <dcterms:created xsi:type="dcterms:W3CDTF">2010-09-28T14:53:28Z</dcterms:created>
  <dcterms:modified xsi:type="dcterms:W3CDTF">2012-08-21T05:54:00Z</dcterms:modified>
</cp:coreProperties>
</file>