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07" r:id="rId4"/>
    <p:sldId id="263" r:id="rId5"/>
    <p:sldId id="264" r:id="rId6"/>
    <p:sldId id="266" r:id="rId7"/>
    <p:sldId id="262" r:id="rId8"/>
    <p:sldId id="278" r:id="rId9"/>
    <p:sldId id="277" r:id="rId10"/>
    <p:sldId id="286" r:id="rId11"/>
    <p:sldId id="288" r:id="rId12"/>
    <p:sldId id="289" r:id="rId13"/>
    <p:sldId id="290" r:id="rId14"/>
    <p:sldId id="292" r:id="rId15"/>
    <p:sldId id="308" r:id="rId16"/>
    <p:sldId id="293" r:id="rId17"/>
    <p:sldId id="303" r:id="rId18"/>
    <p:sldId id="294" r:id="rId19"/>
    <p:sldId id="299" r:id="rId20"/>
    <p:sldId id="300" r:id="rId21"/>
    <p:sldId id="297" r:id="rId22"/>
    <p:sldId id="296" r:id="rId23"/>
    <p:sldId id="295" r:id="rId24"/>
    <p:sldId id="301" r:id="rId25"/>
    <p:sldId id="25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B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076F3-C346-421F-8085-9D5C3EA916D6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8C21F-03BB-4C4A-BACB-D09BCA7A9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22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2D33BA-D6D4-4FE2-9CDD-C9BC74FC01AA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6767F-292A-4389-94F6-417A9EA0E71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/>
            </a:lvl1pPr>
          </a:lstStyle>
          <a:p>
            <a:fld id="{70BA7ED7-0A7C-4535-B4FD-B6F4545583E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2A5F4-597A-49F6-89A3-2FAACFE27F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E28C1-42E9-4916-BDB5-A0149A7C0D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4A1BC-BFE1-49F1-AD8B-1549E0B735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2D10-D7F9-4D44-A942-2574D30996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CADD1-0AAD-4F8C-9D0E-2BEB186319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78D11-149B-4002-9D52-F55950DEE2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F3F94-885F-415D-86C6-65A703640E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265EB-8328-4083-A113-DDDE6EFFE8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F149F-8FAB-427E-8859-7255656B73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C0A8B-2E4E-434B-B3BB-3073CE9F96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9725" y="64531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453188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C1A5D0EF-E8E1-418F-A7BB-89312907621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14282" y="500042"/>
            <a:ext cx="6286513" cy="1357322"/>
          </a:xfrm>
        </p:spPr>
        <p:txBody>
          <a:bodyPr/>
          <a:lstStyle/>
          <a:p>
            <a:pPr algn="l"/>
            <a:r>
              <a:rPr lang="ru-RU" sz="3600" dirty="0" smtClean="0"/>
              <a:t>Модель организации исследовательской деятельности учащихся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2928934"/>
            <a:ext cx="65008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Не существует сколько-нибудь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 достоверных тестов на одаренность,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кроме тех, которые проявляются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 в результате активного участия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 хотя бы в самой маленькой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поисковой исследовательской работе.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                                                                     </a:t>
            </a:r>
            <a:r>
              <a:rPr lang="ru-RU" b="1" i="1" dirty="0" smtClean="0">
                <a:solidFill>
                  <a:schemeClr val="bg1"/>
                </a:solidFill>
              </a:rPr>
              <a:t>А.Н. Колмогоров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5637489"/>
            <a:ext cx="6967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Выполнила: учитель музыки МОАУ «Гимназия №2 г. Орска</a:t>
            </a:r>
          </a:p>
          <a:p>
            <a:r>
              <a:rPr lang="ru-RU" b="1">
                <a:solidFill>
                  <a:srgbClr val="002060"/>
                </a:solidFill>
              </a:rPr>
              <a:t> </a:t>
            </a:r>
            <a:r>
              <a:rPr lang="ru-RU" b="1" smtClean="0">
                <a:solidFill>
                  <a:srgbClr val="002060"/>
                </a:solidFill>
              </a:rPr>
              <a:t>                      Чураева </a:t>
            </a:r>
            <a:r>
              <a:rPr lang="ru-RU" b="1" dirty="0" smtClean="0">
                <a:solidFill>
                  <a:srgbClr val="002060"/>
                </a:solidFill>
              </a:rPr>
              <a:t>В.И.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Различие между учебным, проектным  и научным исследованиями</a:t>
            </a:r>
            <a:endParaRPr lang="en-US" sz="3200" b="1" dirty="0" smtClean="0"/>
          </a:p>
        </p:txBody>
      </p:sp>
      <p:sp>
        <p:nvSpPr>
          <p:cNvPr id="88067" name="Freeform 3"/>
          <p:cNvSpPr>
            <a:spLocks/>
          </p:cNvSpPr>
          <p:nvPr/>
        </p:nvSpPr>
        <p:spPr bwMode="gray">
          <a:xfrm>
            <a:off x="5143504" y="1214422"/>
            <a:ext cx="1466850" cy="115570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424238" y="2652713"/>
            <a:ext cx="2660650" cy="3871912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gray">
          <a:xfrm>
            <a:off x="3563938" y="2276475"/>
            <a:ext cx="2520950" cy="5254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6443663" y="2060575"/>
            <a:ext cx="2295525" cy="3940175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gray">
          <a:xfrm>
            <a:off x="6300788" y="1844675"/>
            <a:ext cx="2843212" cy="504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 flipH="1">
            <a:off x="78359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flipH="1">
            <a:off x="62531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8076" name="Freeform 12"/>
          <p:cNvSpPr>
            <a:spLocks/>
          </p:cNvSpPr>
          <p:nvPr/>
        </p:nvSpPr>
        <p:spPr bwMode="gray">
          <a:xfrm>
            <a:off x="2492375" y="1720850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gray">
          <a:xfrm>
            <a:off x="3635375" y="2349500"/>
            <a:ext cx="21558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chemeClr val="bg1"/>
                </a:solidFill>
                <a:latin typeface="Calibri" pitchFamily="34" charset="0"/>
              </a:rPr>
              <a:t>Проектное исследование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gray">
          <a:xfrm>
            <a:off x="6443663" y="1916113"/>
            <a:ext cx="19748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chemeClr val="bg1"/>
                </a:solidFill>
                <a:latin typeface="Calibri" pitchFamily="34" charset="0"/>
              </a:rPr>
              <a:t>Научное исследование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3850" y="1484313"/>
            <a:ext cx="2938463" cy="4945062"/>
            <a:chOff x="576" y="1836"/>
            <a:chExt cx="1446" cy="2094"/>
          </a:xfrm>
        </p:grpSpPr>
        <p:sp>
          <p:nvSpPr>
            <p:cNvPr id="13333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8081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335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36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gray">
            <a:xfrm>
              <a:off x="634" y="1836"/>
              <a:ext cx="1326" cy="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 dirty="0">
                  <a:solidFill>
                    <a:schemeClr val="bg1"/>
                  </a:solidFill>
                  <a:latin typeface="Calibri" pitchFamily="34" charset="0"/>
                </a:rPr>
                <a:t>Учебное исследование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17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ru-RU" altLang="ja-JP" sz="2000" b="1" dirty="0">
                  <a:solidFill>
                    <a:srgbClr val="002060"/>
                  </a:solidFill>
                  <a:latin typeface="Calibri" pitchFamily="34" charset="0"/>
                  <a:cs typeface="ＭＳ Ｐゴシック"/>
                </a:rPr>
                <a:t>Цель - приобретение учащимися функционального навыка исследования, развитии способности к исследовательскому типу мышления, активизации личностной позиции учащегося в образовательном процессе на основе приобретения субъективно новых знаний.</a:t>
              </a:r>
              <a:endParaRPr lang="ru-RU" sz="20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sp>
        <p:nvSpPr>
          <p:cNvPr id="13328" name="Text Box 22"/>
          <p:cNvSpPr txBox="1">
            <a:spLocks noChangeArrowheads="1"/>
          </p:cNvSpPr>
          <p:nvPr/>
        </p:nvSpPr>
        <p:spPr bwMode="auto">
          <a:xfrm>
            <a:off x="3492500" y="2852738"/>
            <a:ext cx="2447925" cy="2862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Цель- </a:t>
            </a:r>
            <a:r>
              <a:rPr lang="ru-RU" altLang="ja-JP" b="1" dirty="0">
                <a:solidFill>
                  <a:srgbClr val="002060"/>
                </a:solidFill>
                <a:latin typeface="Calibri" pitchFamily="34" charset="0"/>
                <a:cs typeface="ＭＳ Ｐゴシック"/>
              </a:rPr>
              <a:t> приобретение самостоятельно получаемых знаний, являющихся новыми и личностно значимыми  для конкретного учащегося, имеющих практическую направленность</a:t>
            </a:r>
            <a:endParaRPr lang="en-US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329" name="Text Box 23"/>
          <p:cNvSpPr txBox="1">
            <a:spLocks noChangeArrowheads="1"/>
          </p:cNvSpPr>
          <p:nvPr/>
        </p:nvSpPr>
        <p:spPr bwMode="auto">
          <a:xfrm>
            <a:off x="6643688" y="2492375"/>
            <a:ext cx="2286000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ja-JP" sz="2000" b="1" dirty="0">
                <a:solidFill>
                  <a:srgbClr val="002060"/>
                </a:solidFill>
                <a:latin typeface="Calibri" pitchFamily="34" charset="0"/>
                <a:cs typeface="ＭＳ Ｐゴシック"/>
              </a:rPr>
              <a:t>Цель- производство новых знаний в общекультурном значении </a:t>
            </a:r>
            <a:endParaRPr lang="en-US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4" name="Рамка 2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4286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Последовательность работы над исследовательским проектом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313" y="1214438"/>
          <a:ext cx="8643997" cy="528641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928825"/>
                <a:gridCol w="2328867"/>
                <a:gridCol w="2057407"/>
                <a:gridCol w="2328898"/>
              </a:tblGrid>
              <a:tr h="685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Стадия работы над проектом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Содержание работы на этой стадии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Деятельность учащихся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Деятельность учителя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67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Подготовка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Определение темы и целей проекта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Обсуждают предмет с учителем и получают при необходимости дополнительную информацию. Устанавливают цели.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 Знакомит со смыслом проектного подхода и мотивирует учащихся. Помогает в постановке целей.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0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Планирование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а) Определение </a:t>
                      </a:r>
                      <a:r>
                        <a:rPr lang="ru-RU" sz="1400" b="1" dirty="0"/>
                        <a:t>источников информации.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б) Определение </a:t>
                      </a:r>
                      <a:r>
                        <a:rPr lang="ru-RU" sz="1400" b="1" dirty="0"/>
                        <a:t>способов сбора и анализа информации.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в) Определение </a:t>
                      </a:r>
                      <a:r>
                        <a:rPr lang="ru-RU" sz="1400" b="1" dirty="0"/>
                        <a:t>способа представления результатов.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Вырабатывают план действий. Формулируют задачи.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Предлагает идеи. Высказывает предложения.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313" y="214313"/>
          <a:ext cx="8715435" cy="59721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43181"/>
                <a:gridCol w="2057400"/>
                <a:gridCol w="2057400"/>
                <a:gridCol w="2257454"/>
              </a:tblGrid>
              <a:tr h="2285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Исследование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Сбор информации. Решение промежуточных задач. Основные инструменты: интервью, опросы, наблюдения, эксперименты.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Выполняют исследования, решая промежуточные задачи.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Наблюдают, советует, косвенно руководит деятельностью.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Результаты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Анализ информации. Формулирование выводов.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Анализируют информацию.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Наблюдает, советует.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Презентация (отчёт)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Возможные формы отчёта: устный,  устный с демонстрацией материалов, письменный.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Отчитываются, обсуждают.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Слушает, задает вопросы в роли рядового участника.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Оценка результатов и процесса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Участвуют в оценке путём коллективного обсуждения и самооценок.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Оценивает усилия учащихся, </a:t>
                      </a:r>
                      <a:r>
                        <a:rPr lang="ru-RU" sz="1400" b="1" dirty="0" err="1"/>
                        <a:t>креативность</a:t>
                      </a:r>
                      <a:r>
                        <a:rPr lang="ru-RU" sz="1400" b="1" dirty="0"/>
                        <a:t>, использование источников.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3600" dirty="0" smtClean="0"/>
              <a:t>Модель оформления исследования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435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титульный лист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содержание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введение, составляющее примерно 10% от общего объема работы;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экспериментальная часть- 50-70%;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заключение - 5 %;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список литературы;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приложение.</a:t>
            </a:r>
          </a:p>
          <a:p>
            <a:pPr>
              <a:buFont typeface="Arial" pitchFamily="34" charset="0"/>
              <a:buNone/>
            </a:pPr>
            <a:endParaRPr lang="ru-RU" dirty="0" smtClean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929718" cy="6286544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                   </a:t>
            </a:r>
            <a:r>
              <a:rPr lang="ru-RU" b="1" dirty="0" smtClean="0">
                <a:solidFill>
                  <a:schemeClr val="bg1"/>
                </a:solidFill>
              </a:rPr>
              <a:t>Краткая аннотация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Представляет собой краткое описание работы, проведенных исследований и полученных результатов (не более 10 строк).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 Краткая аннотация печатается на отдельной стандартной странице в следующем порядке: стандартный заголовок, затем посередине слова «Краткая аннотация», ниже текст  краткой аннотации. </a:t>
            </a:r>
          </a:p>
          <a:p>
            <a:endParaRPr lang="ru-RU" dirty="0" smtClean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4614866" cy="731819"/>
          </a:xfrm>
        </p:spPr>
        <p:txBody>
          <a:bodyPr/>
          <a:lstStyle/>
          <a:p>
            <a:r>
              <a:rPr lang="ru-RU" sz="3600" b="1" dirty="0" smtClean="0"/>
              <a:t>Титульный лист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dirty="0" smtClean="0">
                <a:solidFill>
                  <a:srgbClr val="002060"/>
                </a:solidFill>
              </a:rPr>
              <a:t>Содержит: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наименование учебного заведения, где выполнена работа;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фамилию, имя и отчество автора;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тему научной работы;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фамилию, имя и отчество научного руководителя;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город и год.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6000792"/>
          </a:xfrm>
        </p:spPr>
        <p:txBody>
          <a:bodyPr/>
          <a:lstStyle/>
          <a:p>
            <a:pPr>
              <a:buNone/>
            </a:pPr>
            <a:r>
              <a:rPr lang="ru-RU" b="1" smtClean="0">
                <a:solidFill>
                  <a:schemeClr val="bg1"/>
                </a:solidFill>
              </a:rPr>
              <a:t>                        Содержание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Помещается после титульного листа и содержит все заголовки работы с указанием страниц, с которых они начинаются.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Заголовки оглавления должны точно повторять заголовки в тексте.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Все заголовки необходимо располагать друг под другом.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Последнее слово каждого заголовка соединяют отточием с соответствующим ему номером страницы в правом столбце оглавления. </a:t>
            </a:r>
          </a:p>
          <a:p>
            <a:endParaRPr lang="ru-RU" dirty="0" smtClean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143536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</a:t>
            </a: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 Введение.                                                                                          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Актуальность. Цели и задачи…………………………..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………………………………….стр.1                                                  </a:t>
            </a:r>
            <a:endParaRPr lang="ru-RU" sz="16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II. Основная часть.                                                  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                                                             </a:t>
            </a: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                                                                    </a:t>
            </a:r>
            <a:endParaRPr lang="ru-RU" sz="16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Мюзикл. Истоки возникновения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……………………………………………………………стр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 2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Характерные черты мюзикла…………………………………………………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…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…… …стр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 3                                       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Оперетта. Зарождение оперетты…………………………………...........................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....стр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 4                                 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Характерные черты оперетты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…………………………………………………………… .стр.5</a:t>
            </a:r>
            <a:endParaRPr lang="ru-RU" sz="16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Жанровый анализ мюзикла  «Чикаго» и оперетты «Летучая мышь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»…………………………………………………………………………………………..стр.7                                                     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III. Заключение.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Вывод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…………………………………………………………………………………………….стр.9                                                </a:t>
            </a: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</a:t>
            </a:r>
            <a:endParaRPr lang="ru-RU" sz="16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IV. Список использованной литературы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……………………………………………………</a:t>
            </a:r>
            <a:r>
              <a:rPr lang="ru-RU" sz="1600" dirty="0" smtClean="0">
                <a:solidFill>
                  <a:srgbClr val="002060"/>
                </a:solidFill>
              </a:rPr>
              <a:t>……………………………….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стр.11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             </a:t>
            </a:r>
            <a:endParaRPr lang="ru-RU" sz="16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85728"/>
            <a:ext cx="2504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kern="0" dirty="0" smtClean="0">
                <a:solidFill>
                  <a:schemeClr val="bg1"/>
                </a:solidFill>
                <a:latin typeface="Arial"/>
              </a:rPr>
              <a:t> Содержание</a:t>
            </a:r>
            <a:endParaRPr lang="ru-RU" sz="2800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Введение к работе</a:t>
            </a:r>
            <a:endParaRPr lang="ru-RU" b="1" dirty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</a:t>
            </a:r>
            <a:r>
              <a:rPr lang="en-US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Обосновывается: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актуальность темы,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цель и содержание поставленных задач,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объект и предмет исследования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выдвигается рабочая гипотеза,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указываются методы, подходы, пути проведения исследования и выбранные способы отработки данных.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8654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                    Основное содержание работы</a:t>
            </a: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Раскрывается тема, достижение результатов, заданных целью.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Подробно описываются элементы исследования (реализуя ведущий замысел, доказать или опровергнуть гипотезу).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Дать анализ и сгруппировать данные по сходным признакам.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Основная часть работы должна делиться на подпункты, раскрывать точку зрения автора по исследуемой проблеме, творческий подход к ее решению.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После каждой главы обязательно должны быть сформулированы выводы.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Самый экономный и наглядный способ обработки первичных данных – это сведение всех полученных данных в таблицы или представление их в графиках и диаграммах.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Актуальность использования в обучении приемов и методов, которые формируют умение самостоятельно добывать новые знания, собирать необходимую информацию, умение выдвигать гипотезы, делать выводы и умозаключения и обусловило введение в образовательный контекст образовательных учреждений методов и технологий на основе проектной и исследовательской деятельности обучающихся.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4294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Заключение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Кратко приводятся основные формулировки собственных результатов исследования в виде утверждения(выводы),содержащие то новое и существенное, что составляет научные и практические результаты проведенной работы.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Заключение должно быть самым основательным, логическим обоснованным, соотносимым с целью, задачами, проблемами, заявленными в названии.</a:t>
            </a:r>
          </a:p>
          <a:p>
            <a:endParaRPr lang="ru-RU" dirty="0" smtClean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14290"/>
            <a:ext cx="8229600" cy="64294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Список использованной литературы</a:t>
            </a: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Литература располагается в алфавитном порядке по фамилии авторов (или названия сборников).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Сведения о книгах должны включать: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фамилию, инициалы автора (авторов), название,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 место издания,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издательство и год издания,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объем в страницах.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Название места издания приводится полностью, допускаются сокращения только названий </a:t>
            </a:r>
            <a:r>
              <a:rPr lang="ru-RU" sz="2400" b="1" i="1" dirty="0" smtClean="0">
                <a:solidFill>
                  <a:srgbClr val="002060"/>
                </a:solidFill>
              </a:rPr>
              <a:t>Москва – М.,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Санк-Петербург</a:t>
            </a:r>
            <a:r>
              <a:rPr lang="ru-RU" sz="2400" b="1" i="1" dirty="0" smtClean="0">
                <a:solidFill>
                  <a:srgbClr val="002060"/>
                </a:solidFill>
              </a:rPr>
              <a:t> – СПб.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4282" y="0"/>
            <a:ext cx="8715436" cy="671514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Приложения</a:t>
            </a:r>
          </a:p>
          <a:p>
            <a:pPr algn="ctr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приложениях к работе помещаются (итоговые):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таблицы,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примеры расчетов,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графики,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протоколы испытаний,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схемы,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фотографии.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 помещенный в приложении материал должны быть ссылки в тексте работы.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altLang="ja-JP" b="1" dirty="0" smtClean="0">
                <a:solidFill>
                  <a:srgbClr val="002060"/>
                </a:solidFill>
                <a:cs typeface="ＭＳ Ｐゴシック"/>
              </a:rPr>
              <a:t>Формы представления  исследовательских работ: </a:t>
            </a:r>
          </a:p>
          <a:p>
            <a:pPr algn="ctr">
              <a:lnSpc>
                <a:spcPct val="80000"/>
              </a:lnSpc>
              <a:buNone/>
            </a:pPr>
            <a:endParaRPr lang="ru-RU" altLang="ja-JP" b="1" dirty="0" smtClean="0">
              <a:solidFill>
                <a:srgbClr val="002060"/>
              </a:solidFill>
              <a:cs typeface="ＭＳ Ｐゴシック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altLang="ja-JP" b="1" dirty="0" smtClean="0">
                <a:solidFill>
                  <a:srgbClr val="002060"/>
                </a:solidFill>
                <a:cs typeface="ＭＳ Ｐゴシック"/>
              </a:rPr>
              <a:t>    тезисы, аннотация, доклад, стенд, компьютерная презентация</a:t>
            </a:r>
          </a:p>
          <a:p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/>
              <a:t>Информационные ресурсы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14422"/>
            <a:ext cx="8715436" cy="542928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Алексеев Н. Г., Леонтович  А. В., Обухов  А. В., Фомина  Л. Ф. Концепция развития исследовательской деятельности учащихся. Исследовательская работа школьников. </a:t>
            </a:r>
            <a:r>
              <a:rPr lang="ru-RU" altLang="ja-JP" sz="1400" b="1" dirty="0" smtClean="0">
                <a:solidFill>
                  <a:srgbClr val="002060"/>
                </a:solidFill>
                <a:cs typeface="ＭＳ Ｐゴシック"/>
              </a:rPr>
              <a:t>М., </a:t>
            </a:r>
            <a:r>
              <a:rPr lang="ru-RU" sz="1400" b="1" dirty="0" smtClean="0">
                <a:solidFill>
                  <a:srgbClr val="002060"/>
                </a:solidFill>
              </a:rPr>
              <a:t>2001.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Зинченко В.П. Развивающее образование, т. 1, М., 2002.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ja-JP" sz="1400" b="1" dirty="0" smtClean="0">
                <a:solidFill>
                  <a:srgbClr val="002060"/>
                </a:solidFill>
                <a:cs typeface="ＭＳ Ｐゴシック"/>
              </a:rPr>
              <a:t>Леонтович А.В. Проектирование исследовательской деятельности учащихся. М., 2003.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ja-JP" sz="1400" b="1" dirty="0" smtClean="0">
                <a:solidFill>
                  <a:srgbClr val="002060"/>
                </a:solidFill>
                <a:cs typeface="ＭＳ Ｐゴシック"/>
              </a:rPr>
              <a:t>Пахомова Н.Ю. Метод учебного проекта в образовательном учреждении.  М., 2003.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ja-JP" sz="1400" b="1" dirty="0" smtClean="0">
                <a:solidFill>
                  <a:srgbClr val="002060"/>
                </a:solidFill>
                <a:cs typeface="ＭＳ Ｐゴシック"/>
              </a:rPr>
              <a:t>Сергеев И.С. Как организовать проектную деятельность учащихся. - М., 2007.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ja-JP" sz="1400" b="1" dirty="0" smtClean="0">
                <a:solidFill>
                  <a:srgbClr val="002060"/>
                </a:solidFill>
                <a:cs typeface="ＭＳ Ｐゴシック"/>
              </a:rPr>
              <a:t>Сергеев И.С. Как организовать проектную деятельность учащихся: Практическое пособие для работников образовательных учреждений. – М., 2003.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ja-JP" sz="1400" b="1" dirty="0" smtClean="0">
                <a:solidFill>
                  <a:srgbClr val="002060"/>
                </a:solidFill>
                <a:cs typeface="ＭＳ Ｐゴシック"/>
              </a:rPr>
              <a:t>Штоф В.А. Моделирование и философия. М., 1966.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ja-JP" sz="1400" b="1" dirty="0" smtClean="0">
                <a:solidFill>
                  <a:srgbClr val="002060"/>
                </a:solidFill>
                <a:cs typeface="ＭＳ Ｐゴシック"/>
              </a:rPr>
              <a:t>Обухов А.С. Исследовательская позиция и исследовательская деятельность: что и как развивать? // Исследовательская работа школьников. 2003. №4.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ja-JP" sz="1400" b="1" dirty="0" err="1" smtClean="0">
                <a:solidFill>
                  <a:srgbClr val="002060"/>
                </a:solidFill>
                <a:cs typeface="ＭＳ Ｐゴシック"/>
              </a:rPr>
              <a:t>Поддьяков</a:t>
            </a:r>
            <a:r>
              <a:rPr lang="ru-RU" altLang="ja-JP" sz="1400" b="1" dirty="0" smtClean="0">
                <a:solidFill>
                  <a:srgbClr val="002060"/>
                </a:solidFill>
                <a:cs typeface="ＭＳ Ｐゴシック"/>
              </a:rPr>
              <a:t> А.Н. Исследовательское поведение, интеллект и творчество // Исследовательская работа школьников. 2002. №2.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ja-JP" sz="1400" b="1" dirty="0" smtClean="0">
                <a:solidFill>
                  <a:srgbClr val="002060"/>
                </a:solidFill>
                <a:cs typeface="ＭＳ Ｐゴシック"/>
              </a:rPr>
              <a:t>Рождественская И.В.   </a:t>
            </a:r>
            <a:r>
              <a:rPr lang="ru-RU" altLang="ja-JP" sz="1400" b="1" dirty="0" err="1" smtClean="0">
                <a:solidFill>
                  <a:srgbClr val="002060"/>
                </a:solidFill>
                <a:cs typeface="ＭＳ Ｐゴシック"/>
              </a:rPr>
              <a:t>Межпредметный</a:t>
            </a:r>
            <a:r>
              <a:rPr lang="ru-RU" altLang="ja-JP" sz="1400" b="1" dirty="0" smtClean="0">
                <a:solidFill>
                  <a:srgbClr val="002060"/>
                </a:solidFill>
                <a:cs typeface="ＭＳ Ｐゴシック"/>
              </a:rPr>
              <a:t> элективный курс "Школа исследователя: основы учебно-исследовательской деятельности" //Исследовательская работа школьников.-2005.-№4.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ja-JP" sz="1400" b="1" dirty="0" smtClean="0">
                <a:solidFill>
                  <a:srgbClr val="002060"/>
                </a:solidFill>
                <a:cs typeface="ＭＳ Ｐゴシック"/>
              </a:rPr>
              <a:t>Савенков А.И. Исследовательское обучение и проектирование в современном образовании // Исследовательская работа школьников. 2004. №1.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ja-JP" sz="1400" b="1" dirty="0" smtClean="0">
                <a:solidFill>
                  <a:srgbClr val="002060"/>
                </a:solidFill>
                <a:cs typeface="ＭＳ Ｐゴシック"/>
              </a:rPr>
              <a:t>Савенков А.И. Содержание и организация исследовательского обучения школьников. – М., 2003.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Сергеева М.Г. Об экспертизе исследовательских работ учащихся // Исследовательская работа школьников. – 2003. № 3. 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310583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СПАСИБО</a:t>
            </a:r>
          </a:p>
          <a:p>
            <a:pPr>
              <a:buFont typeface="Arial" pitchFamily="34" charset="0"/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   ЗА ВНИМАНИЕ !</a:t>
            </a:r>
          </a:p>
        </p:txBody>
      </p:sp>
      <p:pic>
        <p:nvPicPr>
          <p:cNvPr id="7" name="Picture 10" descr="E:\Документы-ЛАРИСА\КАРТИНКИ\Мои рисунки 1\035ae3ba2117ab76b613c38dd064ff7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1571653" cy="171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Администратор\Рабочий стол\почта\troe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142984"/>
            <a:ext cx="1863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C:\Documents and Settings\Администратор\Рабочий стол\почта\big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572008"/>
            <a:ext cx="1565738" cy="75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C:\Documents and Settings\Администратор\Рабочий стол\почта\rainbow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786454"/>
            <a:ext cx="23574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214422"/>
            <a:ext cx="8229600" cy="550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аучно - исследовательская деятельность школьников – способ познания действительности.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Научно-исследовательская </a:t>
            </a:r>
            <a:r>
              <a:rPr lang="ru-RU" sz="4000" b="1" dirty="0" smtClean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деятельность школьников </a:t>
            </a:r>
            <a:r>
              <a:rPr lang="ru-RU" sz="4000" b="1" dirty="0" smtClean="0">
                <a:solidFill>
                  <a:srgbClr val="002060"/>
                </a:solidFill>
              </a:rPr>
              <a:t>ведет к активному познанию мира.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Проект – совокупность определенных действий, документов, замысел для создания реального объекта или теоретического продукта.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Проект – педагогическая технология, представляющая собой совокупность исследовательских, поисковых, проблемных методов, творческих по своей сути.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Проект – метод обучения, основанный на постановке социально значимой цели и ее практического достижения, не привязанный к конкретному содержанию, может быть использован в ходе изучения любого предмета.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Метод проектов всегда предполагает решение какой-либо проблемы.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296400" cy="70104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/>
              <a:t>Проектная деятельность обучающихся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Это совместная учебно-познавательная, творческая или игровая деятельность учащихся, имеющая общую цель, согласованные методы, способы деятельности, направленная на достижение общего результата деятельности. </a:t>
            </a: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4213" y="1700213"/>
            <a:ext cx="4535487" cy="1944687"/>
            <a:chOff x="431" y="1071"/>
            <a:chExt cx="2857" cy="1225"/>
          </a:xfrm>
        </p:grpSpPr>
        <p:sp>
          <p:nvSpPr>
            <p:cNvPr id="7200" name="Rectangle 3"/>
            <p:cNvSpPr>
              <a:spLocks noChangeArrowheads="1"/>
            </p:cNvSpPr>
            <p:nvPr/>
          </p:nvSpPr>
          <p:spPr bwMode="auto">
            <a:xfrm>
              <a:off x="431" y="1071"/>
              <a:ext cx="2857" cy="1225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1" name="Text Box 4"/>
            <p:cNvSpPr txBox="1">
              <a:spLocks noChangeArrowheads="1"/>
            </p:cNvSpPr>
            <p:nvPr/>
          </p:nvSpPr>
          <p:spPr bwMode="auto">
            <a:xfrm>
              <a:off x="521" y="1434"/>
              <a:ext cx="2585" cy="51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i="1" dirty="0"/>
                <a:t>Доминирующая в проекте деятельность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9388" y="4365625"/>
            <a:ext cx="3024187" cy="1223963"/>
            <a:chOff x="431" y="2750"/>
            <a:chExt cx="1542" cy="771"/>
          </a:xfrm>
        </p:grpSpPr>
        <p:sp>
          <p:nvSpPr>
            <p:cNvPr id="7198" name="Rectangle 6"/>
            <p:cNvSpPr>
              <a:spLocks noChangeArrowheads="1"/>
            </p:cNvSpPr>
            <p:nvPr/>
          </p:nvSpPr>
          <p:spPr bwMode="auto">
            <a:xfrm>
              <a:off x="431" y="2750"/>
              <a:ext cx="1542" cy="771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9" name="Text Box 7"/>
            <p:cNvSpPr txBox="1">
              <a:spLocks noChangeArrowheads="1"/>
            </p:cNvSpPr>
            <p:nvPr/>
          </p:nvSpPr>
          <p:spPr bwMode="auto">
            <a:xfrm>
              <a:off x="476" y="2931"/>
              <a:ext cx="1451" cy="250"/>
            </a:xfrm>
            <a:prstGeom prst="rect">
              <a:avLst/>
            </a:prstGeom>
            <a:solidFill>
              <a:srgbClr val="99CC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i="1" dirty="0"/>
                <a:t>Исследовательские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084888" y="4365625"/>
            <a:ext cx="2447925" cy="1223963"/>
            <a:chOff x="3833" y="2750"/>
            <a:chExt cx="1542" cy="771"/>
          </a:xfrm>
        </p:grpSpPr>
        <p:sp>
          <p:nvSpPr>
            <p:cNvPr id="7196" name="Rectangle 9"/>
            <p:cNvSpPr>
              <a:spLocks noChangeArrowheads="1"/>
            </p:cNvSpPr>
            <p:nvPr/>
          </p:nvSpPr>
          <p:spPr bwMode="auto">
            <a:xfrm>
              <a:off x="3833" y="2750"/>
              <a:ext cx="1542" cy="771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7" name="Text Box 10"/>
            <p:cNvSpPr txBox="1">
              <a:spLocks noChangeArrowheads="1"/>
            </p:cNvSpPr>
            <p:nvPr/>
          </p:nvSpPr>
          <p:spPr bwMode="auto">
            <a:xfrm>
              <a:off x="3969" y="2931"/>
              <a:ext cx="1224" cy="442"/>
            </a:xfrm>
            <a:prstGeom prst="rect">
              <a:avLst/>
            </a:prstGeom>
            <a:solidFill>
              <a:srgbClr val="99CC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i="1"/>
                <a:t>Ролевые, игровые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084888" y="1628775"/>
            <a:ext cx="2879725" cy="1223963"/>
            <a:chOff x="3833" y="1026"/>
            <a:chExt cx="1543" cy="771"/>
          </a:xfrm>
        </p:grpSpPr>
        <p:sp>
          <p:nvSpPr>
            <p:cNvPr id="7194" name="Rectangle 12"/>
            <p:cNvSpPr>
              <a:spLocks noChangeArrowheads="1"/>
            </p:cNvSpPr>
            <p:nvPr/>
          </p:nvSpPr>
          <p:spPr bwMode="auto">
            <a:xfrm>
              <a:off x="3833" y="1026"/>
              <a:ext cx="1543" cy="771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5" name="Text Box 13"/>
            <p:cNvSpPr txBox="1">
              <a:spLocks noChangeArrowheads="1"/>
            </p:cNvSpPr>
            <p:nvPr/>
          </p:nvSpPr>
          <p:spPr bwMode="auto">
            <a:xfrm>
              <a:off x="3923" y="1162"/>
              <a:ext cx="140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i="1"/>
                <a:t>Информационные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084888" y="2997200"/>
            <a:ext cx="2447925" cy="1231900"/>
            <a:chOff x="3833" y="1888"/>
            <a:chExt cx="1542" cy="776"/>
          </a:xfrm>
        </p:grpSpPr>
        <p:sp>
          <p:nvSpPr>
            <p:cNvPr id="7192" name="Rectangle 15"/>
            <p:cNvSpPr>
              <a:spLocks noChangeArrowheads="1"/>
            </p:cNvSpPr>
            <p:nvPr/>
          </p:nvSpPr>
          <p:spPr bwMode="auto">
            <a:xfrm>
              <a:off x="3833" y="1888"/>
              <a:ext cx="1542" cy="771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3" name="Text Box 16"/>
            <p:cNvSpPr txBox="1">
              <a:spLocks noChangeArrowheads="1"/>
            </p:cNvSpPr>
            <p:nvPr/>
          </p:nvSpPr>
          <p:spPr bwMode="auto">
            <a:xfrm>
              <a:off x="3923" y="2024"/>
              <a:ext cx="1270" cy="6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i="1"/>
                <a:t>Практико - ориентированные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0" y="188913"/>
            <a:ext cx="9144000" cy="889000"/>
            <a:chOff x="0" y="119"/>
            <a:chExt cx="5760" cy="433"/>
          </a:xfrm>
        </p:grpSpPr>
        <p:sp>
          <p:nvSpPr>
            <p:cNvPr id="7189" name="Line 18"/>
            <p:cNvSpPr>
              <a:spLocks noChangeShapeType="1"/>
            </p:cNvSpPr>
            <p:nvPr/>
          </p:nvSpPr>
          <p:spPr bwMode="auto">
            <a:xfrm>
              <a:off x="0" y="119"/>
              <a:ext cx="5760" cy="0"/>
            </a:xfrm>
            <a:prstGeom prst="lin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Line 19"/>
            <p:cNvSpPr>
              <a:spLocks noChangeShapeType="1"/>
            </p:cNvSpPr>
            <p:nvPr/>
          </p:nvSpPr>
          <p:spPr bwMode="auto">
            <a:xfrm>
              <a:off x="0" y="527"/>
              <a:ext cx="5760" cy="0"/>
            </a:xfrm>
            <a:prstGeom prst="lin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249" y="210"/>
              <a:ext cx="521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Типология проектов</a:t>
              </a:r>
            </a:p>
          </p:txBody>
        </p:sp>
      </p:grp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1763713" y="3644900"/>
            <a:ext cx="0" cy="7207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4341813" y="3662363"/>
            <a:ext cx="0" cy="7207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5219700" y="3644900"/>
            <a:ext cx="892175" cy="7286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179" name="Line 24"/>
          <p:cNvSpPr>
            <a:spLocks noChangeShapeType="1"/>
          </p:cNvSpPr>
          <p:nvPr/>
        </p:nvSpPr>
        <p:spPr bwMode="auto">
          <a:xfrm>
            <a:off x="5219700" y="3213100"/>
            <a:ext cx="865188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5219700" y="2133600"/>
            <a:ext cx="7921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5219700" y="3284538"/>
            <a:ext cx="865188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7182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287338"/>
          </a:xfrm>
          <a:prstGeom prst="actionButtonForwardNex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3419475" y="4365625"/>
            <a:ext cx="2447925" cy="1223963"/>
            <a:chOff x="2154" y="2750"/>
            <a:chExt cx="1542" cy="771"/>
          </a:xfrm>
        </p:grpSpPr>
        <p:sp>
          <p:nvSpPr>
            <p:cNvPr id="7187" name="Rectangle 29"/>
            <p:cNvSpPr>
              <a:spLocks noChangeArrowheads="1"/>
            </p:cNvSpPr>
            <p:nvPr/>
          </p:nvSpPr>
          <p:spPr bwMode="auto">
            <a:xfrm>
              <a:off x="2154" y="2750"/>
              <a:ext cx="1542" cy="771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Text Box 30"/>
            <p:cNvSpPr txBox="1">
              <a:spLocks noChangeArrowheads="1"/>
            </p:cNvSpPr>
            <p:nvPr/>
          </p:nvSpPr>
          <p:spPr bwMode="auto">
            <a:xfrm>
              <a:off x="2245" y="3022"/>
              <a:ext cx="1360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i="1"/>
                <a:t>Творческие</a:t>
              </a:r>
            </a:p>
          </p:txBody>
        </p:sp>
      </p:grpSp>
      <p:sp>
        <p:nvSpPr>
          <p:cNvPr id="31" name="Рамка 3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9" grpId="0" animBg="1"/>
      <p:bldP spid="12310" grpId="0" animBg="1"/>
      <p:bldP spid="12311" grpId="0" animBg="1"/>
      <p:bldP spid="12313" grpId="0" animBg="1"/>
      <p:bldP spid="123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/>
              <a:t>Исследовательская деятельность обучающихся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 </a:t>
            </a:r>
            <a:r>
              <a:rPr lang="ru-RU" b="1" dirty="0" smtClean="0">
                <a:solidFill>
                  <a:srgbClr val="002060"/>
                </a:solidFill>
              </a:rPr>
              <a:t>Это деятельность учащихся, связанная с решением  творческой, исследовательской задачи с заранее неизвестным решением и предполагающая наличие основных этапов, характерных для исследования в научной сфере. </a:t>
            </a: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20" y="53975"/>
            <a:ext cx="8401080" cy="1143000"/>
          </a:xfrm>
        </p:spPr>
        <p:txBody>
          <a:bodyPr/>
          <a:lstStyle/>
          <a:p>
            <a:pPr algn="ctr"/>
            <a:r>
              <a:rPr lang="ru-RU" sz="2800" b="1" dirty="0" smtClean="0"/>
              <a:t>Отличие исследовательской деятельности от проектной и конструктивной.</a:t>
            </a:r>
            <a:endParaRPr lang="ru-RU" sz="280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Главным результатом исследовательской деятельности является интеллектуальный продукт, устанавливающий ту или иную истину в результате процедуры исследования и представленный в стандартном виде.</a:t>
            </a: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Проектно-исследовательская деятельность</a:t>
            </a:r>
            <a:endParaRPr lang="ru-RU" sz="320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Это деятельность по проектированию собственного исследования, предполагающая выделение целей и задач, выделение принципов отбора методик, планирование хода исследования, определение ожидаемых результатов, оценка реализуемости исследования, определение необходимых ресурсов. Является организационной рамкой исследования.</a:t>
            </a:r>
            <a:endParaRPr lang="ru-RU" sz="28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-Shablon2">
  <a:themeElements>
    <a:clrScheme name="pl-Shablon2 13">
      <a:dk1>
        <a:srgbClr val="205FF6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1A50D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3">
        <a:dk1>
          <a:srgbClr val="205FF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A50D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pl-Shablon2</Template>
  <TotalTime>294</TotalTime>
  <Words>989</Words>
  <Application>Microsoft Office PowerPoint</Application>
  <PresentationFormat>Экран (4:3)</PresentationFormat>
  <Paragraphs>164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pl-Shablon2</vt:lpstr>
      <vt:lpstr>Модель организации исследовательской деятельности учащихся</vt:lpstr>
      <vt:lpstr>Презентация PowerPoint</vt:lpstr>
      <vt:lpstr>Презентация PowerPoint</vt:lpstr>
      <vt:lpstr>Презентация PowerPoint</vt:lpstr>
      <vt:lpstr>Проектная деятельность обучающихся </vt:lpstr>
      <vt:lpstr>Презентация PowerPoint</vt:lpstr>
      <vt:lpstr>Исследовательская деятельность обучающихся</vt:lpstr>
      <vt:lpstr>Отличие исследовательской деятельности от проектной и конструктивной.</vt:lpstr>
      <vt:lpstr>Проектно-исследовательская деятельность</vt:lpstr>
      <vt:lpstr>Различие между учебным, проектным  и научным исследованиями</vt:lpstr>
      <vt:lpstr> Последовательность работы над исследовательским проектом </vt:lpstr>
      <vt:lpstr>Презентация PowerPoint</vt:lpstr>
      <vt:lpstr>Модель оформления исследования</vt:lpstr>
      <vt:lpstr>Презентация PowerPoint</vt:lpstr>
      <vt:lpstr>Титульный 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ресурсы</vt:lpstr>
      <vt:lpstr>Презентация PowerPoint</vt:lpstr>
    </vt:vector>
  </TitlesOfParts>
  <Company>Microsoft</Company>
  <LinksUpToDate>false</LinksUpToDate>
  <SharedDoc>false</SharedDoc>
  <HyperlinkBase>http://www.powerlexis.ru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организации исследовательской деятельности учащихся</dc:title>
  <dc:creator>Admin</dc:creator>
  <cp:keywords>"PowerLexis" - Презентационное агентство</cp:keywords>
  <cp:lastModifiedBy>Admin</cp:lastModifiedBy>
  <cp:revision>31</cp:revision>
  <dcterms:created xsi:type="dcterms:W3CDTF">2010-01-23T13:36:07Z</dcterms:created>
  <dcterms:modified xsi:type="dcterms:W3CDTF">2012-08-24T13:42:39Z</dcterms:modified>
  <cp:category/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