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4" r:id="rId6"/>
    <p:sldId id="265" r:id="rId7"/>
    <p:sldId id="266" r:id="rId8"/>
    <p:sldId id="268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E4B0-AA0B-4F09-95C7-30A1432C720F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0969-0D32-4177-B441-0682061BC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E4B0-AA0B-4F09-95C7-30A1432C720F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0969-0D32-4177-B441-0682061BC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E4B0-AA0B-4F09-95C7-30A1432C720F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0969-0D32-4177-B441-0682061BC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E4B0-AA0B-4F09-95C7-30A1432C720F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0969-0D32-4177-B441-0682061BC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E4B0-AA0B-4F09-95C7-30A1432C720F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0969-0D32-4177-B441-0682061BC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E4B0-AA0B-4F09-95C7-30A1432C720F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0969-0D32-4177-B441-0682061BC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E4B0-AA0B-4F09-95C7-30A1432C720F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0969-0D32-4177-B441-0682061BC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E4B0-AA0B-4F09-95C7-30A1432C720F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0969-0D32-4177-B441-0682061BC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E4B0-AA0B-4F09-95C7-30A1432C720F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0969-0D32-4177-B441-0682061BC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E4B0-AA0B-4F09-95C7-30A1432C720F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0969-0D32-4177-B441-0682061BC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E4B0-AA0B-4F09-95C7-30A1432C720F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0969-0D32-4177-B441-0682061BC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1E4B0-AA0B-4F09-95C7-30A1432C720F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D0969-0D32-4177-B441-0682061BC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84976" cy="6480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Современные средства оценивания результатов обучения на уроках русского языка и литературы.</a:t>
            </a:r>
            <a:endParaRPr lang="ru-RU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8640960" cy="64087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Мониторинг </a:t>
            </a:r>
            <a:r>
              <a:rPr lang="ru-RU" sz="3200" dirty="0" smtClean="0"/>
              <a:t>(</a:t>
            </a:r>
            <a:r>
              <a:rPr lang="ru-RU" sz="3200" dirty="0"/>
              <a:t>непрерывные контролирующие действия в системе «педагог – обучающийся», позволяющие наблюдать и, по мере необходимости, корректировать продвижение обучаемого от незнания к </a:t>
            </a:r>
            <a:r>
              <a:rPr lang="ru-RU" sz="3200" dirty="0" err="1" smtClean="0"/>
              <a:t>знанию;регулярное</a:t>
            </a:r>
            <a:r>
              <a:rPr lang="ru-RU" sz="3200" dirty="0" smtClean="0"/>
              <a:t> </a:t>
            </a:r>
            <a:r>
              <a:rPr lang="ru-RU" sz="3200" dirty="0"/>
              <a:t>отслеживание качества усвоения знаний и формирования умений в учебном </a:t>
            </a:r>
            <a:r>
              <a:rPr lang="ru-RU" sz="3200" dirty="0" smtClean="0"/>
              <a:t>процессе).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8784976" cy="63367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sz="4000" b="1" dirty="0"/>
              <a:t>Методы и </a:t>
            </a:r>
            <a:r>
              <a:rPr lang="ru-RU" sz="4000" b="1" dirty="0" smtClean="0"/>
              <a:t>формы </a:t>
            </a:r>
            <a:r>
              <a:rPr lang="ru-RU" sz="4000" b="1" dirty="0"/>
              <a:t>проверки и оценки знаний, используемые на уроках </a:t>
            </a:r>
            <a:r>
              <a:rPr lang="ru-RU" sz="4000" b="1" dirty="0" smtClean="0"/>
              <a:t>литературы.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sz="4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712968" cy="63367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/>
          <a:lstStyle/>
          <a:p>
            <a:r>
              <a:rPr lang="ru-RU" b="1" dirty="0" smtClean="0"/>
              <a:t>Кроссворд </a:t>
            </a:r>
            <a:r>
              <a:rPr lang="ru-RU" dirty="0" smtClean="0"/>
              <a:t>(</a:t>
            </a:r>
            <a:r>
              <a:rPr lang="ru-RU" dirty="0"/>
              <a:t>только </a:t>
            </a:r>
            <a:r>
              <a:rPr lang="ru-RU" dirty="0" smtClean="0"/>
              <a:t>дополнительно </a:t>
            </a:r>
            <a:r>
              <a:rPr lang="ru-RU" dirty="0"/>
              <a:t>к известным методам контроля, но не </a:t>
            </a:r>
            <a:r>
              <a:rPr lang="ru-RU" dirty="0" smtClean="0"/>
              <a:t>как альтернатива </a:t>
            </a:r>
            <a:r>
              <a:rPr lang="ru-RU" dirty="0"/>
              <a:t>им, поскольку не дает возможности проверить глубину понимания изученного </a:t>
            </a:r>
            <a:r>
              <a:rPr lang="ru-RU" dirty="0" smtClean="0"/>
              <a:t>материала). 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8712968" cy="63367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Викторина </a:t>
            </a:r>
            <a:r>
              <a:rPr lang="ru-RU" sz="4800" dirty="0" smtClean="0"/>
              <a:t>(</a:t>
            </a:r>
            <a:r>
              <a:rPr lang="ru-RU" sz="4800" dirty="0"/>
              <a:t>имеет смысл включать в учебный процесс на начальной стадии урока или на стадии его </a:t>
            </a:r>
            <a:r>
              <a:rPr lang="ru-RU" sz="4800" dirty="0" smtClean="0"/>
              <a:t>завершения).</a:t>
            </a:r>
            <a:endParaRPr lang="ru-RU" sz="4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8568952" cy="626469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r>
              <a:rPr lang="ru-RU" b="1" dirty="0"/>
              <a:t>Проектная </a:t>
            </a:r>
            <a:r>
              <a:rPr lang="ru-RU" b="1" dirty="0" smtClean="0"/>
              <a:t>деятельность</a:t>
            </a:r>
            <a:r>
              <a:rPr lang="ru-RU" dirty="0" smtClean="0"/>
              <a:t>(развивает </a:t>
            </a:r>
            <a:r>
              <a:rPr lang="ru-RU" dirty="0"/>
              <a:t>активное самостоятельное мышление </a:t>
            </a:r>
            <a:r>
              <a:rPr lang="ru-RU" dirty="0" smtClean="0"/>
              <a:t>ребенка, учит </a:t>
            </a:r>
            <a:r>
              <a:rPr lang="ru-RU" dirty="0"/>
              <a:t>его не просто запоминать и воспроизводить знания, которые дает </a:t>
            </a:r>
            <a:r>
              <a:rPr lang="ru-RU" dirty="0" smtClean="0"/>
              <a:t>ему </a:t>
            </a:r>
            <a:r>
              <a:rPr lang="ru-RU" dirty="0"/>
              <a:t>школа, а уметь применять их на </a:t>
            </a:r>
            <a:r>
              <a:rPr lang="ru-RU" dirty="0" smtClean="0"/>
              <a:t>практике).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Конференция </a:t>
            </a:r>
            <a:r>
              <a:rPr lang="ru-RU" sz="3600" dirty="0" smtClean="0"/>
              <a:t>(подготовка </a:t>
            </a:r>
            <a:r>
              <a:rPr lang="ru-RU" sz="3600" dirty="0"/>
              <a:t>и проведение урока подобного типа стимулирует учащихся к дальнейшему углублению знаний в результате работы с различными источниками, а также расширяет </a:t>
            </a:r>
            <a:r>
              <a:rPr lang="ru-RU" sz="3600" dirty="0" smtClean="0"/>
              <a:t>кругозор).</a:t>
            </a:r>
            <a:endParaRPr lang="ru-RU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8784976" cy="63367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sz="4000" b="1" dirty="0"/>
              <a:t>Создание творческих текстов на основе прочитанного </a:t>
            </a:r>
            <a:r>
              <a:rPr lang="ru-RU" sz="4000" b="1" dirty="0" smtClean="0"/>
              <a:t>произведения </a:t>
            </a:r>
            <a:r>
              <a:rPr lang="ru-RU" sz="4000" dirty="0" smtClean="0"/>
              <a:t>(проверка </a:t>
            </a:r>
            <a:r>
              <a:rPr lang="ru-RU" sz="4000" dirty="0"/>
              <a:t>не только знания текста, но и понимания учеником особенностей характера героя, его психологию, своеобразия его </a:t>
            </a:r>
            <a:r>
              <a:rPr lang="ru-RU" sz="4000" dirty="0" smtClean="0"/>
              <a:t>языка).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04664"/>
            <a:ext cx="8784976" cy="61926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sz="3600" b="1" dirty="0"/>
              <a:t>Создание </a:t>
            </a:r>
            <a:r>
              <a:rPr lang="ru-RU" sz="3600" b="1" dirty="0" smtClean="0"/>
              <a:t>словарей </a:t>
            </a:r>
            <a:r>
              <a:rPr lang="ru-RU" sz="3600" dirty="0" smtClean="0"/>
              <a:t>(</a:t>
            </a:r>
            <a:r>
              <a:rPr lang="ru-RU" sz="3600" dirty="0"/>
              <a:t>Например: Словарь афоризмов Базарова; словарь «Эзопова языка» в сказках М.Е. Салтыкова – </a:t>
            </a:r>
            <a:r>
              <a:rPr lang="ru-RU" sz="3600" dirty="0" smtClean="0"/>
              <a:t>Щедрина).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8712968" cy="626469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sz="3600" b="1" dirty="0"/>
              <a:t>Создание компьютерных </a:t>
            </a:r>
            <a:r>
              <a:rPr lang="ru-RU" sz="3600" b="1" dirty="0" smtClean="0"/>
              <a:t>презентаций </a:t>
            </a:r>
            <a:r>
              <a:rPr lang="ru-RU" sz="3600" dirty="0" smtClean="0"/>
              <a:t>(такая </a:t>
            </a:r>
            <a:r>
              <a:rPr lang="ru-RU" sz="3600" dirty="0"/>
              <a:t>работа позволяет проверить умение учащегося находить материал, отбирать его, преподносить тот или его иной </a:t>
            </a:r>
            <a:r>
              <a:rPr lang="ru-RU" sz="3600" dirty="0" smtClean="0"/>
              <a:t>форм)</a:t>
            </a:r>
            <a:endParaRPr lang="ru-RU" sz="36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8784976" cy="64087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sz="3600" b="1" dirty="0"/>
              <a:t>Смотр </a:t>
            </a:r>
            <a:r>
              <a:rPr lang="ru-RU" sz="3600" b="1" dirty="0" smtClean="0"/>
              <a:t>знаний </a:t>
            </a:r>
            <a:r>
              <a:rPr lang="ru-RU" sz="3600" dirty="0" smtClean="0"/>
              <a:t>(</a:t>
            </a:r>
            <a:r>
              <a:rPr lang="ru-RU" sz="3600" dirty="0"/>
              <a:t>к</a:t>
            </a:r>
            <a:r>
              <a:rPr lang="ru-RU" sz="3600" dirty="0" smtClean="0"/>
              <a:t>аждая </a:t>
            </a:r>
            <a:r>
              <a:rPr lang="ru-RU" sz="3600" dirty="0"/>
              <a:t>группа получает задания, а потом распределяют их между собой с учетом интересов способностей каждого </a:t>
            </a:r>
            <a:r>
              <a:rPr lang="ru-RU" sz="3600" dirty="0" smtClean="0"/>
              <a:t>ребенка).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8784976" cy="64087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Цели </a:t>
            </a:r>
            <a:r>
              <a:rPr lang="ru-RU" sz="3200" dirty="0"/>
              <a:t>оценки знаний и умений учащихся</a:t>
            </a:r>
            <a:r>
              <a:rPr lang="ru-RU" sz="3200" dirty="0" smtClean="0"/>
              <a:t>: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 -диагностирование и корректирование знаний и умений учащихся;</a:t>
            </a:r>
            <a:br>
              <a:rPr lang="ru-RU" sz="3200" dirty="0"/>
            </a:br>
            <a:r>
              <a:rPr lang="ru-RU" sz="3200" dirty="0"/>
              <a:t>-учет результативности отдельного этапа процесса обучения;</a:t>
            </a:r>
            <a:br>
              <a:rPr lang="ru-RU" sz="3200" dirty="0"/>
            </a:br>
            <a:r>
              <a:rPr lang="ru-RU" sz="3200" dirty="0"/>
              <a:t>-определение итоговых результатов обучения на разном уровне.</a:t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712968" cy="63367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sz="3600" b="1" dirty="0"/>
              <a:t>Виртуальная </a:t>
            </a:r>
            <a:r>
              <a:rPr lang="ru-RU" sz="3600" b="1" dirty="0" smtClean="0"/>
              <a:t>экскурсия </a:t>
            </a:r>
            <a:r>
              <a:rPr lang="ru-RU" sz="3600" dirty="0" smtClean="0"/>
              <a:t>(развитие творческого подхода </a:t>
            </a:r>
            <a:r>
              <a:rPr lang="ru-RU" sz="3600" dirty="0"/>
              <a:t>к изучаемому учебному материалу; </a:t>
            </a:r>
            <a:r>
              <a:rPr lang="ru-RU" sz="3600" dirty="0" smtClean="0"/>
              <a:t>формирование элементов </a:t>
            </a:r>
            <a:r>
              <a:rPr lang="ru-RU" sz="3600" dirty="0"/>
              <a:t>информационной культуры; </a:t>
            </a:r>
            <a:r>
              <a:rPr lang="ru-RU" sz="3600" dirty="0" smtClean="0"/>
              <a:t>привитие навыков </a:t>
            </a:r>
            <a:r>
              <a:rPr lang="ru-RU" sz="3600" dirty="0"/>
              <a:t>рациональной работы с компьютерными программами;</a:t>
            </a:r>
            <a:r>
              <a:rPr lang="ru-RU" sz="3600" b="1" dirty="0"/>
              <a:t> </a:t>
            </a:r>
            <a:r>
              <a:rPr lang="ru-RU" sz="3600" dirty="0" smtClean="0"/>
              <a:t>формирование исследовательских навыков учащихся</a:t>
            </a:r>
            <a:r>
              <a:rPr lang="ru-RU" sz="3600" dirty="0"/>
              <a:t>)</a:t>
            </a:r>
            <a:endParaRPr lang="ru-RU" sz="36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8712968" cy="63367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pPr lvl="0"/>
            <a:r>
              <a:rPr lang="ru-RU" sz="3200" dirty="0"/>
              <a:t>Нетрадиционные формы проведения уроков позволяют не только поднять интерес учащихся к изучаемому предмету, но и развивать их творческую самостоятельность, обучать работе с различными источниками знаний, а также проводить своевременный и полноценный контроль полученных знаний и умений учащихся.</a:t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8784976" cy="63367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4000" dirty="0"/>
              <a:t>Ц</a:t>
            </a:r>
            <a:r>
              <a:rPr lang="ru-RU" sz="4000" dirty="0" smtClean="0"/>
              <a:t>ель </a:t>
            </a:r>
            <a:r>
              <a:rPr lang="ru-RU" sz="4000" dirty="0"/>
              <a:t>учителя </a:t>
            </a:r>
            <a:r>
              <a:rPr lang="ru-RU" sz="4000" dirty="0" smtClean="0"/>
              <a:t>+цель </a:t>
            </a:r>
            <a:r>
              <a:rPr lang="ru-RU" sz="4000" dirty="0"/>
              <a:t>ученика</a:t>
            </a:r>
            <a:r>
              <a:rPr lang="ru-RU" sz="4000" dirty="0" smtClean="0"/>
              <a:t>:</a:t>
            </a:r>
            <a:br>
              <a:rPr lang="ru-RU" sz="4000" dirty="0" smtClean="0"/>
            </a:br>
            <a:r>
              <a:rPr lang="ru-RU" sz="4000" dirty="0" smtClean="0"/>
              <a:t> </a:t>
            </a:r>
            <a:r>
              <a:rPr lang="ru-RU" sz="4000" dirty="0"/>
              <a:t>убедиться, что приобретенные знания и умения соответствуют предъявляемым требованиям.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/>
              <a:t>Виды </a:t>
            </a:r>
            <a:r>
              <a:rPr lang="ru-RU" sz="3600" b="1" dirty="0"/>
              <a:t>оценки: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- текущая проверка и оценка знаний, проводимая в ходе повседневных учебных занятий,</a:t>
            </a:r>
            <a:br>
              <a:rPr lang="ru-RU" sz="3600" dirty="0"/>
            </a:br>
            <a:r>
              <a:rPr lang="ru-RU" sz="3600" dirty="0"/>
              <a:t>- четвертная проверка и оценка знаний, которая проводится в конце каждой четверти,</a:t>
            </a:r>
            <a:br>
              <a:rPr lang="ru-RU" sz="3600" dirty="0"/>
            </a:br>
            <a:r>
              <a:rPr lang="ru-RU" sz="3600" dirty="0"/>
              <a:t>- годовая оценка знаний, т.е. оценка успеваемости учащихся за год,</a:t>
            </a:r>
            <a:br>
              <a:rPr lang="ru-RU" sz="3600" dirty="0"/>
            </a:br>
            <a:r>
              <a:rPr lang="ru-RU" sz="3600" dirty="0"/>
              <a:t>- выпускные и переводные экзамены.</a:t>
            </a:r>
            <a:br>
              <a:rPr lang="ru-RU" sz="3600" dirty="0"/>
            </a:b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/>
              <a:t>Традиционные методы оценки знаний, умений и </a:t>
            </a:r>
            <a:r>
              <a:rPr lang="ru-RU" sz="4000" b="1" dirty="0" smtClean="0"/>
              <a:t>навыков:</a:t>
            </a:r>
            <a:br>
              <a:rPr lang="ru-RU" sz="4000" b="1" dirty="0" smtClean="0"/>
            </a:br>
            <a:r>
              <a:rPr lang="ru-RU" sz="4000" b="1" dirty="0"/>
              <a:t> </a:t>
            </a:r>
            <a:r>
              <a:rPr lang="ru-RU" sz="4000" dirty="0"/>
              <a:t>1. Повседневное наблюдение за учебной работой </a:t>
            </a:r>
            <a:r>
              <a:rPr lang="ru-RU" sz="4000" dirty="0" smtClean="0"/>
              <a:t>учащихся;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dirty="0"/>
              <a:t> 2. Устный </a:t>
            </a:r>
            <a:r>
              <a:rPr lang="ru-RU" sz="4000" dirty="0" smtClean="0"/>
              <a:t>опрос;</a:t>
            </a:r>
            <a:br>
              <a:rPr lang="ru-RU" sz="4000" dirty="0" smtClean="0"/>
            </a:br>
            <a:r>
              <a:rPr lang="ru-RU" sz="4000" dirty="0"/>
              <a:t> 3. Письменная </a:t>
            </a:r>
            <a:r>
              <a:rPr lang="ru-RU" sz="4000" dirty="0" smtClean="0"/>
              <a:t>проверка;</a:t>
            </a:r>
            <a:br>
              <a:rPr lang="ru-RU" sz="4000" dirty="0" smtClean="0"/>
            </a:br>
            <a:r>
              <a:rPr lang="ru-RU" sz="4000" b="1" dirty="0"/>
              <a:t> </a:t>
            </a:r>
            <a:r>
              <a:rPr lang="ru-RU" sz="4000" dirty="0"/>
              <a:t>4. Поурочный </a:t>
            </a:r>
            <a:r>
              <a:rPr lang="ru-RU" sz="4000" dirty="0" smtClean="0"/>
              <a:t>балл;</a:t>
            </a:r>
            <a:br>
              <a:rPr lang="ru-RU" sz="4000" dirty="0" smtClean="0"/>
            </a:br>
            <a:r>
              <a:rPr lang="ru-RU" sz="4000" dirty="0"/>
              <a:t> 5. Контрольные </a:t>
            </a:r>
            <a:r>
              <a:rPr lang="ru-RU" sz="4000" dirty="0" smtClean="0"/>
              <a:t>работы;</a:t>
            </a:r>
            <a:br>
              <a:rPr lang="ru-RU" sz="4000" dirty="0" smtClean="0"/>
            </a:br>
            <a:r>
              <a:rPr lang="ru-RU" sz="4000" dirty="0"/>
              <a:t> 6. Проверка домашних работ учащихся.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sz="6000" b="1" dirty="0"/>
              <a:t>Современные методы оценки знаний, умений и </a:t>
            </a:r>
            <a:r>
              <a:rPr lang="ru-RU" sz="6000" b="1" dirty="0" smtClean="0"/>
              <a:t>навыков.</a:t>
            </a:r>
            <a:endParaRPr lang="ru-RU" sz="6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712968" cy="63367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ru-RU" b="1" dirty="0"/>
              <a:t>Программированный </a:t>
            </a:r>
            <a:r>
              <a:rPr lang="ru-RU" dirty="0" smtClean="0"/>
              <a:t>(</a:t>
            </a:r>
            <a:r>
              <a:rPr lang="ru-RU" dirty="0" smtClean="0"/>
              <a:t>учащемуся </a:t>
            </a:r>
            <a:r>
              <a:rPr lang="ru-RU" dirty="0"/>
              <a:t>предлагаются вопросы, на каждый из которых дается три-четыре ответа, но только один из них является </a:t>
            </a:r>
            <a:r>
              <a:rPr lang="ru-RU" dirty="0" smtClean="0"/>
              <a:t>правильным).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712968" cy="63367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b="1" i="1" dirty="0"/>
              <a:t>Учебное </a:t>
            </a:r>
            <a:r>
              <a:rPr lang="ru-RU" b="1" i="1" dirty="0" err="1" smtClean="0"/>
              <a:t>портфолио</a:t>
            </a:r>
            <a:r>
              <a:rPr lang="ru-RU" b="1" i="1" dirty="0" smtClean="0"/>
              <a:t> </a:t>
            </a:r>
            <a:r>
              <a:rPr lang="ru-RU" dirty="0" smtClean="0"/>
              <a:t>(основной </a:t>
            </a:r>
            <a:r>
              <a:rPr lang="ru-RU" dirty="0"/>
              <a:t>смысл учебного </a:t>
            </a:r>
            <a:r>
              <a:rPr lang="ru-RU" dirty="0" err="1"/>
              <a:t>портфолио</a:t>
            </a:r>
            <a:r>
              <a:rPr lang="ru-RU" dirty="0"/>
              <a:t> - показать все, на что ты </a:t>
            </a:r>
            <a:r>
              <a:rPr lang="ru-RU" dirty="0" smtClean="0"/>
              <a:t>способен).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 </a:t>
            </a:r>
            <a:r>
              <a:rPr lang="ru-RU" sz="3200" b="1" dirty="0"/>
              <a:t>Рейтинговая система оценки качества усвоения учебного </a:t>
            </a:r>
            <a:r>
              <a:rPr lang="ru-RU" sz="3200" b="1" dirty="0" smtClean="0"/>
              <a:t>материала(</a:t>
            </a:r>
            <a:r>
              <a:rPr lang="ru-RU" sz="3200" dirty="0"/>
              <a:t>учитывает всю активную деятельность обучающихся, связанную с приобретением знаний, умений и других показателей, формирующих личностные качества </a:t>
            </a:r>
            <a:r>
              <a:rPr lang="ru-RU" sz="3200" dirty="0" smtClean="0"/>
              <a:t>учащихся; </a:t>
            </a:r>
            <a:r>
              <a:rPr lang="ru-RU" sz="3200" dirty="0"/>
              <a:t>«накопленная оценка» или «оценка, учитывающая предысторию</a:t>
            </a:r>
            <a:r>
              <a:rPr lang="ru-RU" sz="3200" dirty="0" smtClean="0"/>
              <a:t>»).</a:t>
            </a:r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436</Words>
  <Application>Microsoft Office PowerPoint</Application>
  <PresentationFormat>Экран (4:3)</PresentationFormat>
  <Paragraphs>21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Современные средства оценивания результатов обучения на уроках русского языка и литературы.</vt:lpstr>
      <vt:lpstr>Цели оценки знаний и умений учащихся:   -диагностирование и корректирование знаний и умений учащихся; -учет результативности отдельного этапа процесса обучения; -определение итоговых результатов обучения на разном уровне. </vt:lpstr>
      <vt:lpstr>Цель учителя +цель ученика:  убедиться, что приобретенные знания и умения соответствуют предъявляемым требованиям.</vt:lpstr>
      <vt:lpstr>Виды оценки:  - текущая проверка и оценка знаний, проводимая в ходе повседневных учебных занятий, - четвертная проверка и оценка знаний, которая проводится в конце каждой четверти, - годовая оценка знаний, т.е. оценка успеваемости учащихся за год, - выпускные и переводные экзамены. </vt:lpstr>
      <vt:lpstr>Традиционные методы оценки знаний, умений и навыков:  1. Повседневное наблюдение за учебной работой учащихся;  2. Устный опрос;  3. Письменная проверка;  4. Поурочный балл;  5. Контрольные работы;  6. Проверка домашних работ учащихся.      </vt:lpstr>
      <vt:lpstr>Современные методы оценки знаний, умений и навыков.</vt:lpstr>
      <vt:lpstr>Программированный (учащемуся предлагаются вопросы, на каждый из которых дается три-четыре ответа, но только один из них является правильным).</vt:lpstr>
      <vt:lpstr>Учебное портфолио (основной смысл учебного портфолио - показать все, на что ты способен).</vt:lpstr>
      <vt:lpstr> Рейтинговая система оценки качества усвоения учебного материала(учитывает всю активную деятельность обучающихся, связанную с приобретением знаний, умений и других показателей, формирующих личностные качества учащихся; «накопленная оценка» или «оценка, учитывающая предысторию»).</vt:lpstr>
      <vt:lpstr>Мониторинг (непрерывные контролирующие действия в системе «педагог – обучающийся», позволяющие наблюдать и, по мере необходимости, корректировать продвижение обучаемого от незнания к знанию;регулярное отслеживание качества усвоения знаний и формирования умений в учебном процессе). </vt:lpstr>
      <vt:lpstr>Методы и формы проверки и оценки знаний, используемые на уроках литературы. </vt:lpstr>
      <vt:lpstr>Кроссворд (только дополнительно к известным методам контроля, но не как альтернатива им, поскольку не дает возможности проверить глубину понимания изученного материала). </vt:lpstr>
      <vt:lpstr>Викторина (имеет смысл включать в учебный процесс на начальной стадии урока или на стадии его завершения).</vt:lpstr>
      <vt:lpstr>Проектная деятельность(развивает активное самостоятельное мышление ребенка, учит его не просто запоминать и воспроизводить знания, которые дает ему школа, а уметь применять их на практике).</vt:lpstr>
      <vt:lpstr>Конференция (подготовка и проведение урока подобного типа стимулирует учащихся к дальнейшему углублению знаний в результате работы с различными источниками, а также расширяет кругозор).</vt:lpstr>
      <vt:lpstr>Создание творческих текстов на основе прочитанного произведения (проверка не только знания текста, но и понимания учеником особенностей характера героя, его психологию, своеобразия его языка). </vt:lpstr>
      <vt:lpstr>Создание словарей (Например: Словарь афоризмов Базарова; словарь «Эзопова языка» в сказках М.Е. Салтыкова – Щедрина). </vt:lpstr>
      <vt:lpstr>Создание компьютерных презентаций (такая работа позволяет проверить умение учащегося находить материал, отбирать его, преподносить тот или его иной форм)</vt:lpstr>
      <vt:lpstr>Смотр знаний (каждая группа получает задания, а потом распределяют их между собой с учетом интересов способностей каждого ребенка). </vt:lpstr>
      <vt:lpstr>Виртуальная экскурсия (развитие творческого подхода к изучаемому учебному материалу; формирование элементов информационной культуры; привитие навыков рациональной работы с компьютерными программами; формирование исследовательских навыков учащихся)</vt:lpstr>
      <vt:lpstr>Нетрадиционные формы проведения уроков позволяют не только поднять интерес учащихся к изучаемому предмету, но и развивать их творческую самостоятельность, обучать работе с различными источниками знаний, а также проводить своевременный и полноценный контроль полученных знаний и умений учащихся.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22</cp:revision>
  <dcterms:created xsi:type="dcterms:W3CDTF">2013-12-16T03:57:57Z</dcterms:created>
  <dcterms:modified xsi:type="dcterms:W3CDTF">2013-12-16T07:05:31Z</dcterms:modified>
</cp:coreProperties>
</file>