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7" r:id="rId5"/>
    <p:sldId id="296" r:id="rId6"/>
    <p:sldId id="259" r:id="rId7"/>
    <p:sldId id="282" r:id="rId8"/>
    <p:sldId id="262" r:id="rId9"/>
    <p:sldId id="299" r:id="rId10"/>
    <p:sldId id="261" r:id="rId11"/>
    <p:sldId id="263" r:id="rId12"/>
    <p:sldId id="264" r:id="rId13"/>
    <p:sldId id="265" r:id="rId14"/>
    <p:sldId id="266" r:id="rId15"/>
    <p:sldId id="277" r:id="rId16"/>
    <p:sldId id="272" r:id="rId17"/>
    <p:sldId id="300" r:id="rId18"/>
    <p:sldId id="267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68" r:id="rId32"/>
    <p:sldId id="281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885" autoAdjust="0"/>
    <p:restoredTop sz="97578" autoAdjust="0"/>
  </p:normalViewPr>
  <p:slideViewPr>
    <p:cSldViewPr>
      <p:cViewPr varScale="1">
        <p:scale>
          <a:sx n="91" d="100"/>
          <a:sy n="91" d="100"/>
        </p:scale>
        <p:origin x="-7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плавание</c:v>
                </c:pt>
                <c:pt idx="1">
                  <c:v>каратэ</c:v>
                </c:pt>
                <c:pt idx="2">
                  <c:v>футбол</c:v>
                </c:pt>
                <c:pt idx="3">
                  <c:v>лыжи</c:v>
                </c:pt>
                <c:pt idx="4">
                  <c:v>коньки</c:v>
                </c:pt>
                <c:pt idx="5">
                  <c:v>пионербол</c:v>
                </c:pt>
                <c:pt idx="6">
                  <c:v>волебол</c:v>
                </c:pt>
                <c:pt idx="7">
                  <c:v>баскетбол</c:v>
                </c:pt>
                <c:pt idx="8">
                  <c:v>бег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</c:v>
                </c:pt>
                <c:pt idx="1">
                  <c:v>1</c:v>
                </c:pt>
                <c:pt idx="2">
                  <c:v>5</c:v>
                </c:pt>
                <c:pt idx="3">
                  <c:v>1</c:v>
                </c:pt>
                <c:pt idx="4">
                  <c:v>4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axId val="131741184"/>
        <c:axId val="131742720"/>
      </c:barChart>
      <c:catAx>
        <c:axId val="131741184"/>
        <c:scaling>
          <c:orientation val="minMax"/>
        </c:scaling>
        <c:axPos val="b"/>
        <c:tickLblPos val="nextTo"/>
        <c:crossAx val="131742720"/>
        <c:crosses val="autoZero"/>
        <c:auto val="1"/>
        <c:lblAlgn val="ctr"/>
        <c:lblOffset val="100"/>
      </c:catAx>
      <c:valAx>
        <c:axId val="131742720"/>
        <c:scaling>
          <c:orientation val="minMax"/>
        </c:scaling>
        <c:axPos val="l"/>
        <c:majorGridlines/>
        <c:numFmt formatCode="General" sourceLinked="1"/>
        <c:tickLblPos val="nextTo"/>
        <c:crossAx val="13174118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2269-FAA9-4B0C-B5E5-719E9CB73783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AB7B-EDAA-4A69-838E-BF6F9B384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2269-FAA9-4B0C-B5E5-719E9CB73783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AB7B-EDAA-4A69-838E-BF6F9B384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2269-FAA9-4B0C-B5E5-719E9CB73783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AB7B-EDAA-4A69-838E-BF6F9B384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2269-FAA9-4B0C-B5E5-719E9CB73783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AB7B-EDAA-4A69-838E-BF6F9B384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2269-FAA9-4B0C-B5E5-719E9CB73783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AB7B-EDAA-4A69-838E-BF6F9B384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2269-FAA9-4B0C-B5E5-719E9CB73783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AB7B-EDAA-4A69-838E-BF6F9B384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2269-FAA9-4B0C-B5E5-719E9CB73783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AB7B-EDAA-4A69-838E-BF6F9B384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2269-FAA9-4B0C-B5E5-719E9CB73783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AB7B-EDAA-4A69-838E-BF6F9B384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2269-FAA9-4B0C-B5E5-719E9CB73783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AB7B-EDAA-4A69-838E-BF6F9B384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2269-FAA9-4B0C-B5E5-719E9CB73783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AB7B-EDAA-4A69-838E-BF6F9B384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2269-FAA9-4B0C-B5E5-719E9CB73783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AB7B-EDAA-4A69-838E-BF6F9B384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02269-FAA9-4B0C-B5E5-719E9CB73783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BAB7B-EDAA-4A69-838E-BF6F9B384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928670"/>
            <a:ext cx="7754047" cy="34163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Ф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ормирование 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универсальных </a:t>
            </a: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учебных </a:t>
            </a:r>
            <a:endParaRPr lang="ru-RU" sz="5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действий </a:t>
            </a: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 уроках </a:t>
            </a:r>
            <a:endParaRPr lang="ru-RU" sz="5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математики 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этап — открытие математических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знаний</a:t>
            </a: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19458" name="Picture 2" descr="H:\Фото\Фото с филипса\IMG_20130911_1216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-525102" y="1596615"/>
            <a:ext cx="5500726" cy="4164835"/>
          </a:xfrm>
          <a:prstGeom prst="rect">
            <a:avLst/>
          </a:prstGeom>
          <a:noFill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785794"/>
            <a:ext cx="4138476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428604"/>
            <a:ext cx="5143504" cy="618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этап — формализация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знаний</a:t>
            </a: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ADMIN\Рабочий стол\2014_03_25\IM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357156" y="642918"/>
            <a:ext cx="8528047" cy="514353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этап — формализация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знаний</a:t>
            </a: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11681"/>
            <a:ext cx="4714940" cy="654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382852">
            <a:off x="4572000" y="214289"/>
            <a:ext cx="4429156" cy="6417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этап — обобщение и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систематизация</a:t>
            </a: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785794"/>
            <a:ext cx="9144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           Работа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группах.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   Прежде чем приступить к выполнению заданий, прочитайте правила работы в группах                           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                         Правила работы в группах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Активно участвуй в совместной работе.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Внимательно выслушивай собеседника.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Не перебивай товарища, пока он не закончит свой рассказ.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Выскажи свою точку зрения по данному вопросу, будь при этом вежлив.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Не смейся над чужими недостатками и ошибками, но тактично укажи на них.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Поблагодари партнеров за совместную </a:t>
            </a: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работ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у.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Новая папка\Camera\IMG_20140304_0953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-1097475" y="1450489"/>
            <a:ext cx="6338322" cy="4143372"/>
          </a:xfrm>
          <a:prstGeom prst="rect">
            <a:avLst/>
          </a:prstGeom>
          <a:noFill/>
        </p:spPr>
      </p:pic>
      <p:pic>
        <p:nvPicPr>
          <p:cNvPr id="3" name="Picture 2" descr="P:\Новая папка\Camera\IMG_20140304_0953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3559930" y="1083452"/>
            <a:ext cx="6381794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P:\Новая папка\Camera\IMG_20140304_09535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0"/>
            <a:ext cx="8786842" cy="65901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42844" y="214290"/>
            <a:ext cx="900115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 задач с практическим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содержанием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Бензин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замерзает при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– 60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Если уменьшить эту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температуру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18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к разности прибавить – 32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то получим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температуру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замерзания спирта.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Определите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её.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Куколки бабочек выносят  температуру  до – 8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Если эту температуру увеличить на – 24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затем уменьшить на – 28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то получим температуру, которую выдерживают гусеницы. Какую температуру выдерживают гусеницы?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Рабочий стол\Анимации\Фоны\1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52508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u="sng" dirty="0" smtClean="0">
                <a:latin typeface="Times New Roman" pitchFamily="18" charset="0"/>
                <a:cs typeface="Times New Roman" pitchFamily="18" charset="0"/>
              </a:rPr>
              <a:t>Практическая работа</a:t>
            </a:r>
            <a:endParaRPr lang="ru-RU" sz="4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714356"/>
            <a:ext cx="5366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А) Сделать каркас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пирамиды.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85860"/>
            <a:ext cx="4051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 Заполнить таблицу.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034" y="1785926"/>
          <a:ext cx="6429420" cy="403936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64888"/>
                <a:gridCol w="1864532"/>
              </a:tblGrid>
              <a:tr h="3412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Вопросы</a:t>
                      </a:r>
                      <a:endParaRPr lang="ru-RU" sz="1800" b="1" dirty="0">
                        <a:solidFill>
                          <a:srgbClr val="6666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Ответы</a:t>
                      </a:r>
                      <a:endParaRPr lang="ru-RU" sz="1800" b="1" dirty="0">
                        <a:solidFill>
                          <a:srgbClr val="6666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359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1. Число вершин пирамиды.</a:t>
                      </a:r>
                      <a:endParaRPr lang="ru-RU" sz="1800" dirty="0">
                        <a:solidFill>
                          <a:srgbClr val="6666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 </a:t>
                      </a:r>
                      <a:endParaRPr lang="ru-RU" sz="1800" dirty="0">
                        <a:solidFill>
                          <a:srgbClr val="6666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359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2. Число вершин основания пирамиды.</a:t>
                      </a:r>
                      <a:endParaRPr lang="ru-RU" sz="1800" dirty="0">
                        <a:solidFill>
                          <a:srgbClr val="6666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 </a:t>
                      </a:r>
                      <a:endParaRPr lang="ru-RU" sz="1800" dirty="0">
                        <a:solidFill>
                          <a:srgbClr val="6666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359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3. Число ребер у пирамиды.</a:t>
                      </a:r>
                      <a:endParaRPr lang="ru-RU" sz="1800" dirty="0">
                        <a:solidFill>
                          <a:srgbClr val="6666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 </a:t>
                      </a:r>
                      <a:endParaRPr lang="ru-RU" sz="1800" dirty="0">
                        <a:solidFill>
                          <a:srgbClr val="6666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359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4. Число ребер боковых граней пирамиды. </a:t>
                      </a:r>
                      <a:endParaRPr lang="ru-RU" sz="1800">
                        <a:solidFill>
                          <a:srgbClr val="6666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 </a:t>
                      </a:r>
                      <a:endParaRPr lang="ru-RU" sz="1800">
                        <a:solidFill>
                          <a:srgbClr val="6666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359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5. Число ребер в основании пирамиды.</a:t>
                      </a:r>
                      <a:endParaRPr lang="ru-RU" sz="1800">
                        <a:solidFill>
                          <a:srgbClr val="6666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 </a:t>
                      </a:r>
                      <a:endParaRPr lang="ru-RU" sz="1800">
                        <a:solidFill>
                          <a:srgbClr val="6666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359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6. Число боковых граней.</a:t>
                      </a:r>
                      <a:endParaRPr lang="ru-RU" sz="1800">
                        <a:solidFill>
                          <a:srgbClr val="6666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 </a:t>
                      </a:r>
                      <a:endParaRPr lang="ru-RU" sz="1800">
                        <a:solidFill>
                          <a:srgbClr val="6666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359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7. Число сторон основания.</a:t>
                      </a:r>
                      <a:endParaRPr lang="ru-RU" sz="1800">
                        <a:solidFill>
                          <a:srgbClr val="6666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 </a:t>
                      </a:r>
                      <a:endParaRPr lang="ru-RU" sz="1800">
                        <a:solidFill>
                          <a:srgbClr val="6666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359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8. Название пирамиды.</a:t>
                      </a:r>
                      <a:endParaRPr lang="ru-RU" sz="1800">
                        <a:solidFill>
                          <a:srgbClr val="6666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 </a:t>
                      </a:r>
                      <a:endParaRPr lang="ru-RU" sz="1800" dirty="0">
                        <a:solidFill>
                          <a:srgbClr val="6666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643050"/>
            <a:ext cx="4474818" cy="401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286116" y="2786058"/>
            <a:ext cx="722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" b="1" i="1" dirty="0" smtClean="0"/>
              <a:t>20%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3357562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b="1" i="1" dirty="0" smtClean="0"/>
              <a:t>40%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71934" y="4857760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b="1" i="1" dirty="0" smtClean="0"/>
              <a:t>15%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4714884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b="1" i="1" dirty="0" smtClean="0"/>
              <a:t>9%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86050" y="3857628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b="1" i="1" dirty="0" smtClean="0"/>
              <a:t>16%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357950" y="3214686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Чтение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2285992"/>
            <a:ext cx="857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Спорт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3786190"/>
            <a:ext cx="1129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Прогулка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000760" y="5572140"/>
            <a:ext cx="1429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Компьютер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28662" y="5357826"/>
            <a:ext cx="1204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Телевизор</a:t>
            </a:r>
            <a:endParaRPr lang="ru-RU" dirty="0"/>
          </a:p>
        </p:txBody>
      </p:sp>
      <p:cxnSp>
        <p:nvCxnSpPr>
          <p:cNvPr id="19" name="Прямая со стрелкой 18"/>
          <p:cNvCxnSpPr>
            <a:endCxn id="6" idx="1"/>
          </p:cNvCxnSpPr>
          <p:nvPr/>
        </p:nvCxnSpPr>
        <p:spPr>
          <a:xfrm>
            <a:off x="2214546" y="2571744"/>
            <a:ext cx="1071570" cy="3989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3" idx="3"/>
            <a:endCxn id="10" idx="1"/>
          </p:cNvCxnSpPr>
          <p:nvPr/>
        </p:nvCxnSpPr>
        <p:spPr>
          <a:xfrm>
            <a:off x="1915775" y="3970856"/>
            <a:ext cx="870275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5" idx="3"/>
            <a:endCxn id="9" idx="2"/>
          </p:cNvCxnSpPr>
          <p:nvPr/>
        </p:nvCxnSpPr>
        <p:spPr>
          <a:xfrm flipV="1">
            <a:off x="2133031" y="5084216"/>
            <a:ext cx="1316647" cy="4582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1" idx="1"/>
            <a:endCxn id="7" idx="3"/>
          </p:cNvCxnSpPr>
          <p:nvPr/>
        </p:nvCxnSpPr>
        <p:spPr>
          <a:xfrm rot="10800000" flipV="1">
            <a:off x="5444772" y="3399352"/>
            <a:ext cx="913178" cy="1428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4" idx="1"/>
            <a:endCxn id="8" idx="3"/>
          </p:cNvCxnSpPr>
          <p:nvPr/>
        </p:nvCxnSpPr>
        <p:spPr>
          <a:xfrm rot="10800000">
            <a:off x="4658954" y="5042426"/>
            <a:ext cx="1341806" cy="7143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2643174" y="1357298"/>
            <a:ext cx="34948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/>
              <a:t>Мои виды досуга в %</a:t>
            </a:r>
            <a:endParaRPr lang="ru-RU" sz="28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428860" y="6072206"/>
            <a:ext cx="35111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/>
              <a:t>Круговая диаграмма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Для формирования универсальных учебных действий на уроках математики можно выделить 4 этапа: 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00024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этап —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вводно-мотивационный</a:t>
            </a: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314324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этап — открытие математических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знаний</a:t>
            </a: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4000504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этап — формализация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знаний</a:t>
            </a: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500063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этап — обобщение и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систематизация</a:t>
            </a: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Любимый вид спорта учеников </a:t>
            </a:r>
            <a:br>
              <a:rPr lang="ru-RU" dirty="0" smtClean="0"/>
            </a:br>
            <a:r>
              <a:rPr lang="ru-RU" dirty="0" smtClean="0"/>
              <a:t>5 «В» класса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8" descr="cat155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484313"/>
            <a:ext cx="16859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1763713" y="2133600"/>
            <a:ext cx="45831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eaLnBrk="1" hangingPunct="1">
              <a:defRPr/>
            </a:pPr>
            <a:r>
              <a:rPr lang="ru-RU" sz="24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Длина хвоста тигра – 1,1 м</a:t>
            </a: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179388" y="2781300"/>
            <a:ext cx="3816350" cy="2227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ru-RU" sz="28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Найди область определения выражения, чтобы узнать, </a:t>
            </a:r>
            <a:r>
              <a:rPr lang="ru-RU" sz="2800" b="1" i="1" u="sng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какова длина тела тигра</a:t>
            </a:r>
            <a:r>
              <a:rPr lang="ru-RU" sz="28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graphicFrame>
        <p:nvGraphicFramePr>
          <p:cNvPr id="117767" name="Object 7"/>
          <p:cNvGraphicFramePr>
            <a:graphicFrameLocks noChangeAspect="1"/>
          </p:cNvGraphicFramePr>
          <p:nvPr/>
        </p:nvGraphicFramePr>
        <p:xfrm>
          <a:off x="0" y="5157788"/>
          <a:ext cx="4211638" cy="1392237"/>
        </p:xfrm>
        <a:graphic>
          <a:graphicData uri="http://schemas.openxmlformats.org/presentationml/2006/ole">
            <p:oleObj spid="_x0000_s3074" name="Equation" r:id="rId4" imgW="1511280" imgH="444240" progId="">
              <p:embed/>
            </p:oleObj>
          </a:graphicData>
        </a:graphic>
      </p:graphicFrame>
      <p:pic>
        <p:nvPicPr>
          <p:cNvPr id="9223" name="Picture 10" descr="6027dd7b2e891dad1f4855c4709ea7ea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4663" y="2781300"/>
            <a:ext cx="47625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WordArt 11"/>
          <p:cNvSpPr>
            <a:spLocks noChangeArrowheads="1" noChangeShapeType="1" noTextEdit="1"/>
          </p:cNvSpPr>
          <p:nvPr/>
        </p:nvSpPr>
        <p:spPr bwMode="auto">
          <a:xfrm>
            <a:off x="250825" y="476250"/>
            <a:ext cx="8713788" cy="1871663"/>
          </a:xfrm>
          <a:prstGeom prst="rect">
            <a:avLst/>
          </a:prstGeom>
        </p:spPr>
        <p:txBody>
          <a:bodyPr wrap="none" fromWordArt="1">
            <a:prstTxWarp prst="textCascadeDown">
              <a:avLst>
                <a:gd name="adj" fmla="val 44444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На Тигра надейся, а сам не плошай!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42911" y="714356"/>
          <a:ext cx="8286806" cy="2438400"/>
        </p:xfrm>
        <a:graphic>
          <a:graphicData uri="http://schemas.openxmlformats.org/drawingml/2006/table">
            <a:tbl>
              <a:tblPr/>
              <a:tblGrid>
                <a:gridCol w="1424066"/>
                <a:gridCol w="1424066"/>
                <a:gridCol w="1424981"/>
                <a:gridCol w="1424066"/>
                <a:gridCol w="1241377"/>
                <a:gridCol w="1348250"/>
              </a:tblGrid>
              <a:tr h="20345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0075" algn="l"/>
                        </a:tabLs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(4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-3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),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0075" algn="l"/>
                        </a:tabLs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(2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-3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),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0075" algn="l"/>
                        </a:tabLs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(2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),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0075" algn="l"/>
                        </a:tabLs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(4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),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0075" algn="l"/>
                        </a:tabLs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(4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),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0075" algn="l"/>
                        </a:tabLs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(3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),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0075" algn="l"/>
                        </a:tabLs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(2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),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0075" algn="l"/>
                        </a:tabLs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(1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),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0075" algn="l"/>
                        </a:tabLs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(0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),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0075" algn="l"/>
                        </a:tabLs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(-3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),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0075" algn="l"/>
                        </a:tabLs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(-4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),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0075" algn="l"/>
                        </a:tabLs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(0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),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0075" algn="l"/>
                        </a:tabLs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(2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),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0075" algn="l"/>
                        </a:tabLs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(6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),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0075" algn="l"/>
                        </a:tabLs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(8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),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0075" algn="l"/>
                        </a:tabLs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(10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),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0075" algn="l"/>
                        </a:tabLs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(10</a:t>
                      </a:r>
                      <a:r>
                        <a:rPr lang="en-US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 </a:t>
                      </a: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en-US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),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0075" algn="l"/>
                        </a:tabLs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(7</a:t>
                      </a:r>
                      <a:r>
                        <a:rPr lang="en-US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 </a:t>
                      </a: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r>
                        <a:rPr lang="en-US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),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0075" algn="l"/>
                        </a:tabLs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(6</a:t>
                      </a:r>
                      <a:r>
                        <a:rPr lang="en-US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 </a:t>
                      </a: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en-US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),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0075" algn="l"/>
                        </a:tabLs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(6</a:t>
                      </a:r>
                      <a:r>
                        <a:rPr lang="en-US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 </a:t>
                      </a: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</a:t>
                      </a:r>
                      <a:r>
                        <a:rPr lang="en-US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),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0075" algn="l"/>
                        </a:tabLs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(5</a:t>
                      </a:r>
                      <a:r>
                        <a:rPr lang="en-US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 </a:t>
                      </a: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-3</a:t>
                      </a:r>
                      <a:r>
                        <a:rPr lang="en-US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),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0075" algn="l"/>
                        </a:tabLs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(4</a:t>
                      </a:r>
                      <a:r>
                        <a:rPr lang="en-US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 </a:t>
                      </a: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-3</a:t>
                      </a:r>
                      <a:r>
                        <a:rPr lang="en-US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),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0075" algn="l"/>
                        </a:tabLs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(4</a:t>
                      </a:r>
                      <a:r>
                        <a:rPr lang="en-US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 </a:t>
                      </a: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-5</a:t>
                      </a:r>
                      <a:r>
                        <a:rPr lang="en-US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),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0075" algn="l"/>
                        </a:tabLs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(3</a:t>
                      </a:r>
                      <a:r>
                        <a:rPr lang="en-US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 </a:t>
                      </a: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-9</a:t>
                      </a:r>
                      <a:r>
                        <a:rPr lang="en-US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),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0075" algn="l"/>
                        </a:tabLs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(0</a:t>
                      </a:r>
                      <a:r>
                        <a:rPr lang="en-US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 </a:t>
                      </a: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-8</a:t>
                      </a:r>
                      <a:r>
                        <a:rPr lang="en-US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),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0075" algn="l"/>
                        </a:tabLs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(1</a:t>
                      </a:r>
                      <a:r>
                        <a:rPr lang="en-US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 </a:t>
                      </a: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-5</a:t>
                      </a:r>
                      <a:r>
                        <a:rPr lang="en-US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),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0075" algn="l"/>
                        </a:tabLs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(1</a:t>
                      </a:r>
                      <a:r>
                        <a:rPr lang="en-US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 </a:t>
                      </a: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-4</a:t>
                      </a:r>
                      <a:r>
                        <a:rPr lang="en-US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),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0075" algn="l"/>
                        </a:tabLs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(0</a:t>
                      </a:r>
                      <a:r>
                        <a:rPr lang="en-US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 </a:t>
                      </a: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-4</a:t>
                      </a:r>
                      <a:r>
                        <a:rPr lang="en-US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),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0075" algn="l"/>
                        </a:tabLs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(0</a:t>
                      </a:r>
                      <a:r>
                        <a:rPr lang="en-US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 </a:t>
                      </a: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-9</a:t>
                      </a:r>
                      <a:r>
                        <a:rPr lang="en-US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),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0075" algn="l"/>
                        </a:tabLs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(-3</a:t>
                      </a:r>
                      <a:r>
                        <a:rPr lang="en-US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 </a:t>
                      </a: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-9</a:t>
                      </a:r>
                      <a:r>
                        <a:rPr lang="en-US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),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0075" algn="l"/>
                        </a:tabLs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(-3</a:t>
                      </a:r>
                      <a:r>
                        <a:rPr lang="en-US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 </a:t>
                      </a: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-3</a:t>
                      </a:r>
                      <a:r>
                        <a:rPr lang="en-US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),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0075" algn="l"/>
                        </a:tabLs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(-7</a:t>
                      </a:r>
                      <a:r>
                        <a:rPr lang="en-US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 </a:t>
                      </a: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-3</a:t>
                      </a:r>
                      <a:r>
                        <a:rPr lang="en-US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),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0075" algn="l"/>
                        </a:tabLs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(-7</a:t>
                      </a:r>
                      <a:r>
                        <a:rPr lang="en-US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 </a:t>
                      </a: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-7</a:t>
                      </a:r>
                      <a:r>
                        <a:rPr lang="en-US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),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0075" algn="l"/>
                        </a:tabLs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(-8</a:t>
                      </a:r>
                      <a:r>
                        <a:rPr lang="en-US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 </a:t>
                      </a: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-8</a:t>
                      </a:r>
                      <a:r>
                        <a:rPr lang="en-US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),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0075" algn="l"/>
                        </a:tabLs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(-11</a:t>
                      </a:r>
                      <a:r>
                        <a:rPr lang="en-US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 </a:t>
                      </a: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-8</a:t>
                      </a:r>
                      <a:r>
                        <a:rPr lang="en-US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),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0075" algn="l"/>
                        </a:tabLs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(-10</a:t>
                      </a:r>
                      <a:r>
                        <a:rPr lang="en-US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 </a:t>
                      </a: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-4</a:t>
                      </a:r>
                      <a:r>
                        <a:rPr lang="en-US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),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0075" algn="l"/>
                        </a:tabLs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(-11</a:t>
                      </a:r>
                      <a:r>
                        <a:rPr lang="en-US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 </a:t>
                      </a: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</a:t>
                      </a:r>
                      <a:r>
                        <a:rPr lang="en-US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),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0075" algn="l"/>
                        </a:tabLs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(-14</a:t>
                      </a:r>
                      <a:r>
                        <a:rPr lang="en-US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 </a:t>
                      </a: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-3</a:t>
                      </a:r>
                      <a:r>
                        <a:rPr lang="en-US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),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0075" algn="l"/>
                        </a:tabLs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(-12</a:t>
                      </a:r>
                      <a:r>
                        <a:rPr lang="en-US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 </a:t>
                      </a: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en-US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),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0075" algn="l"/>
                        </a:tabLs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(-11</a:t>
                      </a:r>
                      <a:r>
                        <a:rPr lang="en-US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 </a:t>
                      </a: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en-US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),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0075" algn="l"/>
                        </a:tabLs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(-8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),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0075" algn="l"/>
                        </a:tabLs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(-4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600075" algn="l"/>
                        </a:tabLs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Глаза: 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600075" algn="l"/>
                        </a:tabLs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(2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600075" algn="l"/>
                        </a:tabLs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(6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73" name="Rectangle 77"/>
          <p:cNvSpPr>
            <a:spLocks noChangeArrowheads="1"/>
          </p:cNvSpPr>
          <p:nvPr/>
        </p:nvSpPr>
        <p:spPr bwMode="auto">
          <a:xfrm>
            <a:off x="-285784" y="0"/>
            <a:ext cx="90427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0075" algn="l"/>
                <a:tab pos="52578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Даны координаты точек. Построить фигуру, соединяя, по мере построения, </a:t>
            </a:r>
          </a:p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0075" algn="l"/>
                <a:tab pos="52578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соседние точки друг с другом.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0075" algn="l"/>
                <a:tab pos="52578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0" name="Rectangle 84"/>
          <p:cNvSpPr>
            <a:spLocks noChangeArrowheads="1"/>
          </p:cNvSpPr>
          <p:nvPr/>
        </p:nvSpPr>
        <p:spPr bwMode="auto">
          <a:xfrm>
            <a:off x="0" y="335756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0075" algn="l"/>
                <a:tab pos="5257800" algn="l"/>
              </a:tabLs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0075" algn="l"/>
                <a:tab pos="52578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97" name="Group 1"/>
          <p:cNvGrpSpPr>
            <a:grpSpLocks/>
          </p:cNvGrpSpPr>
          <p:nvPr/>
        </p:nvGrpSpPr>
        <p:grpSpPr bwMode="auto">
          <a:xfrm>
            <a:off x="2857488" y="3071810"/>
            <a:ext cx="5000660" cy="3786190"/>
            <a:chOff x="3109" y="4403"/>
            <a:chExt cx="7052" cy="5416"/>
          </a:xfrm>
        </p:grpSpPr>
        <p:grpSp>
          <p:nvGrpSpPr>
            <p:cNvPr id="4102" name="Group 6"/>
            <p:cNvGrpSpPr>
              <a:grpSpLocks/>
            </p:cNvGrpSpPr>
            <p:nvPr/>
          </p:nvGrpSpPr>
          <p:grpSpPr bwMode="auto">
            <a:xfrm>
              <a:off x="3109" y="4403"/>
              <a:ext cx="7052" cy="5416"/>
              <a:chOff x="3517" y="3222"/>
              <a:chExt cx="7052" cy="5416"/>
            </a:xfrm>
          </p:grpSpPr>
          <p:grpSp>
            <p:nvGrpSpPr>
              <p:cNvPr id="4112" name="Group 16"/>
              <p:cNvGrpSpPr>
                <a:grpSpLocks/>
              </p:cNvGrpSpPr>
              <p:nvPr/>
            </p:nvGrpSpPr>
            <p:grpSpPr bwMode="auto">
              <a:xfrm>
                <a:off x="3517" y="3417"/>
                <a:ext cx="7052" cy="5221"/>
                <a:chOff x="3517" y="3417"/>
                <a:chExt cx="7052" cy="5221"/>
              </a:xfrm>
            </p:grpSpPr>
            <p:grpSp>
              <p:nvGrpSpPr>
                <p:cNvPr id="4148" name="Group 52"/>
                <p:cNvGrpSpPr>
                  <a:grpSpLocks/>
                </p:cNvGrpSpPr>
                <p:nvPr/>
              </p:nvGrpSpPr>
              <p:grpSpPr bwMode="auto">
                <a:xfrm>
                  <a:off x="3517" y="3417"/>
                  <a:ext cx="7037" cy="5221"/>
                  <a:chOff x="1247" y="9533"/>
                  <a:chExt cx="4994" cy="5229"/>
                </a:xfrm>
              </p:grpSpPr>
              <p:sp>
                <p:nvSpPr>
                  <p:cNvPr id="4172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1263" y="12257"/>
                    <a:ext cx="497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171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1263" y="12497"/>
                    <a:ext cx="497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170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1247" y="12722"/>
                    <a:ext cx="497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169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1247" y="12947"/>
                    <a:ext cx="497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168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1247" y="13172"/>
                    <a:ext cx="497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167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1247" y="13397"/>
                    <a:ext cx="497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166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1263" y="13622"/>
                    <a:ext cx="497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165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1247" y="14087"/>
                    <a:ext cx="497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164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1247" y="14312"/>
                    <a:ext cx="497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163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1247" y="14537"/>
                    <a:ext cx="497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162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1247" y="14762"/>
                    <a:ext cx="497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161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1263" y="9533"/>
                    <a:ext cx="497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160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1263" y="9773"/>
                    <a:ext cx="497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159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1247" y="9998"/>
                    <a:ext cx="497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158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1247" y="10223"/>
                    <a:ext cx="497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157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1247" y="10448"/>
                    <a:ext cx="497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156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1247" y="10673"/>
                    <a:ext cx="497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155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1263" y="10898"/>
                    <a:ext cx="497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154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1247" y="11363"/>
                    <a:ext cx="497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153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1247" y="11588"/>
                    <a:ext cx="497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152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1247" y="11813"/>
                    <a:ext cx="497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151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1247" y="12038"/>
                    <a:ext cx="497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150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1247" y="11122"/>
                    <a:ext cx="497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149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1247" y="13846"/>
                    <a:ext cx="497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113" name="Group 17"/>
                <p:cNvGrpSpPr>
                  <a:grpSpLocks/>
                </p:cNvGrpSpPr>
                <p:nvPr/>
              </p:nvGrpSpPr>
              <p:grpSpPr bwMode="auto">
                <a:xfrm>
                  <a:off x="3532" y="3417"/>
                  <a:ext cx="7037" cy="5221"/>
                  <a:chOff x="3971" y="1134"/>
                  <a:chExt cx="7037" cy="5221"/>
                </a:xfrm>
              </p:grpSpPr>
              <p:grpSp>
                <p:nvGrpSpPr>
                  <p:cNvPr id="4124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6241" y="1134"/>
                    <a:ext cx="4767" cy="5221"/>
                    <a:chOff x="1701" y="3858"/>
                    <a:chExt cx="4767" cy="6356"/>
                  </a:xfrm>
                </p:grpSpPr>
                <p:grpSp>
                  <p:nvGrpSpPr>
                    <p:cNvPr id="4126" name="Group 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01" y="3858"/>
                      <a:ext cx="4767" cy="6356"/>
                      <a:chOff x="3971" y="4312"/>
                      <a:chExt cx="4767" cy="2951"/>
                    </a:xfrm>
                  </p:grpSpPr>
                  <p:sp>
                    <p:nvSpPr>
                      <p:cNvPr id="4147" name="Line 5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560" y="4312"/>
                        <a:ext cx="0" cy="29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80808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146" name="Line 5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922" y="4312"/>
                        <a:ext cx="0" cy="29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80808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145" name="Line 4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149" y="4312"/>
                        <a:ext cx="0" cy="29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80808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144" name="Line 4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376" y="4312"/>
                        <a:ext cx="0" cy="29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80808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143" name="Line 4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333" y="4312"/>
                        <a:ext cx="0" cy="29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80808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142" name="Line 4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106" y="4312"/>
                        <a:ext cx="0" cy="29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80808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141" name="Line 4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057" y="4312"/>
                        <a:ext cx="0" cy="29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80808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140" name="Line 4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79" y="4312"/>
                        <a:ext cx="0" cy="29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80808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139" name="Line 4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511" y="4312"/>
                        <a:ext cx="0" cy="29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80808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138" name="Line 4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738" y="4312"/>
                        <a:ext cx="0" cy="29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80808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137" name="Line 4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695" y="4312"/>
                        <a:ext cx="0" cy="29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80808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136" name="Line 4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468" y="4312"/>
                        <a:ext cx="0" cy="29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80808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135" name="Line 3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014" y="4312"/>
                        <a:ext cx="0" cy="29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80808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134" name="Line 3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241" y="4312"/>
                        <a:ext cx="0" cy="29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80808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133" name="Line 3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603" y="4312"/>
                        <a:ext cx="0" cy="29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80808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132" name="Line 3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830" y="4312"/>
                        <a:ext cx="0" cy="29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80808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131" name="Line 3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52" y="4312"/>
                        <a:ext cx="0" cy="29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80808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130" name="Line 3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284" y="4312"/>
                        <a:ext cx="0" cy="29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80808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129" name="Line 3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25" y="4312"/>
                        <a:ext cx="0" cy="29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80808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128" name="Line 3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198" y="4312"/>
                        <a:ext cx="0" cy="29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80808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127" name="Line 3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71" y="4312"/>
                        <a:ext cx="0" cy="29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80808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4125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17" y="3858"/>
                      <a:ext cx="0" cy="63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123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4198" y="1134"/>
                    <a:ext cx="0" cy="522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122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4425" y="1134"/>
                    <a:ext cx="0" cy="522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121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4652" y="1134"/>
                    <a:ext cx="0" cy="522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120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5333" y="1134"/>
                    <a:ext cx="0" cy="522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119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5787" y="1134"/>
                    <a:ext cx="0" cy="522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118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6014" y="1134"/>
                    <a:ext cx="0" cy="522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117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3971" y="1134"/>
                    <a:ext cx="0" cy="522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116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4879" y="1134"/>
                    <a:ext cx="0" cy="522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115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5106" y="1134"/>
                    <a:ext cx="0" cy="522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114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5560" y="1134"/>
                    <a:ext cx="0" cy="522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103" name="Group 7"/>
              <p:cNvGrpSpPr>
                <a:grpSpLocks/>
              </p:cNvGrpSpPr>
              <p:nvPr/>
            </p:nvGrpSpPr>
            <p:grpSpPr bwMode="auto">
              <a:xfrm>
                <a:off x="3971" y="3222"/>
                <a:ext cx="6583" cy="5387"/>
                <a:chOff x="3971" y="3222"/>
                <a:chExt cx="6583" cy="5387"/>
              </a:xfrm>
            </p:grpSpPr>
            <p:sp>
              <p:nvSpPr>
                <p:cNvPr id="4111" name="Line 15"/>
                <p:cNvSpPr>
                  <a:spLocks noChangeShapeType="1"/>
                </p:cNvSpPr>
                <p:nvPr/>
              </p:nvSpPr>
              <p:spPr bwMode="auto">
                <a:xfrm>
                  <a:off x="7391" y="3357"/>
                  <a:ext cx="0" cy="499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triangle" w="med" len="med"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110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7012" y="3860"/>
                  <a:ext cx="621" cy="4749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  8</a:t>
                  </a:r>
                  <a:endParaRPr kumimoji="0" lang="en-US" sz="7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  6</a:t>
                  </a:r>
                  <a:endParaRPr kumimoji="0" lang="en-US" sz="7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  4</a:t>
                  </a:r>
                  <a:endParaRPr kumimoji="0" lang="en-US" sz="7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  2</a:t>
                  </a:r>
                  <a:endParaRPr kumimoji="0" lang="en-US" sz="7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  1</a:t>
                  </a:r>
                  <a:endParaRPr kumimoji="0" lang="en-US" sz="7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 -2</a:t>
                  </a:r>
                  <a:endParaRPr kumimoji="0" lang="en-US" sz="7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 -4</a:t>
                  </a:r>
                  <a:endParaRPr kumimoji="0" lang="en-US" sz="7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 -6</a:t>
                  </a:r>
                  <a:endParaRPr kumimoji="0" lang="en-US" sz="7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 -8</a:t>
                  </a:r>
                  <a:endParaRPr kumimoji="0" lang="en-US" sz="7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-10</a:t>
                  </a:r>
                  <a:endParaRPr kumimoji="0" lang="en-US" sz="7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4105" name="Group 9"/>
                <p:cNvGrpSpPr>
                  <a:grpSpLocks/>
                </p:cNvGrpSpPr>
                <p:nvPr/>
              </p:nvGrpSpPr>
              <p:grpSpPr bwMode="auto">
                <a:xfrm>
                  <a:off x="3971" y="5447"/>
                  <a:ext cx="6583" cy="848"/>
                  <a:chOff x="3971" y="6809"/>
                  <a:chExt cx="6583" cy="848"/>
                </a:xfrm>
              </p:grpSpPr>
              <p:grpSp>
                <p:nvGrpSpPr>
                  <p:cNvPr id="4107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3971" y="7203"/>
                    <a:ext cx="6356" cy="454"/>
                    <a:chOff x="3971" y="7203"/>
                    <a:chExt cx="6356" cy="454"/>
                  </a:xfrm>
                </p:grpSpPr>
                <p:sp>
                  <p:nvSpPr>
                    <p:cNvPr id="4109" name="Line 1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1" y="7263"/>
                      <a:ext cx="6356" cy="28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08" name="Text Box 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018" y="7203"/>
                      <a:ext cx="6054" cy="454"/>
                    </a:xfrm>
                    <a:prstGeom prst="rect">
                      <a:avLst/>
                    </a:prstGeom>
                    <a:solidFill>
                      <a:srgbClr val="FFFFFF">
                        <a:alpha val="0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-14       - 12          - 10         - 8             - 6            - 4           - 2          0          1      2              4               6               8             10        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4106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100" y="6809"/>
                    <a:ext cx="454" cy="4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x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104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7436" y="3222"/>
                  <a:ext cx="454" cy="4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400" b="0" i="1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y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4101" name="Freeform 5"/>
            <p:cNvSpPr>
              <a:spLocks/>
            </p:cNvSpPr>
            <p:nvPr/>
          </p:nvSpPr>
          <p:spPr bwMode="auto">
            <a:xfrm>
              <a:off x="6072" y="5278"/>
              <a:ext cx="3178" cy="2497"/>
            </a:xfrm>
            <a:custGeom>
              <a:avLst/>
              <a:gdLst/>
              <a:ahLst/>
              <a:cxnLst>
                <a:cxn ang="0">
                  <a:pos x="1816" y="2497"/>
                </a:cxn>
                <a:cxn ang="0">
                  <a:pos x="1362" y="2497"/>
                </a:cxn>
                <a:cxn ang="0">
                  <a:pos x="1362" y="2270"/>
                </a:cxn>
                <a:cxn ang="0">
                  <a:pos x="1816" y="2270"/>
                </a:cxn>
                <a:cxn ang="0">
                  <a:pos x="1816" y="2043"/>
                </a:cxn>
                <a:cxn ang="0">
                  <a:pos x="1589" y="1589"/>
                </a:cxn>
                <a:cxn ang="0">
                  <a:pos x="1362" y="1589"/>
                </a:cxn>
                <a:cxn ang="0">
                  <a:pos x="1135" y="1362"/>
                </a:cxn>
                <a:cxn ang="0">
                  <a:pos x="908" y="1816"/>
                </a:cxn>
                <a:cxn ang="0">
                  <a:pos x="227" y="1362"/>
                </a:cxn>
                <a:cxn ang="0">
                  <a:pos x="0" y="681"/>
                </a:cxn>
                <a:cxn ang="0">
                  <a:pos x="908" y="0"/>
                </a:cxn>
                <a:cxn ang="0">
                  <a:pos x="1362" y="227"/>
                </a:cxn>
                <a:cxn ang="0">
                  <a:pos x="2270" y="227"/>
                </a:cxn>
                <a:cxn ang="0">
                  <a:pos x="2724" y="0"/>
                </a:cxn>
                <a:cxn ang="0">
                  <a:pos x="3178" y="454"/>
                </a:cxn>
                <a:cxn ang="0">
                  <a:pos x="3178" y="1362"/>
                </a:cxn>
                <a:cxn ang="0">
                  <a:pos x="2497" y="1816"/>
                </a:cxn>
                <a:cxn ang="0">
                  <a:pos x="2270" y="1362"/>
                </a:cxn>
                <a:cxn ang="0">
                  <a:pos x="2270" y="2270"/>
                </a:cxn>
                <a:cxn ang="0">
                  <a:pos x="2043" y="2497"/>
                </a:cxn>
                <a:cxn ang="0">
                  <a:pos x="1816" y="2497"/>
                </a:cxn>
              </a:cxnLst>
              <a:rect l="0" t="0" r="r" b="b"/>
              <a:pathLst>
                <a:path w="3178" h="2497">
                  <a:moveTo>
                    <a:pt x="1816" y="2497"/>
                  </a:moveTo>
                  <a:lnTo>
                    <a:pt x="1362" y="2497"/>
                  </a:lnTo>
                  <a:lnTo>
                    <a:pt x="1362" y="2270"/>
                  </a:lnTo>
                  <a:lnTo>
                    <a:pt x="1816" y="2270"/>
                  </a:lnTo>
                  <a:lnTo>
                    <a:pt x="1816" y="2043"/>
                  </a:lnTo>
                  <a:lnTo>
                    <a:pt x="1589" y="1589"/>
                  </a:lnTo>
                  <a:lnTo>
                    <a:pt x="1362" y="1589"/>
                  </a:lnTo>
                  <a:lnTo>
                    <a:pt x="1135" y="1362"/>
                  </a:lnTo>
                  <a:lnTo>
                    <a:pt x="908" y="1816"/>
                  </a:lnTo>
                  <a:lnTo>
                    <a:pt x="227" y="1362"/>
                  </a:lnTo>
                  <a:lnTo>
                    <a:pt x="0" y="681"/>
                  </a:lnTo>
                  <a:lnTo>
                    <a:pt x="908" y="0"/>
                  </a:lnTo>
                  <a:lnTo>
                    <a:pt x="1362" y="227"/>
                  </a:lnTo>
                  <a:lnTo>
                    <a:pt x="2270" y="227"/>
                  </a:lnTo>
                  <a:lnTo>
                    <a:pt x="2724" y="0"/>
                  </a:lnTo>
                  <a:lnTo>
                    <a:pt x="3178" y="454"/>
                  </a:lnTo>
                  <a:lnTo>
                    <a:pt x="3178" y="1362"/>
                  </a:lnTo>
                  <a:lnTo>
                    <a:pt x="2497" y="1816"/>
                  </a:lnTo>
                  <a:lnTo>
                    <a:pt x="2270" y="1362"/>
                  </a:lnTo>
                  <a:lnTo>
                    <a:pt x="2270" y="2270"/>
                  </a:lnTo>
                  <a:lnTo>
                    <a:pt x="2043" y="2497"/>
                  </a:lnTo>
                  <a:lnTo>
                    <a:pt x="1816" y="249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auto">
            <a:xfrm>
              <a:off x="3802" y="5959"/>
              <a:ext cx="4086" cy="3178"/>
            </a:xfrm>
            <a:custGeom>
              <a:avLst/>
              <a:gdLst/>
              <a:ahLst/>
              <a:cxnLst>
                <a:cxn ang="0">
                  <a:pos x="4086" y="1816"/>
                </a:cxn>
                <a:cxn ang="0">
                  <a:pos x="4086" y="2270"/>
                </a:cxn>
                <a:cxn ang="0">
                  <a:pos x="3859" y="3178"/>
                </a:cxn>
                <a:cxn ang="0">
                  <a:pos x="3178" y="2951"/>
                </a:cxn>
                <a:cxn ang="0">
                  <a:pos x="3405" y="2270"/>
                </a:cxn>
                <a:cxn ang="0">
                  <a:pos x="3405" y="2043"/>
                </a:cxn>
                <a:cxn ang="0">
                  <a:pos x="3178" y="2043"/>
                </a:cxn>
                <a:cxn ang="0">
                  <a:pos x="3178" y="3178"/>
                </a:cxn>
                <a:cxn ang="0">
                  <a:pos x="2497" y="3178"/>
                </a:cxn>
                <a:cxn ang="0">
                  <a:pos x="2497" y="1816"/>
                </a:cxn>
                <a:cxn ang="0">
                  <a:pos x="1589" y="1816"/>
                </a:cxn>
                <a:cxn ang="0">
                  <a:pos x="1589" y="2724"/>
                </a:cxn>
                <a:cxn ang="0">
                  <a:pos x="1362" y="2951"/>
                </a:cxn>
                <a:cxn ang="0">
                  <a:pos x="681" y="2951"/>
                </a:cxn>
                <a:cxn ang="0">
                  <a:pos x="908" y="2043"/>
                </a:cxn>
                <a:cxn ang="0">
                  <a:pos x="681" y="1362"/>
                </a:cxn>
                <a:cxn ang="0">
                  <a:pos x="0" y="1816"/>
                </a:cxn>
                <a:cxn ang="0">
                  <a:pos x="454" y="908"/>
                </a:cxn>
                <a:cxn ang="0">
                  <a:pos x="681" y="681"/>
                </a:cxn>
                <a:cxn ang="0">
                  <a:pos x="1362" y="227"/>
                </a:cxn>
                <a:cxn ang="0">
                  <a:pos x="2270" y="0"/>
                </a:cxn>
              </a:cxnLst>
              <a:rect l="0" t="0" r="r" b="b"/>
              <a:pathLst>
                <a:path w="4086" h="3178">
                  <a:moveTo>
                    <a:pt x="4086" y="1816"/>
                  </a:moveTo>
                  <a:lnTo>
                    <a:pt x="4086" y="2270"/>
                  </a:lnTo>
                  <a:lnTo>
                    <a:pt x="3859" y="3178"/>
                  </a:lnTo>
                  <a:lnTo>
                    <a:pt x="3178" y="2951"/>
                  </a:lnTo>
                  <a:lnTo>
                    <a:pt x="3405" y="2270"/>
                  </a:lnTo>
                  <a:lnTo>
                    <a:pt x="3405" y="2043"/>
                  </a:lnTo>
                  <a:lnTo>
                    <a:pt x="3178" y="2043"/>
                  </a:lnTo>
                  <a:lnTo>
                    <a:pt x="3178" y="3178"/>
                  </a:lnTo>
                  <a:lnTo>
                    <a:pt x="2497" y="3178"/>
                  </a:lnTo>
                  <a:lnTo>
                    <a:pt x="2497" y="1816"/>
                  </a:lnTo>
                  <a:lnTo>
                    <a:pt x="1589" y="1816"/>
                  </a:lnTo>
                  <a:lnTo>
                    <a:pt x="1589" y="2724"/>
                  </a:lnTo>
                  <a:lnTo>
                    <a:pt x="1362" y="2951"/>
                  </a:lnTo>
                  <a:lnTo>
                    <a:pt x="681" y="2951"/>
                  </a:lnTo>
                  <a:lnTo>
                    <a:pt x="908" y="2043"/>
                  </a:lnTo>
                  <a:lnTo>
                    <a:pt x="681" y="1362"/>
                  </a:lnTo>
                  <a:lnTo>
                    <a:pt x="0" y="1816"/>
                  </a:lnTo>
                  <a:lnTo>
                    <a:pt x="454" y="908"/>
                  </a:lnTo>
                  <a:lnTo>
                    <a:pt x="681" y="681"/>
                  </a:lnTo>
                  <a:lnTo>
                    <a:pt x="1362" y="227"/>
                  </a:lnTo>
                  <a:lnTo>
                    <a:pt x="227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99" name="Text Box 3"/>
            <p:cNvSpPr txBox="1">
              <a:spLocks noChangeArrowheads="1"/>
            </p:cNvSpPr>
            <p:nvPr/>
          </p:nvSpPr>
          <p:spPr bwMode="auto">
            <a:xfrm>
              <a:off x="7237" y="5762"/>
              <a:ext cx="454" cy="68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0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·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8" name="Text Box 2"/>
            <p:cNvSpPr txBox="1">
              <a:spLocks noChangeArrowheads="1"/>
            </p:cNvSpPr>
            <p:nvPr/>
          </p:nvSpPr>
          <p:spPr bwMode="auto">
            <a:xfrm>
              <a:off x="8145" y="5777"/>
              <a:ext cx="454" cy="68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0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·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2" descr="Презентация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8929718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Рисунок 1" descr="на ноль делить нельз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28" y="1214422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857884" y="6286520"/>
            <a:ext cx="3121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Ловыгин</a:t>
            </a:r>
            <a:r>
              <a:rPr lang="ru-RU" dirty="0" smtClean="0"/>
              <a:t> Ярослав 5 «В»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 smtClean="0"/>
              <a:t>Деловая </a:t>
            </a:r>
            <a:r>
              <a:rPr lang="ru-RU" sz="6600" b="1" dirty="0" smtClean="0"/>
              <a:t>игра</a:t>
            </a:r>
            <a:endParaRPr lang="ru-RU" sz="6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071546"/>
            <a:ext cx="9144000" cy="55721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Следствие ведут 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натоки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ЕГЭ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I:\Анимэ\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00570"/>
            <a:ext cx="2857488" cy="2357430"/>
          </a:xfrm>
          <a:prstGeom prst="rect">
            <a:avLst/>
          </a:prstGeom>
          <a:noFill/>
        </p:spPr>
      </p:pic>
      <p:pic>
        <p:nvPicPr>
          <p:cNvPr id="2051" name="Picture 3" descr="I:\Анимэ\i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00306"/>
            <a:ext cx="2857488" cy="1934541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  <p:pic>
        <p:nvPicPr>
          <p:cNvPr id="4" name="Содержимое 5" descr="Рисунок6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2928926" cy="2368168"/>
          </a:xfrm>
          <a:prstGeom prst="rect">
            <a:avLst/>
          </a:prstGeom>
          <a:solidFill>
            <a:schemeClr val="tx2"/>
          </a:solidFill>
          <a:ln w="76200">
            <a:solidFill>
              <a:srgbClr val="AB15AF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143240" y="571480"/>
            <a:ext cx="578651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AB15AF"/>
                </a:solidFill>
                <a:latin typeface="+mn-lt"/>
              </a:rPr>
              <a:t>Экономические преступления</a:t>
            </a:r>
            <a:endParaRPr lang="ru-RU" sz="4800" b="1" dirty="0">
              <a:solidFill>
                <a:srgbClr val="AB15AF"/>
              </a:solidFill>
              <a:latin typeface="+mn-lt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000364" y="0"/>
            <a:ext cx="6429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sz="48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7490" y="3143248"/>
            <a:ext cx="57865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0070C0"/>
                </a:solidFill>
              </a:rPr>
              <a:t>Грабежи, кражи. </a:t>
            </a:r>
            <a:endParaRPr lang="ru-RU" sz="4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7490" y="5214950"/>
            <a:ext cx="57865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00B050"/>
                </a:solidFill>
              </a:rPr>
              <a:t>Преступная связь </a:t>
            </a:r>
            <a:endParaRPr lang="ru-RU" sz="48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928926" y="2428868"/>
            <a:ext cx="6429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l-GR" sz="4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857488" y="4500570"/>
            <a:ext cx="6429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l-GR" sz="4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Рисунок6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" y="0"/>
            <a:ext cx="1643042" cy="1389638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214414" y="642918"/>
            <a:ext cx="5000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sz="48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1604" y="0"/>
            <a:ext cx="73581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66"/>
                </a:solidFill>
                <a:latin typeface="+mn-lt"/>
              </a:rPr>
              <a:t>Экономические преступления</a:t>
            </a:r>
            <a:endParaRPr lang="ru-RU" sz="40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857496"/>
            <a:ext cx="73581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+mn-lt"/>
              </a:rPr>
              <a:t> * Тарифный план</a:t>
            </a:r>
            <a:endParaRPr lang="ru-RU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143116"/>
            <a:ext cx="73581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+mn-lt"/>
              </a:rPr>
              <a:t> * Счёт за электроэнергию</a:t>
            </a:r>
            <a:endParaRPr lang="ru-RU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428736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+mn-lt"/>
              </a:rPr>
              <a:t> * Товарно-денежные отношения   </a:t>
            </a:r>
            <a:endParaRPr lang="ru-RU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643314"/>
            <a:ext cx="914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+mn-lt"/>
              </a:rPr>
              <a:t> * Оплачиваемый проезд на городском транспорте</a:t>
            </a:r>
            <a:endParaRPr lang="ru-RU" sz="4000" b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1857364"/>
            <a:ext cx="614302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96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лыбающееся лицо 2"/>
          <p:cNvSpPr/>
          <p:nvPr/>
        </p:nvSpPr>
        <p:spPr>
          <a:xfrm>
            <a:off x="0" y="0"/>
            <a:ext cx="2071702" cy="2071702"/>
          </a:xfrm>
          <a:prstGeom prst="smileyFace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6572264" y="142852"/>
            <a:ext cx="2071702" cy="2071702"/>
          </a:xfrm>
          <a:prstGeom prst="smileyFace">
            <a:avLst>
              <a:gd name="adj" fmla="val -4653"/>
            </a:avLst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5" name="Улыбающееся лицо 4"/>
          <p:cNvSpPr/>
          <p:nvPr/>
        </p:nvSpPr>
        <p:spPr>
          <a:xfrm>
            <a:off x="3143240" y="4071942"/>
            <a:ext cx="2071702" cy="2071702"/>
          </a:xfrm>
          <a:prstGeom prst="smileyFace">
            <a:avLst>
              <a:gd name="adj" fmla="val 449"/>
            </a:avLst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0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нового вы узнали сегодня на уроке? Чему вы научились сегодня?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Как по записи натурального числа узнать, делится ли оно на 2, на 5, на 10 или нет?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Что вызвало у вас наибольшие затруднения? Как вы думаете, почему это произошло?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Какие правила (темы) вам нужно будет повторить, чтобы не допускать в дальнейшем подобных ошибок?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Что понравилось на уроке и почему? Как вы оцениваете свою работу на уроке?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Какое у вас сейчас настроение?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1071546"/>
            <a:ext cx="9144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Продолжите предложения: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         Своей работой на уроке я...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dirty="0" smtClean="0">
                <a:latin typeface="Times New Roman" pitchFamily="18" charset="0"/>
                <a:ea typeface="SimSun"/>
                <a:cs typeface="Times New Roman" pitchFamily="18" charset="0"/>
              </a:rPr>
              <a:t>                                                  (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доволен\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 не доволен)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         У меня получилось …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          Было трудно  ...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         Материал урока мне был …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dirty="0" smtClean="0">
                <a:latin typeface="Times New Roman" pitchFamily="18" charset="0"/>
                <a:ea typeface="SimSun"/>
                <a:cs typeface="Times New Roman" pitchFamily="18" charset="0"/>
              </a:rPr>
              <a:t>                                             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(полезен/ бесполезен)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         Чему учит математика?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этап —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вводно-мотивационный</a:t>
            </a: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428604"/>
            <a:ext cx="2148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Дроби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1142984"/>
            <a:ext cx="8059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Разделите 9 яблок между тремя товарищами.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071678"/>
            <a:ext cx="1342686" cy="154780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1" y="1857364"/>
            <a:ext cx="1342686" cy="154780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79" y="3429000"/>
            <a:ext cx="1342686" cy="154780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3" y="3571876"/>
            <a:ext cx="1342686" cy="154780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5" y="5000636"/>
            <a:ext cx="1342686" cy="154780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1" y="5143512"/>
            <a:ext cx="1342686" cy="154780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1" y="3429000"/>
            <a:ext cx="1342686" cy="154780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14743" y="2000240"/>
            <a:ext cx="1342686" cy="154780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297" y="1928802"/>
            <a:ext cx="1342686" cy="154780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2" name="Picture 2" descr="C:\Documents and Settings\ADMIN\Рабочий стол\imgpreview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5" y="2133450"/>
            <a:ext cx="3143272" cy="472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500042"/>
          <a:ext cx="9144000" cy="5224636"/>
        </p:xfrm>
        <a:graphic>
          <a:graphicData uri="http://schemas.openxmlformats.org/drawingml/2006/table">
            <a:tbl>
              <a:tblPr/>
              <a:tblGrid>
                <a:gridCol w="785786"/>
                <a:gridCol w="3857652"/>
                <a:gridCol w="857256"/>
                <a:gridCol w="785818"/>
                <a:gridCol w="857256"/>
                <a:gridCol w="857256"/>
                <a:gridCol w="500066"/>
                <a:gridCol w="642910"/>
              </a:tblGrid>
              <a:tr h="29173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Ф.И.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66" marR="45766" marT="45766" marB="45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5766" marR="45766" marT="45766" marB="45766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Самооценка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66" marR="45766" marT="45766" marB="45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Оценка одноклассника</a:t>
                      </a:r>
                    </a:p>
                  </a:txBody>
                  <a:tcPr marL="45766" marR="45766" marT="45766" marB="45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Оценка учителя</a:t>
                      </a:r>
                    </a:p>
                  </a:txBody>
                  <a:tcPr marL="45766" marR="45766" marT="45766" marB="45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9693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</a:t>
                      </a:r>
                      <a:r>
                        <a:rPr lang="ru-RU" sz="20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20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66" marR="45766" marT="45766" marB="45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Утверждение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66" marR="45766" marT="45766" marB="45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66" marR="45766" marT="45766" marB="45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766" marR="45766" marT="45766" marB="45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66" marR="45766" marT="45766" marB="45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766" marR="45766" marT="45766" marB="45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66" marR="45766" marT="45766" marB="45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766" marR="45766" marT="45766" marB="45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75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766" marR="45766" marT="45766" marB="45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Знаю,  какие числа называют целыми</a:t>
                      </a:r>
                    </a:p>
                  </a:txBody>
                  <a:tcPr marL="45766" marR="45766" marT="45766" marB="45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5766" marR="45766" marT="45766" marB="45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5766" marR="45766" marT="45766" marB="45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5766" marR="45766" marT="45766" marB="45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5766" marR="45766" marT="45766" marB="45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5766" marR="45766" marT="45766" marB="45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5766" marR="45766" marT="45766" marB="45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40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5766" marR="45766" marT="45766" marB="45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Умею сравнивать целые числа</a:t>
                      </a:r>
                    </a:p>
                  </a:txBody>
                  <a:tcPr marL="45766" marR="45766" marT="45766" marB="45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5766" marR="45766" marT="45766" marB="45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5766" marR="45766" marT="45766" marB="45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5766" marR="45766" marT="45766" marB="45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5766" marR="45766" marT="45766" marB="45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5766" marR="45766" marT="45766" marB="45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5766" marR="45766" marT="45766" marB="45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345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5766" marR="45766" marT="45766" marB="45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Умею выполнять  сложение чисел «одного» знака, «разных» знаков.</a:t>
                      </a:r>
                    </a:p>
                  </a:txBody>
                  <a:tcPr marL="45766" marR="45766" marT="45766" marB="45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5766" marR="45766" marT="45766" marB="45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5766" marR="45766" marT="45766" marB="45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5766" marR="45766" marT="45766" marB="45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5766" marR="45766" marT="45766" marB="45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5766" marR="45766" marT="45766" marB="45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5766" marR="45766" marT="45766" marB="45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75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5766" marR="45766" marT="45766" marB="45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Умею выполнять вычитание целых чисел</a:t>
                      </a:r>
                    </a:p>
                  </a:txBody>
                  <a:tcPr marL="45766" marR="45766" marT="45766" marB="45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5766" marR="45766" marT="45766" marB="45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5766" marR="45766" marT="45766" marB="45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5766" marR="45766" marT="45766" marB="45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5766" marR="45766" marT="45766" marB="45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5766" marR="45766" marT="45766" marB="45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5766" marR="45766" marT="45766" marB="45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7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5</a:t>
                      </a:r>
                    </a:p>
                  </a:txBody>
                  <a:tcPr marL="45766" marR="45766" marT="45766" marB="45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Выполнение творческого задания в группе</a:t>
                      </a:r>
                    </a:p>
                  </a:txBody>
                  <a:tcPr marL="45766" marR="45766" marT="45766" marB="45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5766" marR="45766" marT="45766" marB="45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5766" marR="45766" marT="45766" marB="45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5766" marR="45766" marT="45766" marB="45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5766" marR="45766" marT="45766" marB="45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5766" marR="45766" marT="45766" marB="45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5766" marR="45766" marT="45766" marB="45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66" marR="45766" marT="45766" marB="45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45766" marR="45766" marT="45766" marB="45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66" marR="45766" marT="45766" marB="45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66" marR="45766" marT="45766" marB="45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66" marR="45766" marT="45766" marB="45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66" marR="45766" marT="45766" marB="45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66" marR="45766" marT="45766" marB="45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66" marR="45766" marT="45766" marB="45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00298" y="0"/>
            <a:ext cx="48613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Лист самооценки</a:t>
            </a:r>
            <a:endParaRPr lang="ru-RU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Рабочий стол\Анимации\Фоны\1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872234"/>
          <a:ext cx="4286248" cy="498576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981729"/>
                <a:gridCol w="1304519"/>
              </a:tblGrid>
              <a:tr h="371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Вопросы</a:t>
                      </a:r>
                      <a:endParaRPr lang="ru-RU" sz="1800" b="1" dirty="0">
                        <a:solidFill>
                          <a:srgbClr val="6666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Ответы</a:t>
                      </a:r>
                      <a:endParaRPr lang="ru-RU" sz="1800" b="1" dirty="0">
                        <a:solidFill>
                          <a:srgbClr val="6666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371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1. Число вершин пирамиды.</a:t>
                      </a:r>
                      <a:endParaRPr lang="ru-RU" sz="1800" dirty="0">
                        <a:solidFill>
                          <a:srgbClr val="6666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 </a:t>
                      </a:r>
                      <a:endParaRPr lang="ru-RU" sz="1800" dirty="0">
                        <a:solidFill>
                          <a:srgbClr val="6666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632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2. Число вершин основания пирамиды.</a:t>
                      </a:r>
                      <a:endParaRPr lang="ru-RU" sz="1800" dirty="0">
                        <a:solidFill>
                          <a:srgbClr val="6666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 </a:t>
                      </a:r>
                      <a:endParaRPr lang="ru-RU" sz="1800" dirty="0">
                        <a:solidFill>
                          <a:srgbClr val="6666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371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3. Число ребер у пирамиды.</a:t>
                      </a:r>
                      <a:endParaRPr lang="ru-RU" sz="1800" dirty="0">
                        <a:solidFill>
                          <a:srgbClr val="6666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 </a:t>
                      </a:r>
                      <a:endParaRPr lang="ru-RU" sz="1800" dirty="0">
                        <a:solidFill>
                          <a:srgbClr val="6666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632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4. Число ребер боковых граней пирамиды. </a:t>
                      </a:r>
                      <a:endParaRPr lang="ru-RU" sz="1800" dirty="0">
                        <a:solidFill>
                          <a:srgbClr val="6666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 </a:t>
                      </a:r>
                      <a:endParaRPr lang="ru-RU" sz="1800">
                        <a:solidFill>
                          <a:srgbClr val="6666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632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5. Число ребер в основании пирамиды.</a:t>
                      </a:r>
                      <a:endParaRPr lang="ru-RU" sz="1800">
                        <a:solidFill>
                          <a:srgbClr val="6666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 </a:t>
                      </a:r>
                      <a:endParaRPr lang="ru-RU" sz="1800">
                        <a:solidFill>
                          <a:srgbClr val="6666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371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6. Число боковых граней.</a:t>
                      </a:r>
                      <a:endParaRPr lang="ru-RU" sz="1800">
                        <a:solidFill>
                          <a:srgbClr val="6666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 </a:t>
                      </a:r>
                      <a:endParaRPr lang="ru-RU" sz="1800">
                        <a:solidFill>
                          <a:srgbClr val="6666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371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7. Число сторон основания.</a:t>
                      </a:r>
                      <a:endParaRPr lang="ru-RU" sz="1800">
                        <a:solidFill>
                          <a:srgbClr val="6666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 </a:t>
                      </a:r>
                      <a:endParaRPr lang="ru-RU" sz="1800">
                        <a:solidFill>
                          <a:srgbClr val="6666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371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8. Название пирамиды.</a:t>
                      </a:r>
                      <a:endParaRPr lang="ru-RU" sz="1800">
                        <a:solidFill>
                          <a:srgbClr val="6666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 </a:t>
                      </a:r>
                      <a:endParaRPr lang="ru-RU" sz="1800" dirty="0">
                        <a:solidFill>
                          <a:srgbClr val="6666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357686" y="2071678"/>
            <a:ext cx="4000496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9124" y="3357562"/>
            <a:ext cx="400049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5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?!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57686" y="5072074"/>
            <a:ext cx="4000496" cy="914400"/>
          </a:xfrm>
          <a:prstGeom prst="rect">
            <a:avLst/>
          </a:prstGeom>
          <a:solidFill>
            <a:srgbClr val="E58F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???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Если вы считаете, что поняли тему урока, то наклейте жёлтый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стикер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на бланк с практической работой. Если вы считаете, что не достаточно усвоили материал, то наклейте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если вы считаете, что не поняли тему урока, то наклейте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розовый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286116" y="5143512"/>
            <a:ext cx="554190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ickham Script One" pitchFamily="66" charset="0"/>
                <a:ea typeface="Calibri" pitchFamily="34" charset="0"/>
                <a:cs typeface="Times New Roman" pitchFamily="18" charset="0"/>
              </a:rPr>
              <a:t>  Герберт Спенсер </a:t>
            </a:r>
            <a:endParaRPr kumimoji="0" lang="ru-RU" sz="8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ickham Script One" pitchFamily="66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42918"/>
            <a:ext cx="9294596" cy="34163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kumimoji="0" lang="ru-RU" sz="54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«Великая цель </a:t>
            </a:r>
          </a:p>
          <a:p>
            <a:r>
              <a:rPr kumimoji="0" lang="ru-RU" sz="54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образования – это  </a:t>
            </a:r>
          </a:p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54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знания, </a:t>
            </a:r>
          </a:p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</a:t>
            </a:r>
            <a:r>
              <a:rPr kumimoji="0" lang="ru-RU" sz="54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действия!»     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этап —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вводно-мотивационный</a:t>
            </a: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428604"/>
            <a:ext cx="2148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Дроби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1142984"/>
            <a:ext cx="3629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8 яблок  на  троих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071678"/>
            <a:ext cx="1342686" cy="154780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1" y="1857364"/>
            <a:ext cx="1342686" cy="154780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79" y="3429000"/>
            <a:ext cx="1342686" cy="154780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3" y="3571876"/>
            <a:ext cx="1342686" cy="154780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5" y="5000636"/>
            <a:ext cx="1342686" cy="154780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1" y="5143512"/>
            <a:ext cx="1342686" cy="154780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1" y="3429000"/>
            <a:ext cx="1342686" cy="154780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297" y="1928802"/>
            <a:ext cx="1342686" cy="154780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2" name="Picture 2" descr="C:\Documents and Settings\ADMIN\Рабочий стол\imgpreview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5461" y="1571612"/>
            <a:ext cx="3517066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этап —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вводно-мотивационный</a:t>
            </a: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857364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>
                <a:solidFill>
                  <a:prstClr val="black"/>
                </a:solidFill>
              </a:rPr>
              <a:t>Из объявления фирмы, проводящей обучающие семинары: «Стоимость участия в семинаре — 3000 р. с человека. Группам от организаций предоставляются скидки: от 3 до 10 человек — 5%; более 10 человек — 8%».</a:t>
            </a:r>
          </a:p>
          <a:p>
            <a:pPr lvl="0"/>
            <a:r>
              <a:rPr lang="ru-RU" sz="3200" dirty="0">
                <a:solidFill>
                  <a:prstClr val="black"/>
                </a:solidFill>
              </a:rPr>
              <a:t>Сколько должна заплатить организация, направившая на семинар группу из  8 человек?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785794"/>
            <a:ext cx="1471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ГИА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5500702"/>
            <a:ext cx="39701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00B0F0"/>
                </a:solidFill>
              </a:rPr>
              <a:t>Ответ:  22800 .</a:t>
            </a:r>
            <a:endParaRPr lang="ru-RU" sz="4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этап —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вводно-мотивационный</a:t>
            </a: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785794"/>
            <a:ext cx="1311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ЕГЭ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714752"/>
            <a:ext cx="30323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00B0F0"/>
                </a:solidFill>
              </a:rPr>
              <a:t>Ответ:   </a:t>
            </a:r>
            <a:r>
              <a:rPr lang="ru-RU" sz="4800" b="1" dirty="0" smtClean="0">
                <a:solidFill>
                  <a:srgbClr val="00B0F0"/>
                </a:solidFill>
              </a:rPr>
              <a:t>20</a:t>
            </a:r>
            <a:r>
              <a:rPr lang="ru-RU" sz="4800" dirty="0" smtClean="0">
                <a:solidFill>
                  <a:srgbClr val="00B0F0"/>
                </a:solidFill>
              </a:rPr>
              <a:t>.</a:t>
            </a:r>
            <a:endParaRPr lang="ru-RU" sz="4800" dirty="0">
              <a:solidFill>
                <a:srgbClr val="00B0F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2000240"/>
            <a:ext cx="8929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Летом килограмм клубники стоил 80 рублей. Маша купила 3 кг 500 г клубники. Сколько сдачи она должна получить с 300 рублей?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143116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 киловатт – час электроэнергии стоит 2 руб.20 к. Счетчик 5 марта показывал 20635 киловатт-часов, а  5 апреля 20799 киловатт-часов. Сколько рублей надо заплатить за электроэнергию в апреле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 март  месяц?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5429264"/>
            <a:ext cx="38114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00B0F0"/>
                </a:solidFill>
              </a:rPr>
              <a:t>Ответ:   360,8.</a:t>
            </a:r>
            <a:endParaRPr lang="ru-RU" sz="4800" dirty="0">
              <a:solidFill>
                <a:srgbClr val="00B0F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этап —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вводно-мотивационный</a:t>
            </a: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785794"/>
            <a:ext cx="1311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ЕГЭ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:\Картинки\Анимации\3FR3BTCAZPIT3ECA2O52IYCAR2KVFJCAX5ZE3PCAZADDV3CA7X44E3CAFA1I79CAUTKETKCACXM54OCA31SSBOCAPENLW9CAAIWTM8CA3F4Q96CAQFODB2CA7PP029CATK82GQCAR537KNCAI45XVOCA3QY0K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00042"/>
            <a:ext cx="7786742" cy="622244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этап — открытие математических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знаний</a:t>
            </a: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этап — открытие математических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знаний</a:t>
            </a: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3714752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Признаки делимости на 2, 5, 10.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колонка: что общего у чисел, делящихся на 2?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колонка: что общего у чисел, делящихся на 5?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колонка: что общего у чисел, делящихся на 10?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 помощью каких примет можно определить делимость чисел на 2, на 5, на 10?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А как по-другому можно назвать приметы? А по-другому можно назвать признак.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А вы знаете, что такое признак? Где мы можем это узнать? (В Интернете, словаре, учебнике, спросить у взрослых и др.)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571480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26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68" y="642918"/>
            <a:ext cx="100540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15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100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205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1050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15140" y="571480"/>
            <a:ext cx="121058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30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200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1050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2000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10050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1340</Words>
  <Application>Microsoft Office PowerPoint</Application>
  <PresentationFormat>Экран (4:3)</PresentationFormat>
  <Paragraphs>289</Paragraphs>
  <Slides>32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Тема Office</vt:lpstr>
      <vt:lpstr>Equation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Любимый вид спорта учеников  5 «В» класса</vt:lpstr>
      <vt:lpstr>Слайд 21</vt:lpstr>
      <vt:lpstr>Слайд 22</vt:lpstr>
      <vt:lpstr>Слайд 23</vt:lpstr>
      <vt:lpstr>Деловая игра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57</cp:revision>
  <dcterms:created xsi:type="dcterms:W3CDTF">2014-03-24T19:56:31Z</dcterms:created>
  <dcterms:modified xsi:type="dcterms:W3CDTF">2014-03-25T20:26:37Z</dcterms:modified>
</cp:coreProperties>
</file>