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885" autoAdjust="0"/>
  </p:normalViewPr>
  <p:slideViewPr>
    <p:cSldViewPr>
      <p:cViewPr>
        <p:scale>
          <a:sx n="87" d="100"/>
          <a:sy n="87" d="100"/>
        </p:scale>
        <p:origin x="-654" y="2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24.07.2012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split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24.07.2012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plit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24.07.2012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plit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24.07.2012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plit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24.07.2012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split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24.07.2012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plit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24.07.2012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plit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24.07.2012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plit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24.07.2012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split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24.07.2012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plit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24.07.2012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>
    <p:split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24.07.2012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>
    <p:split/>
  </p:transition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://www.zvon.ru/article3.view2.page4.part14.html" TargetMode="Externa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http://www.zvon.ru/album11.page3.foto13.html" TargetMode="Externa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2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zvon.ru/album11.page27.foto135.html" TargetMode="External"/><Relationship Id="rId2" Type="http://schemas.openxmlformats.org/officeDocument/2006/relationships/slideLayout" Target="../slideLayouts/slideLayout4.xml"/><Relationship Id="rId1" Type="http://schemas.openxmlformats.org/officeDocument/2006/relationships/audio" Target="file:///C:\Documents%20and%20Settings\samsung\&#1056;&#1072;&#1073;&#1086;&#1095;&#1080;&#1081;%20&#1089;&#1090;&#1086;&#1083;\&#1057;&#1074;&#1072;&#1076;&#1077;&#1073;&#1085;&#1099;&#1081;%20&#1079;&#1074;&#1086;&#1085;%20track02.mp3" TargetMode="External"/><Relationship Id="rId5" Type="http://schemas.openxmlformats.org/officeDocument/2006/relationships/image" Target="../media/image3.png"/><Relationship Id="rId4" Type="http://schemas.openxmlformats.org/officeDocument/2006/relationships/image" Target="../media/image13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hyperlink" Target="http://www.zvon.ru/album11.page6.foto28.html" TargetMode="Externa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15.jpeg"/><Relationship Id="rId4" Type="http://schemas.openxmlformats.org/officeDocument/2006/relationships/hyperlink" Target="http://www.zvon.ru/album11.page6.foto30.html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hyperlink" Target="http://www.zvon.ru/album11.page24.foto119.html" TargetMode="Externa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8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zvon.ru/album11.page8.foto38.html" TargetMode="External"/><Relationship Id="rId2" Type="http://schemas.openxmlformats.org/officeDocument/2006/relationships/slideLayout" Target="../slideLayouts/slideLayout9.xml"/><Relationship Id="rId1" Type="http://schemas.openxmlformats.org/officeDocument/2006/relationships/audio" Target="file:///C:\Documents%20and%20Settings\samsung\&#1056;&#1072;&#1073;&#1086;&#1095;&#1080;&#1081;%20&#1089;&#1090;&#1086;&#1083;\&#1055;&#1088;&#1072;&#1079;&#1076;&#1085;&#1080;&#1095;&#1085;&#1099;&#1081;%20&#1079;&#1074;&#1086;&#1085;%20track03.mp3" TargetMode="External"/><Relationship Id="rId5" Type="http://schemas.openxmlformats.org/officeDocument/2006/relationships/image" Target="../media/image3.png"/><Relationship Id="rId4" Type="http://schemas.openxmlformats.org/officeDocument/2006/relationships/image" Target="../media/image19.jpe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D0%A1%D0%BE%D1%84%D0%B8%D0%B9%D1%81%D0%BA%D0%B0%D1%8F_%D0%BF%D0%BB%D0%BE%D1%89%D0%B0%D0%B4%D1%8C" TargetMode="External"/><Relationship Id="rId2" Type="http://schemas.openxmlformats.org/officeDocument/2006/relationships/slideLayout" Target="../slideLayouts/slideLayout2.xml"/><Relationship Id="rId1" Type="http://schemas.openxmlformats.org/officeDocument/2006/relationships/audio" Target="file:///E:\15%20-%20&#1057;.%20&#1056;&#1072;&#1093;&#1084;&#1072;&#1085;&#1080;&#1085;&#1086;&#1074;%20-%20&#1057;&#1102;&#1080;&#1090;&#1072;%20&#8470;1%20-%20&#1057;&#1083;&#1077;&#1079;&#1099;%20(&#8470;3).mp3" TargetMode="External"/><Relationship Id="rId6" Type="http://schemas.openxmlformats.org/officeDocument/2006/relationships/image" Target="../media/image22.png"/><Relationship Id="rId5" Type="http://schemas.openxmlformats.org/officeDocument/2006/relationships/image" Target="../media/image21.jpeg"/><Relationship Id="rId4" Type="http://schemas.openxmlformats.org/officeDocument/2006/relationships/hyperlink" Target="http://upload.wikimedia.org/wikipedia/commons/0/0c/Kyjiv_sofienkathedrale.jpg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4.xml"/><Relationship Id="rId1" Type="http://schemas.openxmlformats.org/officeDocument/2006/relationships/audio" Target="file:///C:\Documents%20and%20Settings\samsung\&#1056;&#1072;&#1073;&#1086;&#1095;&#1080;&#1081;%20&#1089;&#1090;&#1086;&#1083;\&#1073;&#1083;&#1072;&#1075;&#1086;&#1074;&#1077;&#1089;&#1090;%20track01.mp3" TargetMode="External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hyperlink" Target="http://ru.wikipedia.org/wiki/%D0%A4%D0%B0%D0%B9%D0%BB:Saint_Sophia_Cathedral_in_Kyiv_2006.jpg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D0%A4%D0%B0%D0%B9%D0%BB:Basil_of_Caesarea.jpg" TargetMode="External"/><Relationship Id="rId7" Type="http://schemas.openxmlformats.org/officeDocument/2006/relationships/image" Target="../media/image26.png"/><Relationship Id="rId2" Type="http://schemas.openxmlformats.org/officeDocument/2006/relationships/slideLayout" Target="../slideLayouts/slideLayout4.xml"/><Relationship Id="rId1" Type="http://schemas.openxmlformats.org/officeDocument/2006/relationships/audio" Target="file:///E:\20%20-%20&#1042;.%20&#1050;&#1080;&#1082;&#1090;&#1072;%20-%20&#1060;&#1088;&#1077;&#1089;&#1082;&#1080;%20&#1057;&#1086;&#1092;&#1080;&#1080;%20&#1050;&#1080;&#1077;&#1074;&#1089;&#1082;&#1086;&#1081;%20-%20&#1057;&#1082;&#1086;&#1084;&#1086;&#1088;&#1086;&#1093;&#1080;%20(&#8470;8).mp3" TargetMode="External"/><Relationship Id="rId6" Type="http://schemas.openxmlformats.org/officeDocument/2006/relationships/image" Target="../media/image25.jpeg"/><Relationship Id="rId5" Type="http://schemas.openxmlformats.org/officeDocument/2006/relationships/hyperlink" Target="http://ru.wikipedia.org/wiki/%D0%A4%D0%B0%D0%B9%D0%BB:Oranta-Kyiv.jpg" TargetMode="External"/><Relationship Id="rId4" Type="http://schemas.openxmlformats.org/officeDocument/2006/relationships/image" Target="../media/image24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hyperlink" Target="http://ru.wikipedia.org/wiki/%D0%A4%D0%B0%D0%B9%D0%BB:Annunciation_sofia_kievskaya.jpg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www.zvon.ru/album11.page3.foto12.html" TargetMode="Externa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zvon.ru/album11.page2.foto8.html" TargetMode="External"/><Relationship Id="rId2" Type="http://schemas.openxmlformats.org/officeDocument/2006/relationships/slideLayout" Target="../slideLayouts/slideLayout8.xml"/><Relationship Id="rId1" Type="http://schemas.openxmlformats.org/officeDocument/2006/relationships/audio" Target="file:///C:\Documents%20and%20Settings\samsung\&#1056;&#1072;&#1073;&#1086;&#1095;&#1080;&#1081;%20&#1089;&#1090;&#1086;&#1083;\&#1055;&#1088;&#1072;&#1079;&#1076;&#1085;&#1080;&#1095;&#1085;&#1099;&#1081;%20&#1079;&#1074;&#1086;&#1085;%20&#1055;&#1089;&#1082;&#1086;&#1074;&#1086;-&#1055;&#1077;&#1095;&#1077;&#1088;&#1089;&#1082;&#1086;&#1075;&#1086;%20&#1084;&#1086;&#1085;&#1072;&#1089;&#1090;&#1099;&#1088;&#1103;track16.mp3" TargetMode="External"/><Relationship Id="rId5" Type="http://schemas.openxmlformats.org/officeDocument/2006/relationships/image" Target="../media/image3.png"/><Relationship Id="rId4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www.zvon.ru/album11.page8.foto40.html" TargetMode="Externa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Колокольный звон</a:t>
            </a:r>
            <a:endParaRPr lang="ru-RU" sz="4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4293580"/>
          </a:xfrm>
        </p:spPr>
        <p:txBody>
          <a:bodyPr>
            <a:normAutofit/>
          </a:bodyPr>
          <a:lstStyle/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Урок музыки в 6 классе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Урок разработан учителем музыки </a:t>
            </a:r>
          </a:p>
          <a:p>
            <a:pPr algn="r"/>
            <a:r>
              <a:rPr lang="ru-RU" sz="1600" smtClean="0">
                <a:latin typeface="Times New Roman" pitchFamily="18" charset="0"/>
                <a:cs typeface="Times New Roman" pitchFamily="18" charset="0"/>
              </a:rPr>
              <a:t>МБОУ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Юркинская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средняя </a:t>
            </a:r>
          </a:p>
          <a:p>
            <a:pPr algn="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общеобразовательная школа»</a:t>
            </a:r>
          </a:p>
          <a:p>
            <a:pPr algn="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Ивановой Н.С.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Орнаментация церковных колоколов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 Русские колокола на протяжении веков украшали по-разному. В древние времена на внешней поверхности колоколов исполнялись краткие надписи с именем мастера-литейщика или текстом молитвы. Позже на колоколах появились пространные надписи, содержащие имена вкладчика и его семьи, цитаты богослужебных текстов, исторические сведения, указывающие повод вклада.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Содержимое 4" descr="http://www.zvon.ru/images/3_4_1/01.jpg">
            <a:hlinkClick r:id="rId2"/>
          </p:cNvPr>
          <p:cNvPicPr>
            <a:picLocks noGrp="1"/>
          </p:cNvPicPr>
          <p:nvPr>
            <p:ph sz="half"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28794" y="2071678"/>
            <a:ext cx="2857520" cy="357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Орнаментация церковных колоколов</a:t>
            </a:r>
            <a:endParaRPr lang="ru-RU" sz="3600" dirty="0"/>
          </a:p>
        </p:txBody>
      </p:sp>
      <p:pic>
        <p:nvPicPr>
          <p:cNvPr id="5" name="Содержимое 4" descr="http://www.zvon.ru/images/3_4_1/02.jpg">
            <a:hlinkClick r:id="rId2"/>
          </p:cNvPr>
          <p:cNvPicPr>
            <a:picLocks noGrp="1"/>
          </p:cNvPicPr>
          <p:nvPr>
            <p:ph sz="half"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57356" y="2000240"/>
            <a:ext cx="2643205" cy="33575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Содержимое 5" descr="http://www.zvon.ru/images/3_4_1/03.jpg"/>
          <p:cNvPicPr>
            <a:picLocks noGrp="1"/>
          </p:cNvPicPr>
          <p:nvPr>
            <p:ph sz="half" idx="2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72132" y="2643182"/>
            <a:ext cx="2714644" cy="2286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Орнаментация церковных колоколов</a:t>
            </a:r>
            <a:endParaRPr lang="ru-RU" sz="36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       В XVI веке великое княжество Московское, ставшее в 1547 году Российским царством, расширяется и крепнет. </a:t>
            </a: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        Художественному оформлению колоколов в это время уделялось особое внимание. Профили русских колоколов XVI века весьма различны: от вытянутых до широких, приземистых, с нижним диаметром большим, чем общая высота колокола с ушами. 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Содержимое 4" descr="http://www.zvon.ru/images/3_4_1/06.jpg">
            <a:hlinkClick r:id="rId3"/>
          </p:cNvPr>
          <p:cNvPicPr>
            <a:picLocks noGrp="1"/>
          </p:cNvPicPr>
          <p:nvPr>
            <p:ph sz="half" idx="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28794" y="1928802"/>
            <a:ext cx="2643206" cy="3500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Свадебный звон track02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 cstate="print"/>
          <a:stretch>
            <a:fillRect/>
          </a:stretch>
        </p:blipFill>
        <p:spPr>
          <a:xfrm>
            <a:off x="7858148" y="6072206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>
    <p:split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77087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Орнаментация церковных колоколов</a:t>
            </a:r>
            <a:endParaRPr lang="ru-RU" sz="36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2100590"/>
          </a:xfrm>
        </p:spPr>
        <p:txBody>
          <a:bodyPr>
            <a:no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 соревновании с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западно-европейскими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мастерами рождается тот оригинальный, ни на что не похожий русский колокольный профиль, рождается удивительно мягкий, бархатистый и благородный голос российских колоколов, так отличающийся от их крикливых и пронзительно-резких западных собратьев. 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2100590"/>
          </a:xfrm>
        </p:spPr>
        <p:txBody>
          <a:bodyPr>
            <a:normAutofit fontScale="77500" lnSpcReduction="20000"/>
          </a:bodyPr>
          <a:lstStyle/>
          <a:p>
            <a:endParaRPr lang="ru-RU" sz="21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Основными в оформлении колоколов остаются поперечные орнаментальные пояски, валики, травные орнаменты и надписи. Поля колоколов мастера оставляют пустыми. Украшения располагаются вверху колоколов между верхними поясками или в самом низу, на валу - самой толстой части колоколов, где они меньше всего могут влиять на звук. </a:t>
            </a:r>
          </a:p>
          <a:p>
            <a:endParaRPr lang="ru-RU" dirty="0"/>
          </a:p>
        </p:txBody>
      </p:sp>
      <p:pic>
        <p:nvPicPr>
          <p:cNvPr id="7" name="Содержимое 6" descr="http://www.zvon.ru/images/3_4_1/07.jpg">
            <a:hlinkClick r:id="rId2"/>
          </p:cNvPr>
          <p:cNvPicPr>
            <a:picLocks noGrp="1"/>
          </p:cNvPicPr>
          <p:nvPr>
            <p:ph sz="quarter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00166" y="2714620"/>
            <a:ext cx="2036755" cy="22256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Содержимое 7" descr="http://www.zvon.ru/images/3_4_1/08.jpg">
            <a:hlinkClick r:id="rId4"/>
          </p:cNvPr>
          <p:cNvPicPr>
            <a:picLocks noGrp="1"/>
          </p:cNvPicPr>
          <p:nvPr>
            <p:ph sz="quarter" idx="4"/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643570" y="2643182"/>
            <a:ext cx="2071702" cy="2286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642918"/>
            <a:ext cx="7498080" cy="1143008"/>
          </a:xfrm>
        </p:spPr>
        <p:txBody>
          <a:bodyPr>
            <a:normAutofit fontScale="90000"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Все оформление колоколов можно разделить на: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857364"/>
            <a:ext cx="7498080" cy="4391036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горизонтальные пояски или бороздки, исполненные в модели или открученные на </a:t>
            </a:r>
            <a:r>
              <a:rPr lang="ru-RU" sz="3000" dirty="0" err="1" smtClean="0">
                <a:latin typeface="Times New Roman" pitchFamily="18" charset="0"/>
                <a:cs typeface="Times New Roman" pitchFamily="18" charset="0"/>
              </a:rPr>
              <a:t>фальшколоколе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 при помощи доски-лекала </a:t>
            </a:r>
          </a:p>
          <a:p>
            <a:pPr lvl="0"/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орнаментальные фризы (растительные или геометрические) </a:t>
            </a:r>
          </a:p>
          <a:p>
            <a:pPr lvl="0"/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надписи, выполненные выпукло в литье, гравированные, или их сочетание </a:t>
            </a:r>
          </a:p>
          <a:p>
            <a:pPr lvl="0"/>
            <a:r>
              <a:rPr lang="ru-RU" sz="3000" dirty="0" err="1" smtClean="0">
                <a:latin typeface="Times New Roman" pitchFamily="18" charset="0"/>
                <a:cs typeface="Times New Roman" pitchFamily="18" charset="0"/>
              </a:rPr>
              <a:t>рельефноисполненные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 иконы Господа, Пресвятой Богородицы, образы Святых и Сил небесных. </a:t>
            </a:r>
          </a:p>
          <a:p>
            <a:endParaRPr lang="ru-RU" dirty="0"/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Орнаментация церковных колоколов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Горизонтальные пояски на внешней поверхности колокола подобно тонким одинарным или двойным полуциркульным обручам закрепляют каждое изменение кривой, образующей внешний профиль колокола.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Содержимое 4" descr="http://www.zvon.ru/images/3_4_1_1/02.jpg"/>
          <p:cNvPicPr>
            <a:picLocks noGrp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43570" y="2214554"/>
            <a:ext cx="3143272" cy="30003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Орнаментация церковных колоколов</a:t>
            </a:r>
            <a:endParaRPr lang="ru-RU" sz="36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1529086"/>
          </a:xfrm>
        </p:spPr>
        <p:txBody>
          <a:bodyPr>
            <a:no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Трилистник - первый зафиксированный случай украшения колокола растительным орнаментом готического происхождения.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957582"/>
          </a:xfrm>
        </p:spPr>
        <p:txBody>
          <a:bodyPr>
            <a:norm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Появляется орнаментальный фриз из так называемых арабесок</a:t>
            </a:r>
            <a:r>
              <a:rPr lang="ru-RU" dirty="0" smtClean="0"/>
              <a:t>. </a:t>
            </a:r>
            <a:endParaRPr lang="ru-RU" dirty="0"/>
          </a:p>
        </p:txBody>
      </p:sp>
      <p:pic>
        <p:nvPicPr>
          <p:cNvPr id="7" name="Содержимое 6" descr="http://www.zvon.ru/images/3_4_1_1/03.jpg">
            <a:hlinkClick r:id="rId2"/>
          </p:cNvPr>
          <p:cNvPicPr>
            <a:picLocks noGrp="1"/>
          </p:cNvPicPr>
          <p:nvPr>
            <p:ph sz="quarter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00100" y="2357430"/>
            <a:ext cx="2665409" cy="2387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Содержимое 7" descr="http://www.zvon.ru/images/3_4_1_1/04.jpg"/>
          <p:cNvPicPr>
            <a:picLocks noGrp="1"/>
          </p:cNvPicPr>
          <p:nvPr>
            <p:ph sz="quarter" idx="4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86380" y="2285992"/>
            <a:ext cx="2833713" cy="24955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5008" y="1066800"/>
            <a:ext cx="3000396" cy="1981200"/>
          </a:xfrm>
        </p:spPr>
        <p:txBody>
          <a:bodyPr/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Орнаментация церковных колоколов</a:t>
            </a:r>
            <a:endParaRPr lang="ru-RU" sz="32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    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Вкладная надпись обычно повествует о времени отливки колокола, его заказчике, мастере и вкладчиках. </a:t>
            </a: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 descr="http://www.zvon.ru/images/3_4_1_1/05.jpg">
            <a:hlinkClick r:id="rId3"/>
          </p:cNvPr>
          <p:cNvPicPr>
            <a:picLocks noGrp="1"/>
          </p:cNvPicPr>
          <p:nvPr>
            <p:ph type="pic" idx="1"/>
          </p:nvPr>
        </p:nvPicPr>
        <p:blipFill>
          <a:blip r:embed="rId4" cstate="print"/>
          <a:srcRect t="5498" b="5498"/>
          <a:stretch>
            <a:fillRect/>
          </a:stretch>
        </p:blipFill>
        <p:spPr bwMode="auto"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Праздничный звон track03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 cstate="print"/>
          <a:stretch>
            <a:fillRect/>
          </a:stretch>
        </p:blipFill>
        <p:spPr>
          <a:xfrm>
            <a:off x="8143900" y="6072206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>
    <p:split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8426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Внешний профиль  колокола 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http://www.zvon.ru/images/3_4_1_2/02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86116" y="1428736"/>
            <a:ext cx="4000527" cy="4857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Колокольня Софийского собора на 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  <a:hlinkClick r:id="rId3" action="ppaction://hlinkfile" tooltip="Софийская площадь"/>
              </a:rPr>
              <a:t>Софийской площади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Содержимое 3" descr="Файл:Kyjiv sofienkathedrale.jpg">
            <a:hlinkClick r:id="rId4"/>
          </p:cNvPr>
          <p:cNvPicPr>
            <a:picLocks noGrp="1"/>
          </p:cNvPicPr>
          <p:nvPr>
            <p:ph idx="1"/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357422" y="2000240"/>
            <a:ext cx="5277368" cy="41052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15 - С. Рахманинов - Сюита №1 - Слезы (№3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6" cstate="print"/>
          <a:stretch>
            <a:fillRect/>
          </a:stretch>
        </p:blipFill>
        <p:spPr>
          <a:xfrm>
            <a:off x="8429652" y="6000768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98133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Колокольный звон</a:t>
            </a:r>
            <a:endParaRPr lang="ru-RU" sz="4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христианском мире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существуют три вида колокольного звона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каждый из которых предъявляет свои требования и к колоколам: 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1. Православный звон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2. Католический звон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Кариольный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звон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Содержимое 4" descr="http://www.kolokol.biz/kolokol/i/zvon1.jpg"/>
          <p:cNvPicPr>
            <a:picLocks noGrp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72132" y="1643050"/>
            <a:ext cx="2786082" cy="392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благовест track01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8286776" y="6072206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>
    <p:split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5960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Вид собора с юго-восточного угла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Содержимое 3" descr="http://upload.wikimedia.org/wikipedia/commons/thumb/a/a0/Saint_Sophia_Cathedral_in_Kyiv_2006.jpg/220px-Saint_Sophia_Cathedral_in_Kyiv_2006.jpg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00364" y="1857364"/>
            <a:ext cx="3929090" cy="4357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57290" y="1214422"/>
            <a:ext cx="7498080" cy="71438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  </a:t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Мозаика алтаря. Х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век</a:t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Святитель Василий Великий.               Богоматерь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Оранта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(Нерушимая стена). </a:t>
            </a: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5" name="Содержимое 4" descr="http://upload.wikimedia.org/wikipedia/commons/thumb/0/04/Basil_of_Caesarea.jpg/150px-Basil_of_Caesarea.jpg">
            <a:hlinkClick r:id="rId3"/>
          </p:cNvPr>
          <p:cNvPicPr>
            <a:picLocks noGrp="1"/>
          </p:cNvPicPr>
          <p:nvPr>
            <p:ph sz="half" idx="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14546" y="2357430"/>
            <a:ext cx="2143140" cy="33575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Содержимое 5" descr="http://upload.wikimedia.org/wikipedia/commons/thumb/2/25/Oranta-Kyiv.jpg/150px-Oranta-Kyiv.jpg">
            <a:hlinkClick r:id="rId5"/>
          </p:cNvPr>
          <p:cNvPicPr>
            <a:picLocks noGrp="1"/>
          </p:cNvPicPr>
          <p:nvPr>
            <p:ph sz="half" idx="2"/>
          </p:nvPr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786446" y="2428868"/>
            <a:ext cx="2286016" cy="32861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20 - В. Кикта - Фрески Софии Киевской - Скоморохи (№8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7" cstate="print"/>
          <a:stretch>
            <a:fillRect/>
          </a:stretch>
        </p:blipFill>
        <p:spPr>
          <a:xfrm>
            <a:off x="8501090" y="6072206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34809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Благовещение. Мозаика на</a:t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Алтарных столбах. Х</a:t>
            </a: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век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Содержимое 3" descr="http://upload.wikimedia.org/wikipedia/commons/thumb/f/f6/Annunciation_sofia_kievskaya.jpg/200px-Annunciation_sofia_kievskaya.jpg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28926" y="1928802"/>
            <a:ext cx="4357718" cy="4000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1643050"/>
            <a:ext cx="7498080" cy="1928826"/>
          </a:xfrm>
        </p:spPr>
        <p:txBody>
          <a:bodyPr>
            <a:noAutofit/>
          </a:bodyPr>
          <a:lstStyle/>
          <a:p>
            <a:pPr algn="ctr"/>
            <a:r>
              <a:rPr lang="ru-RU" sz="4800" b="1" i="1" dirty="0" smtClean="0">
                <a:latin typeface="Times New Roman" pitchFamily="18" charset="0"/>
                <a:cs typeface="Times New Roman" pitchFamily="18" charset="0"/>
              </a:rPr>
              <a:t>Спасибо за урок!</a:t>
            </a:r>
            <a:br>
              <a:rPr lang="ru-RU" sz="48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800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8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800" b="1" i="1" dirty="0" smtClean="0">
                <a:latin typeface="Times New Roman" pitchFamily="18" charset="0"/>
                <a:cs typeface="Times New Roman" pitchFamily="18" charset="0"/>
              </a:rPr>
              <a:t>Храни вас Бог!</a:t>
            </a:r>
            <a:endParaRPr lang="ru-RU" sz="48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Основы православного звона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Церковный звон употребляется для того, чтобы: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• созывать верующих к богослужению;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• выражать торжество Церкви и ее Богослужений;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• возвещать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неприсутствующим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 храме о времени совершения особо важных частей Богослужений.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Содержимое 4" descr="http://www.kolokol.biz/kolokol/i/zvon2.jpg"/>
          <p:cNvPicPr>
            <a:picLocks noGrp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43042" y="1571612"/>
            <a:ext cx="3429024" cy="42862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В церкви </a:t>
            </a: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различают 4 канонических звона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: 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ru-RU" sz="36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благовест, </a:t>
            </a:r>
          </a:p>
          <a:p>
            <a:pPr algn="ctr"/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перебор, </a:t>
            </a:r>
          </a:p>
          <a:p>
            <a:pPr algn="ctr"/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перезвон, </a:t>
            </a:r>
          </a:p>
          <a:p>
            <a:pPr algn="ctr"/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трезвон.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Колокол и его название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>
            <a:no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Вечевой колокол в Новгороде. 1570-е годы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Содержимое 7" descr="http://www.zvon.ru/images/3_5_4/01.jpg"/>
          <p:cNvPicPr>
            <a:picLocks noGrp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28926" y="2000240"/>
            <a:ext cx="3571900" cy="40719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Колокол и его название</a:t>
            </a:r>
            <a:endParaRPr lang="ru-RU" sz="24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>
            <a:no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Набатный колокол. 1714 год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Содержимое 4" descr="http://www.zvon.ru/images/3_5_4/02.jpg">
            <a:hlinkClick r:id="rId2"/>
          </p:cNvPr>
          <p:cNvPicPr>
            <a:picLocks noGrp="1"/>
          </p:cNvPicPr>
          <p:nvPr>
            <p:ph sz="half"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00364" y="2571744"/>
            <a:ext cx="2928957" cy="3786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Колокол и его название</a:t>
            </a:r>
            <a:endParaRPr lang="ru-RU" sz="24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>
            <a:no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Колокол "Лебедь " 1594 год. Мастер - Андрей Чохов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Содержимое 4" descr="http://www.zvon.ru/images/3_5_4/04.jpg">
            <a:hlinkClick r:id="rId3"/>
          </p:cNvPr>
          <p:cNvPicPr>
            <a:picLocks noGrp="1"/>
          </p:cNvPicPr>
          <p:nvPr>
            <p:ph sz="half" idx="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14612" y="2357430"/>
            <a:ext cx="2643206" cy="371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Праздничный звон Псково-Печерского монастыряtrack16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 cstate="print"/>
          <a:stretch>
            <a:fillRect/>
          </a:stretch>
        </p:blipFill>
        <p:spPr>
          <a:xfrm>
            <a:off x="8215338" y="6215082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>
    <p:split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62899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Колокол и его название</a:t>
            </a:r>
            <a:endParaRPr lang="ru-RU" sz="24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>
            <a:no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Колокол "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Полиелейный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". 1683 год. Мастер - Филипп Андреев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Содержимое 4" descr="http://www.zvon.ru/images/3_5_4/03.jpg">
            <a:hlinkClick r:id="rId2"/>
          </p:cNvPr>
          <p:cNvPicPr>
            <a:picLocks noGrp="1"/>
          </p:cNvPicPr>
          <p:nvPr>
            <p:ph sz="half"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00364" y="2357430"/>
            <a:ext cx="3071834" cy="371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Колокол и его название</a:t>
            </a:r>
            <a:endParaRPr lang="ru-RU" sz="24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>
            <a:no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Колокол "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Ляпуновский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" 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1697 год. Колокольня Иван Великий Московского Кремля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Содержимое 4" descr="http://www.zvon.ru/images/3_5_4/05.jpg"/>
          <p:cNvPicPr>
            <a:picLocks noGrp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57554" y="2571744"/>
            <a:ext cx="2500330" cy="35718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157</TotalTime>
  <Words>353</Words>
  <Application>Microsoft Office PowerPoint</Application>
  <PresentationFormat>Экран (4:3)</PresentationFormat>
  <Paragraphs>64</Paragraphs>
  <Slides>23</Slides>
  <Notes>0</Notes>
  <HiddenSlides>0</HiddenSlides>
  <MMClips>6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Солнцестояние</vt:lpstr>
      <vt:lpstr>Колокольный звон</vt:lpstr>
      <vt:lpstr>Колокольный звон</vt:lpstr>
      <vt:lpstr>Основы православного звона </vt:lpstr>
      <vt:lpstr>В церкви различают 4 канонических звона: </vt:lpstr>
      <vt:lpstr>Колокол и его название</vt:lpstr>
      <vt:lpstr>Колокол и его название</vt:lpstr>
      <vt:lpstr>Колокол и его название</vt:lpstr>
      <vt:lpstr>Колокол и его название</vt:lpstr>
      <vt:lpstr>Колокол и его название</vt:lpstr>
      <vt:lpstr>Орнаментация церковных колоколов</vt:lpstr>
      <vt:lpstr>Орнаментация церковных колоколов</vt:lpstr>
      <vt:lpstr>Орнаментация церковных колоколов</vt:lpstr>
      <vt:lpstr>Орнаментация церковных колоколов</vt:lpstr>
      <vt:lpstr>Все оформление колоколов можно разделить на:  </vt:lpstr>
      <vt:lpstr>Орнаментация церковных колоколов</vt:lpstr>
      <vt:lpstr>Орнаментация церковных колоколов</vt:lpstr>
      <vt:lpstr>Орнаментация церковных колоколов</vt:lpstr>
      <vt:lpstr>Внешний профиль  колокола </vt:lpstr>
      <vt:lpstr> Колокольня Софийского собора на Софийской площади </vt:lpstr>
      <vt:lpstr>  Вид собора с юго-восточного угла </vt:lpstr>
      <vt:lpstr>      Мозаика алтаря. ХI век  Святитель Василий Великий.               Богоматерь Оранта.                                                                  (Нерушимая стена).   </vt:lpstr>
      <vt:lpstr>   Благовещение. Мозаика на Алтарных столбах. ХI век </vt:lpstr>
      <vt:lpstr>Спасибо за урок!  Храни вас Бог!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Колокольный звон</dc:title>
  <cp:lastModifiedBy>Компьютер</cp:lastModifiedBy>
  <cp:revision>26</cp:revision>
  <dcterms:modified xsi:type="dcterms:W3CDTF">2012-07-24T16:07:08Z</dcterms:modified>
</cp:coreProperties>
</file>