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9" r:id="rId3"/>
    <p:sldId id="270" r:id="rId4"/>
    <p:sldId id="275" r:id="rId5"/>
    <p:sldId id="276" r:id="rId6"/>
    <p:sldId id="274" r:id="rId7"/>
    <p:sldId id="257" r:id="rId8"/>
    <p:sldId id="263" r:id="rId9"/>
    <p:sldId id="271" r:id="rId10"/>
    <p:sldId id="262" r:id="rId11"/>
    <p:sldId id="264" r:id="rId12"/>
    <p:sldId id="280" r:id="rId13"/>
    <p:sldId id="266" r:id="rId14"/>
    <p:sldId id="281" r:id="rId15"/>
    <p:sldId id="277" r:id="rId16"/>
    <p:sldId id="267" r:id="rId17"/>
    <p:sldId id="268" r:id="rId18"/>
    <p:sldId id="279" r:id="rId19"/>
    <p:sldId id="28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BEC43-A105-411E-8B90-ECD21E7AD5E5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F3F0-1DAE-4FE7-ACD0-4EC34E758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CF3F0-1DAE-4FE7-ACD0-4EC34E75847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ssian-garmon.ru/wp-content/gallery/superwit/foto-garmon-marla.jpg" TargetMode="External"/><Relationship Id="rId2" Type="http://schemas.openxmlformats.org/officeDocument/2006/relationships/slideLayout" Target="../slideLayouts/slideLayout8.xml"/><Relationship Id="rId1" Type="http://schemas.openxmlformats.org/officeDocument/2006/relationships/audio" Target="file:///F:\&#1052;&#1072;&#1088;&#1083;&#1072;%20&#1075;&#1072;&#1088;&#1084;&#1086;&#1085;&#1100;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rpt=simage&amp;text=%D0%BC%D0%B0%D1%80%D0%B8%D0%B9%D1%81%D0%BA%D0%B0%D1%8F%20%D1%81%D0%B2%D0%B8%D1%80%D0%B5%D0%BB%D1%8C&amp;img_url=img13.nnm.ru/imagez/gallery/4/0/f/2/a/40f2a4b9409e01fb11f3048b1cfdde96_full.jpg&amp;spsite=fake-053-2115049.ru&amp;p=1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ddbase.narod.ru/Tools/MusTools/slides/ALTOSHAW.jpg" TargetMode="External"/><Relationship Id="rId2" Type="http://schemas.openxmlformats.org/officeDocument/2006/relationships/slideLayout" Target="../slideLayouts/slideLayout8.xml"/><Relationship Id="rId1" Type="http://schemas.openxmlformats.org/officeDocument/2006/relationships/audio" Target="file:///F:\dudka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9;&#1084;&#1096;&#1072;%20&#1082;&#1086;&#1074;&#1099;&#1078;.mp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8;&#1086;&#1090;&#1088;&#1077;&#1090;%20&#1087;&#1091;&#1095;.mp3" TargetMode="Externa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thnocolocol.ru/images/glossary/IMG_0855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://www.avito.ru/images/big/1955411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ariuver.files.wordpress.com/2009/06/toidemar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0;&#1118;&#1089;&#1083;&#1077;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Марийские народные музыкальные инструменты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Урок музыки в 5 классе</a:t>
            </a:r>
          </a:p>
          <a:p>
            <a:pPr algn="ctr"/>
            <a:endParaRPr lang="ru-RU" dirty="0" smtClean="0"/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(Урок  разработан учителем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музыки 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Юркинская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средняя общеобразовательная школа» Ивановой Н.С.)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1357298"/>
            <a:ext cx="2743200" cy="714380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Волынка - </a:t>
            </a:r>
            <a:r>
              <a:rPr lang="ru-RU" sz="4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шувыр</a:t>
            </a:r>
            <a:endParaRPr lang="ru-RU" sz="4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85800" y="2071678"/>
            <a:ext cx="3814762" cy="4429156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Этимология термина восходит к слову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шÿвыроҥ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что означает пузырь (мочевой) какого-либо животного, который служил исходным материалом для одной из составных частей (воздушного резервуара) инструмента.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Шÿвыр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состоит из пяти основных частей: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шÿвырпу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челык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(деревянная колодка),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шÿвыр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йытыр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(игровые трубки две),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чырлык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чытлык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(пищики два),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шÿвыр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пуч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(раструб),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шÿвыроҥ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(пузырь (воздушный резервуар).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http://dic.academic.ru/pictures/wiki/files/85/UilleannPipes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143116"/>
            <a:ext cx="328614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14356"/>
            <a:ext cx="2743200" cy="1785950"/>
          </a:xfrm>
        </p:spPr>
        <p:txBody>
          <a:bodyPr/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Марийская гармонь –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марла-кармонь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643182"/>
            <a:ext cx="4029076" cy="3605218"/>
          </a:xfrm>
        </p:spPr>
        <p:txBody>
          <a:bodyPr>
            <a:normAutofit/>
          </a:bodyPr>
          <a:lstStyle/>
          <a:p>
            <a:r>
              <a:rPr lang="ru-RU" dirty="0" smtClean="0"/>
              <a:t>     </a:t>
            </a:r>
            <a:r>
              <a:rPr lang="ru-RU" sz="1600" dirty="0" smtClean="0"/>
              <a:t>МАРЛА-КАРМОНЬ - марийская однорядная </a:t>
            </a:r>
            <a:r>
              <a:rPr lang="ru-RU" sz="1600" dirty="0" err="1" smtClean="0"/>
              <a:t>семи-клавишная</a:t>
            </a:r>
            <a:r>
              <a:rPr lang="ru-RU" sz="1600" dirty="0" smtClean="0"/>
              <a:t> гармонь, сконструированная на основе вятской гармоники. Звуки, извлекаемые с помощью правой клавиатуры, дублируются в октаву. </a:t>
            </a:r>
          </a:p>
          <a:p>
            <a:r>
              <a:rPr lang="ru-RU" sz="1600" dirty="0" smtClean="0"/>
              <a:t>     </a:t>
            </a:r>
            <a:r>
              <a:rPr lang="ru-RU" sz="1600" dirty="0" err="1" smtClean="0"/>
              <a:t>Марла-кармонь</a:t>
            </a:r>
            <a:r>
              <a:rPr lang="ru-RU" sz="1600" dirty="0" smtClean="0"/>
              <a:t> используется как сольный, ансамблевый (напр., в дуэте с </a:t>
            </a:r>
            <a:r>
              <a:rPr lang="ru-RU" sz="1600" dirty="0" err="1" smtClean="0"/>
              <a:t>тумыром</a:t>
            </a:r>
            <a:r>
              <a:rPr lang="ru-RU" sz="1600" dirty="0" smtClean="0"/>
              <a:t>) и аккомпанирующий инструмент. Вытесняется двухрядной гармонью (</a:t>
            </a:r>
            <a:r>
              <a:rPr lang="ru-RU" sz="1600" dirty="0" err="1" smtClean="0"/>
              <a:t>кога-кармонь</a:t>
            </a:r>
            <a:r>
              <a:rPr lang="ru-RU" sz="1600" dirty="0" smtClean="0"/>
              <a:t>) и </a:t>
            </a:r>
            <a:r>
              <a:rPr lang="ru-RU" sz="1600" dirty="0" err="1" smtClean="0"/>
              <a:t>баяном.аменяется</a:t>
            </a:r>
            <a:r>
              <a:rPr lang="ru-RU" sz="1600" dirty="0" smtClean="0"/>
              <a:t> созвучием квинты). </a:t>
            </a:r>
            <a:endParaRPr lang="ru-RU" sz="1600" dirty="0"/>
          </a:p>
        </p:txBody>
      </p:sp>
      <p:pic>
        <p:nvPicPr>
          <p:cNvPr id="5" name="Содержимое 4" descr="foto-garmon-marla.jpg">
            <a:hlinkClick r:id="rId3" tooltip="&quot;&quot;"/>
          </p:cNvPr>
          <p:cNvPicPr>
            <a:picLocks noGrp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2285992"/>
            <a:ext cx="328614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Марла гармон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01090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02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Дульцево-духовые</a:t>
            </a: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инструменты</a:t>
            </a:r>
            <a:endParaRPr lang="ru-RU" sz="4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Ивовая свирель (</a:t>
            </a:r>
            <a:r>
              <a:rPr lang="ru-RU" b="1" dirty="0" err="1" smtClean="0"/>
              <a:t>арама</a:t>
            </a:r>
            <a:r>
              <a:rPr lang="ru-RU" b="1" dirty="0" smtClean="0"/>
              <a:t> </a:t>
            </a:r>
            <a:r>
              <a:rPr lang="ru-RU" b="1" dirty="0" err="1" smtClean="0"/>
              <a:t>шяшпык</a:t>
            </a:r>
            <a:r>
              <a:rPr lang="ru-RU" dirty="0" smtClean="0"/>
              <a:t>). </a:t>
            </a:r>
          </a:p>
          <a:p>
            <a:r>
              <a:rPr lang="ru-RU" b="1" dirty="0" err="1" smtClean="0"/>
              <a:t>Шиалтыш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   Свирель -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шиалтыш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марийский свистковый музыкальный инструмент, по-русски называется свирель. Это народное слово, а литературно-профессиональное название ее - продольная флейта. Марийская свирель - это усовершенствованная ивовая свирель, о которой говорилось выше. Усовершенствование заключается в том, что на поверхности инструмента появились шесть боковых отверстий.</a:t>
            </a:r>
            <a:endParaRPr lang="ru-RU" dirty="0"/>
          </a:p>
        </p:txBody>
      </p:sp>
      <p:pic>
        <p:nvPicPr>
          <p:cNvPr id="5" name="Содержимое 4" descr="http://im6-tub.yandex.net/i?id=50336449-09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571744"/>
            <a:ext cx="300039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285860"/>
            <a:ext cx="2857520" cy="1571636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Дудка - </a:t>
            </a:r>
            <a:r>
              <a:rPr lang="ru-RU" sz="4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шиялтыш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428868"/>
            <a:ext cx="3314696" cy="381953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Исконное значение термина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шиялтыш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восходит к глаголу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шиялтыш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в значении «дуть», «свистеть».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-main-pic" descr="Картинка 35 из 629">
            <a:hlinkClick r:id="rId3" tgtFrame="_blank"/>
          </p:cNvPr>
          <p:cNvPicPr>
            <a:picLocks noGrp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73550" y="2105025"/>
            <a:ext cx="37147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dud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429652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57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22145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Варган (рамочно-язычковый инструмент)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Варган (</a:t>
            </a:r>
            <a:r>
              <a:rPr lang="ru-RU" b="1" dirty="0" err="1" smtClean="0"/>
              <a:t>умша</a:t>
            </a:r>
            <a:r>
              <a:rPr lang="ru-RU" b="1" dirty="0" smtClean="0"/>
              <a:t> </a:t>
            </a:r>
            <a:r>
              <a:rPr lang="ru-RU" b="1" dirty="0" err="1" smtClean="0"/>
              <a:t>ковыж</a:t>
            </a:r>
            <a:r>
              <a:rPr lang="ru-RU" b="1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Варган (</a:t>
            </a:r>
            <a:r>
              <a:rPr lang="ru-RU" sz="4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умша</a:t>
            </a:r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ковыж</a:t>
            </a:r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Варган (</a:t>
            </a:r>
            <a:r>
              <a:rPr lang="ru-RU" b="1" dirty="0" err="1" smtClean="0"/>
              <a:t>умша</a:t>
            </a:r>
            <a:r>
              <a:rPr lang="ru-RU" b="1" dirty="0" smtClean="0"/>
              <a:t> </a:t>
            </a:r>
            <a:r>
              <a:rPr lang="ru-RU" b="1" dirty="0" err="1" smtClean="0"/>
              <a:t>ковыж</a:t>
            </a:r>
            <a:r>
              <a:rPr lang="ru-RU" b="1" dirty="0" smtClean="0"/>
              <a:t>)</a:t>
            </a:r>
            <a:r>
              <a:rPr lang="ru-RU" dirty="0" smtClean="0"/>
              <a:t> представляет собой подковообразную металлическую раму с параллельно вытянувшимися концами в сторону, посередине которых находится упругий стальной язычок. Один конец его свободно качается, а другой жестко прикреплен к раме. Название «</a:t>
            </a:r>
            <a:r>
              <a:rPr lang="ru-RU" dirty="0" err="1" smtClean="0"/>
              <a:t>ковыж</a:t>
            </a:r>
            <a:r>
              <a:rPr lang="ru-RU" dirty="0" smtClean="0"/>
              <a:t>» к марийцам пришло, видимо от татар или башкир, у которых до сих пор сохранилось «</a:t>
            </a:r>
            <a:r>
              <a:rPr lang="ru-RU" dirty="0" err="1" smtClean="0"/>
              <a:t>кобыз</a:t>
            </a:r>
            <a:r>
              <a:rPr lang="ru-RU" dirty="0" smtClean="0"/>
              <a:t>». Варган - маленький инструмент. Он свободно умещается на ладони. Во время игры его держат левой рукой. Параллельно вытянувшуюся часть варгана прикладывают к губам, указательным пальцем левой руки приводят в колебательное движение стальной язычок. При этом выдыхают, легонечко насвистывая мелодию. Полость рта, как резонатор, усиливает звук варгана. Варган известен в истории с XII века.</a:t>
            </a:r>
            <a:endParaRPr lang="ru-RU" dirty="0"/>
          </a:p>
        </p:txBody>
      </p:sp>
      <p:pic>
        <p:nvPicPr>
          <p:cNvPr id="4" name="Умша ковыж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86776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465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Суремная</a:t>
            </a: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труба – </a:t>
            </a:r>
            <a:r>
              <a:rPr lang="ru-RU" sz="4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тотрет</a:t>
            </a: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пуч</a:t>
            </a:r>
            <a:endParaRPr lang="ru-RU" sz="4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mari.ter12.ru/dbres/1000473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285992"/>
            <a:ext cx="321471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Тотрет пуч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429652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83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Язычково-духовые инструменты</a:t>
            </a:r>
            <a:endParaRPr lang="ru-RU" sz="4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Соломенная дудочка</a:t>
            </a:r>
            <a:r>
              <a:rPr lang="ru-RU" dirty="0" smtClean="0"/>
              <a:t> </a:t>
            </a:r>
            <a:r>
              <a:rPr lang="ru-RU" b="1" dirty="0" smtClean="0"/>
              <a:t>(</a:t>
            </a:r>
            <a:r>
              <a:rPr lang="ru-RU" b="1" dirty="0" err="1" smtClean="0"/>
              <a:t>олым</a:t>
            </a:r>
            <a:r>
              <a:rPr lang="ru-RU" b="1" dirty="0" smtClean="0"/>
              <a:t> </a:t>
            </a:r>
            <a:r>
              <a:rPr lang="ru-RU" b="1" dirty="0" err="1" smtClean="0"/>
              <a:t>шявыр</a:t>
            </a:r>
            <a:r>
              <a:rPr lang="ru-RU" b="1" dirty="0" smtClean="0"/>
              <a:t>).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i="1" dirty="0" smtClean="0"/>
              <a:t>Спасибо за урок!</a:t>
            </a:r>
            <a:endParaRPr lang="ru-RU" sz="66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8579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Разновидности марийских музыкальных инструментов</a:t>
            </a:r>
            <a:endParaRPr lang="ru-RU" sz="4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Ударные инструменты</a:t>
            </a:r>
          </a:p>
          <a:p>
            <a:r>
              <a:rPr lang="ru-RU" dirty="0" err="1" smtClean="0"/>
              <a:t>Пленкозвучные</a:t>
            </a:r>
            <a:r>
              <a:rPr lang="ru-RU" dirty="0" smtClean="0"/>
              <a:t> инструменты</a:t>
            </a:r>
          </a:p>
          <a:p>
            <a:r>
              <a:rPr lang="ru-RU" dirty="0" smtClean="0"/>
              <a:t>Варган (рамочно-язычковый инструмент)</a:t>
            </a:r>
          </a:p>
          <a:p>
            <a:r>
              <a:rPr lang="ru-RU" dirty="0" smtClean="0"/>
              <a:t>Струнные инструменты</a:t>
            </a:r>
          </a:p>
          <a:p>
            <a:r>
              <a:rPr lang="ru-RU" dirty="0" err="1" smtClean="0"/>
              <a:t>Дульцево-духовые</a:t>
            </a:r>
            <a:r>
              <a:rPr lang="ru-RU" dirty="0" smtClean="0"/>
              <a:t> инструменты</a:t>
            </a:r>
          </a:p>
          <a:p>
            <a:r>
              <a:rPr lang="ru-RU" dirty="0" smtClean="0"/>
              <a:t>Язычково-духовые инструменты</a:t>
            </a:r>
          </a:p>
          <a:p>
            <a:r>
              <a:rPr lang="ru-RU" dirty="0" smtClean="0"/>
              <a:t>Волынка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Ударные марийские инструменты</a:t>
            </a:r>
            <a:endParaRPr lang="ru-RU" sz="4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Деревянные палки</a:t>
            </a:r>
            <a:r>
              <a:rPr lang="ru-RU" dirty="0" smtClean="0"/>
              <a:t> (</a:t>
            </a:r>
            <a:r>
              <a:rPr lang="ru-RU" dirty="0" err="1" smtClean="0"/>
              <a:t>пу</a:t>
            </a:r>
            <a:r>
              <a:rPr lang="ru-RU" dirty="0" smtClean="0"/>
              <a:t> тоя) </a:t>
            </a:r>
          </a:p>
          <a:p>
            <a:r>
              <a:rPr lang="ru-RU" b="1" dirty="0" smtClean="0"/>
              <a:t>Обрубок бревна</a:t>
            </a:r>
            <a:r>
              <a:rPr lang="ru-RU" dirty="0" smtClean="0"/>
              <a:t> ( бревно с колотушками - </a:t>
            </a:r>
            <a:r>
              <a:rPr lang="ru-RU" dirty="0" err="1" smtClean="0"/>
              <a:t>вынер</a:t>
            </a:r>
            <a:r>
              <a:rPr lang="ru-RU" dirty="0" smtClean="0"/>
              <a:t> </a:t>
            </a:r>
            <a:r>
              <a:rPr lang="ru-RU" dirty="0" err="1" smtClean="0"/>
              <a:t>кашта</a:t>
            </a:r>
            <a:r>
              <a:rPr lang="ru-RU" dirty="0" smtClean="0"/>
              <a:t>) </a:t>
            </a:r>
          </a:p>
          <a:p>
            <a:r>
              <a:rPr lang="ru-RU" b="1" dirty="0" smtClean="0"/>
              <a:t>Барабан </a:t>
            </a:r>
            <a:r>
              <a:rPr lang="ru-RU" dirty="0" smtClean="0"/>
              <a:t>(</a:t>
            </a:r>
            <a:r>
              <a:rPr lang="ru-RU" dirty="0" err="1" smtClean="0"/>
              <a:t>тямыр</a:t>
            </a:r>
            <a:r>
              <a:rPr lang="ru-RU" dirty="0" smtClean="0"/>
              <a:t>)</a:t>
            </a:r>
          </a:p>
          <a:p>
            <a:r>
              <a:rPr lang="ru-RU" b="1" dirty="0" smtClean="0"/>
              <a:t>Коробочка (</a:t>
            </a:r>
            <a:r>
              <a:rPr lang="ru-RU" b="1" dirty="0" err="1" smtClean="0"/>
              <a:t>пу</a:t>
            </a:r>
            <a:r>
              <a:rPr lang="ru-RU" b="1" dirty="0" smtClean="0"/>
              <a:t> </a:t>
            </a:r>
            <a:r>
              <a:rPr lang="ru-RU" b="1" dirty="0" err="1" smtClean="0"/>
              <a:t>калта</a:t>
            </a:r>
            <a:r>
              <a:rPr lang="ru-RU" b="1" dirty="0" smtClean="0"/>
              <a:t>).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Коса (</a:t>
            </a:r>
            <a:r>
              <a:rPr lang="ru-RU" b="1" dirty="0" err="1" smtClean="0"/>
              <a:t>сава</a:t>
            </a:r>
            <a:r>
              <a:rPr lang="ru-RU" dirty="0" smtClean="0"/>
              <a:t>), </a:t>
            </a:r>
          </a:p>
          <a:p>
            <a:r>
              <a:rPr lang="ru-RU" b="1" dirty="0" smtClean="0"/>
              <a:t>Колотушка (</a:t>
            </a:r>
            <a:r>
              <a:rPr lang="ru-RU" b="1" dirty="0" err="1" smtClean="0"/>
              <a:t>орол</a:t>
            </a:r>
            <a:r>
              <a:rPr lang="ru-RU" b="1" dirty="0" smtClean="0"/>
              <a:t> </a:t>
            </a:r>
            <a:r>
              <a:rPr lang="ru-RU" b="1" dirty="0" err="1" smtClean="0"/>
              <a:t>панга</a:t>
            </a:r>
            <a:r>
              <a:rPr lang="ru-RU" b="1" dirty="0" smtClean="0"/>
              <a:t>)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Металлическая банка </a:t>
            </a:r>
            <a:r>
              <a:rPr lang="ru-RU" dirty="0" smtClean="0"/>
              <a:t>(</a:t>
            </a:r>
            <a:r>
              <a:rPr lang="ru-RU" b="1" dirty="0" err="1" smtClean="0"/>
              <a:t>пурса</a:t>
            </a:r>
            <a:r>
              <a:rPr lang="ru-RU" b="1" dirty="0" smtClean="0"/>
              <a:t> </a:t>
            </a:r>
            <a:r>
              <a:rPr lang="ru-RU" b="1" dirty="0" err="1" smtClean="0"/>
              <a:t>калта</a:t>
            </a:r>
            <a:r>
              <a:rPr lang="ru-RU" dirty="0" smtClean="0"/>
              <a:t>) </a:t>
            </a:r>
          </a:p>
          <a:p>
            <a:r>
              <a:rPr lang="ru-RU" b="1" dirty="0" smtClean="0"/>
              <a:t>Трещотка (</a:t>
            </a:r>
            <a:r>
              <a:rPr lang="ru-RU" b="1" dirty="0" err="1" smtClean="0"/>
              <a:t>лочыртыш</a:t>
            </a:r>
            <a:r>
              <a:rPr lang="ru-RU" b="1" dirty="0" smtClean="0"/>
              <a:t>)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Трещотка-вертушка</a:t>
            </a:r>
            <a:r>
              <a:rPr lang="ru-RU" dirty="0" smtClean="0"/>
              <a:t> (</a:t>
            </a:r>
            <a:r>
              <a:rPr lang="ru-RU" dirty="0" err="1" smtClean="0"/>
              <a:t>пцрдыктымц</a:t>
            </a:r>
            <a:r>
              <a:rPr lang="ru-RU" dirty="0" smtClean="0"/>
              <a:t> </a:t>
            </a:r>
            <a:r>
              <a:rPr lang="ru-RU" dirty="0" err="1" smtClean="0"/>
              <a:t>лочыртыш</a:t>
            </a:r>
            <a:r>
              <a:rPr lang="ru-RU" dirty="0" smtClean="0"/>
              <a:t>) </a:t>
            </a:r>
          </a:p>
          <a:p>
            <a:r>
              <a:rPr lang="ru-RU" b="1" dirty="0" smtClean="0"/>
              <a:t>Колокольчик (</a:t>
            </a:r>
            <a:r>
              <a:rPr lang="ru-RU" b="1" dirty="0" err="1" smtClean="0"/>
              <a:t>онгыр</a:t>
            </a:r>
            <a:r>
              <a:rPr lang="ru-RU" b="1" dirty="0" smtClean="0"/>
              <a:t>) </a:t>
            </a:r>
          </a:p>
          <a:p>
            <a:r>
              <a:rPr lang="ru-RU" b="1" dirty="0" smtClean="0"/>
              <a:t>Рубель (</a:t>
            </a:r>
            <a:r>
              <a:rPr lang="ru-RU" b="1" dirty="0" err="1" smtClean="0"/>
              <a:t>чылдаран</a:t>
            </a:r>
            <a:r>
              <a:rPr lang="ru-RU" b="1" dirty="0" smtClean="0"/>
              <a:t> </a:t>
            </a:r>
            <a:r>
              <a:rPr lang="ru-RU" b="1" dirty="0" err="1" smtClean="0"/>
              <a:t>яш</a:t>
            </a:r>
            <a:r>
              <a:rPr lang="ru-RU" b="1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Барабан -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тумыр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-main-pic" descr="Картинка 14 из 27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357430"/>
            <a:ext cx="335758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-main-pic" descr="Картинка 1 из 27">
            <a:hlinkClick r:id="rId4" tgtFrame="_blank"/>
          </p:cNvPr>
          <p:cNvPicPr>
            <a:picLocks noGrp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273850"/>
            <a:ext cx="4038600" cy="372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Барабан -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тумыр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многих финно-угорских народов (мордвы, коми, эстонцев, карел, финнов, удмуртов и др.) как национальный музыкальный инструмент барабан вообще не зафиксирован (у эстонцев барабан представлен как весьма позднее заимствованное явление). У мари барабан – это уже настоящий ударный музыкальный инструмент. Традиционно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тÿмыр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употребляется в дуэте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шÿвыр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Самостоятельно 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тÿмыр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употребляется в старину лишь в качестве ритуального звукового орудия (возвещали начало племенных сборов, языческих праздников ит.д.).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Струнные инструменты</a:t>
            </a:r>
            <a:endParaRPr lang="ru-RU" sz="4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Кон-кон</a:t>
            </a:r>
          </a:p>
          <a:p>
            <a:r>
              <a:rPr lang="ru-RU" dirty="0" smtClean="0"/>
              <a:t>смычковый инструмент </a:t>
            </a:r>
            <a:r>
              <a:rPr lang="ru-RU" b="1" dirty="0" err="1" smtClean="0"/>
              <a:t>ковыж</a:t>
            </a:r>
            <a:r>
              <a:rPr lang="ru-RU" dirty="0" smtClean="0"/>
              <a:t>. </a:t>
            </a:r>
          </a:p>
          <a:p>
            <a:r>
              <a:rPr lang="ru-RU" b="1" dirty="0" err="1" smtClean="0"/>
              <a:t>Томбыра</a:t>
            </a:r>
            <a:endParaRPr lang="ru-RU" b="1" dirty="0" smtClean="0"/>
          </a:p>
          <a:p>
            <a:r>
              <a:rPr lang="ru-RU" b="1" dirty="0" smtClean="0"/>
              <a:t>Гусли (</a:t>
            </a:r>
            <a:r>
              <a:rPr lang="ru-RU" b="1" dirty="0" err="1" smtClean="0"/>
              <a:t>кусле</a:t>
            </a:r>
            <a:r>
              <a:rPr lang="ru-RU" b="1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Гусли-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кусле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Как божественный инструмент,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кÿсле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всегда был неотъемлемой частью атрибутики древнейших народных культов. Многие языческие моления в священных рощах (ото,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кÿсо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кÿсото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в качестве непременного ритуала включили и игру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кусле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поэтому инструмент практически был распространен повсеместно среди мари. Ритуальная игра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кÿсле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всегда имела особое таинство, торжественность и одухотворенность.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Издавна исполнение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кÿсле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считалось привилегией мужчин – на них играли многие знаменитые предводители, знатные в народе люди. Но постепенно инструмент становится «достоянием» женских рук.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Гусли-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кусле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i-main-pic" descr="Картинка 4 из 19">
            <a:hlinkClick r:id="rId3" tgtFrame="_blank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2071678"/>
            <a:ext cx="4337858" cy="425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Кўсл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429652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961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Пленкозвучные</a:t>
            </a: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инструменты</a:t>
            </a:r>
            <a:endParaRPr lang="ru-RU" sz="4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Листочек дерева (</a:t>
            </a:r>
            <a:r>
              <a:rPr lang="ru-RU" b="1" dirty="0" err="1" smtClean="0"/>
              <a:t>лышташ</a:t>
            </a:r>
            <a:r>
              <a:rPr lang="ru-RU" dirty="0" smtClean="0"/>
              <a:t>)</a:t>
            </a:r>
          </a:p>
          <a:p>
            <a:r>
              <a:rPr lang="ru-RU" b="1" dirty="0" err="1" smtClean="0"/>
              <a:t>Эфи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</TotalTime>
  <Words>666</Words>
  <Application>Microsoft Office PowerPoint</Application>
  <PresentationFormat>Экран (4:3)</PresentationFormat>
  <Paragraphs>79</Paragraphs>
  <Slides>19</Slides>
  <Notes>1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Марийские народные музыкальные инструменты</vt:lpstr>
      <vt:lpstr>Разновидности марийских музыкальных инструментов</vt:lpstr>
      <vt:lpstr>Ударные марийские инструменты</vt:lpstr>
      <vt:lpstr>Барабан - тумыр</vt:lpstr>
      <vt:lpstr>Барабан -тумыр</vt:lpstr>
      <vt:lpstr>Струнные инструменты</vt:lpstr>
      <vt:lpstr>Гусли- кусле</vt:lpstr>
      <vt:lpstr>Гусли- кусле</vt:lpstr>
      <vt:lpstr>Пленкозвучные инструменты</vt:lpstr>
      <vt:lpstr>Волынка - шувыр</vt:lpstr>
      <vt:lpstr>  Марийская гармонь – марла-кармонь </vt:lpstr>
      <vt:lpstr>Дульцево-духовые инструменты</vt:lpstr>
      <vt:lpstr>    Свирель - шиалтыш </vt:lpstr>
      <vt:lpstr>Дудка - шиялтыш </vt:lpstr>
      <vt:lpstr>         Варган (рамочно-язычковый инструмент) </vt:lpstr>
      <vt:lpstr>Варган (умша ковыж)</vt:lpstr>
      <vt:lpstr>Суремная труба – тотрет пуч</vt:lpstr>
      <vt:lpstr>Язычково-духовые инструменты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 и литература в марийском фольклоре</dc:title>
  <cp:lastModifiedBy>Компьютер</cp:lastModifiedBy>
  <cp:revision>45</cp:revision>
  <dcterms:modified xsi:type="dcterms:W3CDTF">2012-07-24T16:08:28Z</dcterms:modified>
</cp:coreProperties>
</file>