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9" r:id="rId2"/>
  </p:sldMasterIdLst>
  <p:notesMasterIdLst>
    <p:notesMasterId r:id="rId33"/>
  </p:notesMasterIdLst>
  <p:sldIdLst>
    <p:sldId id="297" r:id="rId3"/>
    <p:sldId id="296" r:id="rId4"/>
    <p:sldId id="294" r:id="rId5"/>
    <p:sldId id="298" r:id="rId6"/>
    <p:sldId id="259" r:id="rId7"/>
    <p:sldId id="299" r:id="rId8"/>
    <p:sldId id="300" r:id="rId9"/>
    <p:sldId id="301" r:id="rId10"/>
    <p:sldId id="302" r:id="rId11"/>
    <p:sldId id="324" r:id="rId12"/>
    <p:sldId id="303" r:id="rId13"/>
    <p:sldId id="304" r:id="rId14"/>
    <p:sldId id="307" r:id="rId15"/>
    <p:sldId id="317" r:id="rId16"/>
    <p:sldId id="322" r:id="rId17"/>
    <p:sldId id="318" r:id="rId18"/>
    <p:sldId id="309" r:id="rId19"/>
    <p:sldId id="320" r:id="rId20"/>
    <p:sldId id="310" r:id="rId21"/>
    <p:sldId id="319" r:id="rId22"/>
    <p:sldId id="311" r:id="rId23"/>
    <p:sldId id="316" r:id="rId24"/>
    <p:sldId id="312" r:id="rId25"/>
    <p:sldId id="321" r:id="rId26"/>
    <p:sldId id="313" r:id="rId27"/>
    <p:sldId id="261" r:id="rId28"/>
    <p:sldId id="262" r:id="rId29"/>
    <p:sldId id="258" r:id="rId30"/>
    <p:sldId id="325" r:id="rId31"/>
    <p:sldId id="326" r:id="rId32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-30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9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31C6507-5D40-4969-9590-B55780B90B42}" type="datetimeFigureOut">
              <a:rPr lang="ru-RU"/>
              <a:pPr>
                <a:defRPr/>
              </a:pPr>
              <a:t>04.03.2014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99DCD84-0E1F-497C-94D4-A1A217D50D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57EECC-E8BA-4B16-B70E-39B17CE7B04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0-HD-BT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908925" y="4314825"/>
            <a:ext cx="2911475" cy="374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CF0AE-C6C0-4DE4-9D4A-158D41B3DA57}" type="datetimeFigureOut">
              <a:rPr lang="en-US"/>
              <a:pPr>
                <a:defRPr/>
              </a:pPr>
              <a:t>3/4/2014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4350"/>
            <a:ext cx="640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338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066DA-1B82-4892-B07E-7761DA3022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7A666-7371-401C-942C-DECFBDAC0311}" type="datetimeFigureOut">
              <a:rPr lang="en-US"/>
              <a:pPr>
                <a:defRPr/>
              </a:pPr>
              <a:t>3/4/2014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0C13F-5BD9-412B-92AB-8FFE631EFA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0-HD-BT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E535979C-871C-46AF-A187-3079F715F615}" type="datetimeFigureOut">
              <a:rPr lang="en-US"/>
              <a:pPr>
                <a:defRPr/>
              </a:pPr>
              <a:t>3/4/2014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6737C-DB7E-48B9-9823-4F75D1EE6D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C0-HD-BT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8"/>
          <p:cNvSpPr txBox="1"/>
          <p:nvPr/>
        </p:nvSpPr>
        <p:spPr>
          <a:xfrm>
            <a:off x="476250" y="933450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“</a:t>
            </a:r>
          </a:p>
        </p:txBody>
      </p:sp>
      <p:sp>
        <p:nvSpPr>
          <p:cNvPr id="7" name="TextBox 9"/>
          <p:cNvSpPr txBox="1"/>
          <p:nvPr/>
        </p:nvSpPr>
        <p:spPr>
          <a:xfrm>
            <a:off x="10983913" y="2701925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1C46D509-6FAE-4E3A-B1F9-561A2B394858}" type="datetimeFigureOut">
              <a:rPr lang="en-US"/>
              <a:pPr>
                <a:defRPr/>
              </a:pPr>
              <a:t>3/4/2014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10503-0DA5-4260-BD89-01A3EB64FD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C0-HD-BT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7813675" y="379413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D98A2286-FAE9-4542-8320-FFDD0F871CF6}" type="datetimeFigureOut">
              <a:rPr lang="en-US"/>
              <a:pPr>
                <a:defRPr/>
              </a:pPr>
              <a:t>3/4/2014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4FCB9-DD8E-4309-AE29-95DFF08895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4113D-885D-434B-97F4-333892E25074}" type="datetimeFigureOut">
              <a:rPr lang="en-US"/>
              <a:pPr>
                <a:defRPr/>
              </a:pPr>
              <a:t>3/4/2014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3B355-9F9F-466D-920C-33E984E812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7290D-E039-46C0-B6EA-D3EB9D7E7CD2}" type="datetimeFigureOut">
              <a:rPr lang="en-US"/>
              <a:pPr>
                <a:defRPr/>
              </a:pPr>
              <a:t>3/4/2014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0B775-241B-4BF2-9839-590F281F02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B8724-3423-40EE-A2FD-8ACE91E96810}" type="datetimeFigureOut">
              <a:rPr lang="en-US"/>
              <a:pPr>
                <a:defRPr/>
              </a:pPr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91D16-3144-4006-9722-8D95065B7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0-HD-BT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813675" y="379413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93702F40-AED8-45D8-9498-A28A2B534C36}" type="datetimeFigureOut">
              <a:rPr lang="en-US"/>
              <a:pPr>
                <a:defRPr/>
              </a:pPr>
              <a:t>3/4/2014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3718EE-52B8-4232-AA08-CC3F7AE2A9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DBF5F9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fld id="{280889F0-0BF8-4C6A-9D11-FC16EDCEB439}" type="datetimeFigureOut">
              <a:rPr lang="ru-RU"/>
              <a:pPr>
                <a:defRPr/>
              </a:pPr>
              <a:t>04.03.2014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DBF5F9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D1EAEE"/>
                </a:solidFill>
                <a:latin typeface="+mn-lt"/>
              </a:defRPr>
            </a:lvl1pPr>
          </a:lstStyle>
          <a:p>
            <a:pPr>
              <a:defRPr/>
            </a:pPr>
            <a:fld id="{A109AAD8-0688-4B28-A2E9-6681F7A26E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617B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fld id="{2BB92641-EC6C-4BB1-8C2E-4B4F8F7AE244}" type="datetimeFigureOut">
              <a:rPr lang="ru-RU"/>
              <a:pPr>
                <a:defRPr/>
              </a:pPr>
              <a:t>04.03.2014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617B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6244160-833F-4212-800E-C25D85750D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22F3E-2963-48CB-8D7E-1BF7E58A4B14}" type="datetimeFigureOut">
              <a:rPr lang="en-US"/>
              <a:pPr>
                <a:defRPr/>
              </a:pPr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D0433-8A47-424E-92C5-E1E6BB5CFB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DBF5F9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fld id="{5C46BF98-CB9C-4376-A9C1-6854ED08931D}" type="datetimeFigureOut">
              <a:rPr lang="ru-RU"/>
              <a:pPr>
                <a:defRPr/>
              </a:pPr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DBF5F9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D1EAEE"/>
                </a:solidFill>
                <a:latin typeface="+mn-lt"/>
              </a:defRPr>
            </a:lvl1pPr>
          </a:lstStyle>
          <a:p>
            <a:pPr>
              <a:defRPr/>
            </a:pPr>
            <a:fld id="{6318B2FF-BD1A-460A-9703-95E473CE98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617B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fld id="{C589F6EE-45F2-4A1E-B655-3D6CD7BAEFF9}" type="datetimeFigureOut">
              <a:rPr lang="ru-RU"/>
              <a:pPr>
                <a:defRPr/>
              </a:pPr>
              <a:t>04.03.2014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617B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B90C979-118E-4EA6-BBE5-5C402C5C7B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617B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fld id="{2B2C59A1-87B9-49C5-B121-81F7FB53C9E8}" type="datetimeFigureOut">
              <a:rPr lang="ru-RU"/>
              <a:pPr>
                <a:defRPr/>
              </a:pPr>
              <a:t>04.03.2014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617B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D46BCD6-E327-4DFB-B55B-0D4BDE05DD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617B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fld id="{9DB27DAD-FB7D-49D9-A4E6-4B0B7043E2BB}" type="datetimeFigureOut">
              <a:rPr lang="ru-RU"/>
              <a:pPr>
                <a:defRPr/>
              </a:pPr>
              <a:t>04.03.2014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617B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E6A56C0-6AAB-497E-9008-C9454843B8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617B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fld id="{4733CA7B-7D78-4CFB-97C9-5E600D069466}" type="datetimeFigureOut">
              <a:rPr lang="ru-RU"/>
              <a:pPr>
                <a:defRPr/>
              </a:pPr>
              <a:t>04.03.2014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617B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A4C163B-11F3-477D-9B93-2E2871630E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617B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fld id="{563994F5-FE26-42F5-BFD7-7FA4A9475922}" type="datetimeFigureOut">
              <a:rPr lang="ru-RU"/>
              <a:pPr>
                <a:defRPr/>
              </a:pPr>
              <a:t>04.03.2014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617B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E256C70-70B1-481F-A698-54610A2B17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/>
          <p:cNvSpPr/>
          <p:nvPr/>
        </p:nvSpPr>
        <p:spPr>
          <a:xfrm rot="420000" flipV="1">
            <a:off x="422116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14"/>
          <p:cNvSpPr/>
          <p:nvPr/>
        </p:nvSpPr>
        <p:spPr>
          <a:xfrm rot="420000" flipV="1">
            <a:off x="10672763" y="5359400"/>
            <a:ext cx="2063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15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>
              <a:defRPr/>
            </a:pPr>
            <a:endParaRPr 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8" name="Полилиния 16"/>
          <p:cNvSpPr>
            <a:spLocks/>
          </p:cNvSpPr>
          <p:nvPr/>
        </p:nvSpPr>
        <p:spPr bwMode="auto">
          <a:xfrm flipV="1">
            <a:off x="5842000" y="6219825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>
              <a:defRPr/>
            </a:pPr>
            <a:endParaRPr 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617B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fld id="{77B21EDB-72F0-40CE-A77E-088D66581C74}" type="datetimeFigureOut">
              <a:rPr lang="ru-RU"/>
              <a:pPr>
                <a:defRPr/>
              </a:pPr>
              <a:t>04.03.2014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617B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0"/>
            <a:ext cx="8128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AD95542-6DFE-4D36-9179-31424438F2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617B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fld id="{AC4C76C0-4E9A-4E1C-8546-481529743494}" type="datetimeFigureOut">
              <a:rPr lang="ru-RU"/>
              <a:pPr>
                <a:defRPr/>
              </a:pPr>
              <a:t>04.03.2014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617B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343BBA6-B38A-4FF1-BC2B-573B6E49A6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617B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fld id="{0458486B-C01E-47B5-B452-8840EF1EB3AC}" type="datetimeFigureOut">
              <a:rPr lang="ru-RU"/>
              <a:pPr>
                <a:defRPr/>
              </a:pPr>
              <a:t>04.03.2014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4617B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4A670C9-70D3-4331-992D-EA794199C1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981200"/>
            <a:ext cx="508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981200"/>
            <a:ext cx="508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914400" y="4114800"/>
            <a:ext cx="508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4114800"/>
            <a:ext cx="508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D58F1BC-97FD-4FFA-82B6-5F42A4AA37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0-HD-BT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/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9EA09683-8B06-4D2E-BB7F-CFE13F3848FB}" type="datetimeFigureOut">
              <a:rPr lang="en-US"/>
              <a:pPr>
                <a:defRPr/>
              </a:pPr>
              <a:t>3/4/2014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350" cy="363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5DBFF-E32D-426E-825D-B8FF59F816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B7411-A2E6-4F6D-9B93-20CAEE4B54FB}" type="datetimeFigureOut">
              <a:rPr lang="en-US"/>
              <a:pPr>
                <a:defRPr/>
              </a:pPr>
              <a:t>3/4/2014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F7005-7E81-41F3-B487-FA4AE50D67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3353F-EBDA-4BF1-885C-FF37828D67F1}" type="datetimeFigureOut">
              <a:rPr lang="en-US"/>
              <a:pPr>
                <a:defRPr/>
              </a:pPr>
              <a:t>3/4/2014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54308-7A9C-4522-8811-81241EF2A6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3B6A3-3DD4-47E6-87CC-06E30BD7922A}" type="datetimeFigureOut">
              <a:rPr lang="en-US"/>
              <a:pPr>
                <a:defRPr/>
              </a:pPr>
              <a:t>3/4/2014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DAB48-D525-44D1-8FB8-9F8AF457EB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5480C-5CD4-4F4C-B9B3-9D07E9218EE9}" type="datetimeFigureOut">
              <a:rPr lang="en-US"/>
              <a:pPr>
                <a:defRPr/>
              </a:pPr>
              <a:t>3/4/2014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4F51B-D401-480E-9F94-7533E2CDB4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E5642-1533-4D11-9F1C-2CE8219ABE81}" type="datetimeFigureOut">
              <a:rPr lang="en-US"/>
              <a:pPr>
                <a:defRPr/>
              </a:pPr>
              <a:t>3/4/2014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A2EC0-3B9B-4F84-A558-497AC751E2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EB984-052B-4728-BC39-E3B1D737FB06}" type="datetimeFigureOut">
              <a:rPr lang="en-US"/>
              <a:pPr>
                <a:defRPr/>
              </a:pPr>
              <a:t>3/4/2014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34C42-62FC-45C6-B0A0-7F6E9D5E2E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6" descr="C0-HD-TOP.png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0" y="0"/>
            <a:ext cx="1219200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3588"/>
            <a:ext cx="8610600" cy="1293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403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2193925"/>
            <a:ext cx="10820400" cy="402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4725" y="6356350"/>
            <a:ext cx="29114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3B32F9A-1C50-4D76-892F-7A7CA6CAE2B5}" type="datetimeFigureOut">
              <a:rPr lang="en-US"/>
              <a:pPr>
                <a:defRPr/>
              </a:pPr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6350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402958-65D3-4AA4-A80C-178476C021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9" r:id="rId1"/>
    <p:sldLayoutId id="2147483698" r:id="rId2"/>
    <p:sldLayoutId id="2147483700" r:id="rId3"/>
    <p:sldLayoutId id="2147483697" r:id="rId4"/>
    <p:sldLayoutId id="2147483696" r:id="rId5"/>
    <p:sldLayoutId id="2147483695" r:id="rId6"/>
    <p:sldLayoutId id="2147483694" r:id="rId7"/>
    <p:sldLayoutId id="2147483693" r:id="rId8"/>
    <p:sldLayoutId id="2147483692" r:id="rId9"/>
    <p:sldLayoutId id="2147483691" r:id="rId10"/>
    <p:sldLayoutId id="2147483701" r:id="rId11"/>
    <p:sldLayoutId id="2147483702" r:id="rId12"/>
    <p:sldLayoutId id="2147483703" r:id="rId13"/>
    <p:sldLayoutId id="2147483690" r:id="rId14"/>
    <p:sldLayoutId id="2147483689" r:id="rId15"/>
    <p:sldLayoutId id="2147483688" r:id="rId16"/>
    <p:sldLayoutId id="2147483704" r:id="rId17"/>
  </p:sldLayoutIdLst>
  <p:txStyles>
    <p:titleStyle>
      <a:lvl1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2pPr>
      <a:lvl3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3pPr>
      <a:lvl4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4pPr>
      <a:lvl5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>
              <a:defRPr/>
            </a:pPr>
            <a:endParaRPr 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>
              <a:defRPr/>
            </a:pPr>
            <a:endParaRPr 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19460" name="Заголовок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9461" name="Текст 29"/>
          <p:cNvSpPr>
            <a:spLocks noGrp="1"/>
          </p:cNvSpPr>
          <p:nvPr>
            <p:ph type="body" idx="1"/>
          </p:nvPr>
        </p:nvSpPr>
        <p:spPr bwMode="auto"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fld id="{DC0A63EF-7A91-4F64-8F71-DCB68C50B384}" type="datetimeFigureOut">
              <a:rPr lang="ru-RU"/>
              <a:pPr>
                <a:defRPr/>
              </a:pPr>
              <a:t>04.03.2014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fld id="{DD15AC63-4B9B-4F9F-92EE-0FF6740355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9465" name="Группа 1"/>
          <p:cNvGrpSpPr>
            <a:grpSpLocks/>
          </p:cNvGrpSpPr>
          <p:nvPr/>
        </p:nvGrpSpPr>
        <p:grpSpPr bwMode="auto">
          <a:xfrm>
            <a:off x="-25400" y="203200"/>
            <a:ext cx="122412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914400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914400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9.bin"/><Relationship Id="rId18" Type="http://schemas.openxmlformats.org/officeDocument/2006/relationships/image" Target="../media/image18.wmf"/><Relationship Id="rId3" Type="http://schemas.openxmlformats.org/officeDocument/2006/relationships/notesSlide" Target="../notesSlides/notesSlide1.xml"/><Relationship Id="rId21" Type="http://schemas.openxmlformats.org/officeDocument/2006/relationships/oleObject" Target="../embeddings/oleObject13.bin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17.wmf"/><Relationship Id="rId2" Type="http://schemas.openxmlformats.org/officeDocument/2006/relationships/slideLayout" Target="../slideLayouts/slideLayout29.xml"/><Relationship Id="rId16" Type="http://schemas.openxmlformats.org/officeDocument/2006/relationships/image" Target="../media/image16.wmf"/><Relationship Id="rId20" Type="http://schemas.openxmlformats.org/officeDocument/2006/relationships/oleObject" Target="../embeddings/oleObject12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5.wmf"/><Relationship Id="rId23" Type="http://schemas.openxmlformats.org/officeDocument/2006/relationships/oleObject" Target="../embeddings/oleObject15.bin"/><Relationship Id="rId10" Type="http://schemas.openxmlformats.org/officeDocument/2006/relationships/oleObject" Target="../embeddings/oleObject6.bin"/><Relationship Id="rId19" Type="http://schemas.openxmlformats.org/officeDocument/2006/relationships/oleObject" Target="../embeddings/oleObject11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5.bin"/><Relationship Id="rId14" Type="http://schemas.openxmlformats.org/officeDocument/2006/relationships/oleObject" Target="../embeddings/oleObject10.bin"/><Relationship Id="rId22" Type="http://schemas.openxmlformats.org/officeDocument/2006/relationships/oleObject" Target="../embeddings/oleObject14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524000" y="1524000"/>
            <a:ext cx="8686800" cy="4572000"/>
          </a:xfrm>
        </p:spPr>
        <p:txBody>
          <a:bodyPr/>
          <a:lstStyle/>
          <a:p>
            <a:pPr algn="r" eaLnBrk="1" hangingPunct="1">
              <a:buFont typeface="Wingdings 2" pitchFamily="18" charset="2"/>
              <a:buNone/>
            </a:pPr>
            <a:r>
              <a:rPr lang="ru-RU" sz="540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400" i="1" smtClean="0">
                <a:latin typeface="Times New Roman" pitchFamily="18" charset="0"/>
                <a:cs typeface="Times New Roman" pitchFamily="18" charset="0"/>
              </a:rPr>
              <a:t>Цифры (числа) не управляют миром, 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sz="5400" i="1" smtClean="0">
                <a:latin typeface="Times New Roman" pitchFamily="18" charset="0"/>
                <a:cs typeface="Times New Roman" pitchFamily="18" charset="0"/>
              </a:rPr>
              <a:t>но они показывают, 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sz="5400" i="1" smtClean="0">
                <a:latin typeface="Times New Roman" pitchFamily="18" charset="0"/>
                <a:cs typeface="Times New Roman" pitchFamily="18" charset="0"/>
              </a:rPr>
              <a:t>как управляется мир</a:t>
            </a:r>
            <a:r>
              <a:rPr lang="ru-RU" sz="540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sz="5400" i="1" smtClean="0">
                <a:latin typeface="Times New Roman" pitchFamily="18" charset="0"/>
                <a:cs typeface="Times New Roman" pitchFamily="18" charset="0"/>
              </a:rPr>
              <a:t>(И. ГЁТЕ)</a:t>
            </a:r>
            <a:endParaRPr lang="ru-RU" sz="5400" smtClean="0">
              <a:latin typeface="Times New Roman" pitchFamily="18" charset="0"/>
              <a:cs typeface="Times New Roman" pitchFamily="18" charset="0"/>
            </a:endParaRPr>
          </a:p>
          <a:p>
            <a:pPr algn="r" eaLnBrk="1" hangingPunct="1"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" name="Rectangle 17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1146" name="Object 12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935413" y="3716338"/>
          <a:ext cx="431800" cy="431800"/>
        </p:xfrm>
        <a:graphic>
          <a:graphicData uri="http://schemas.openxmlformats.org/presentationml/2006/ole">
            <p:oleObj spid="_x0000_s1146" name="Формула" r:id="rId4" imgW="114102" imgH="114102" progId="Equation.3">
              <p:embed/>
            </p:oleObj>
          </a:graphicData>
        </a:graphic>
      </p:graphicFrame>
      <p:graphicFrame>
        <p:nvGraphicFramePr>
          <p:cNvPr id="1147" name="Object 12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7608888" y="3716338"/>
          <a:ext cx="431800" cy="431800"/>
        </p:xfrm>
        <a:graphic>
          <a:graphicData uri="http://schemas.openxmlformats.org/presentationml/2006/ole">
            <p:oleObj spid="_x0000_s1147" name="Формула" r:id="rId5" imgW="114102" imgH="114102" progId="Equation.3">
              <p:embed/>
            </p:oleObj>
          </a:graphicData>
        </a:graphic>
      </p:graphicFrame>
      <p:graphicFrame>
        <p:nvGraphicFramePr>
          <p:cNvPr id="1148" name="Object 124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872038" y="3716338"/>
          <a:ext cx="454025" cy="454025"/>
        </p:xfrm>
        <a:graphic>
          <a:graphicData uri="http://schemas.openxmlformats.org/presentationml/2006/ole">
            <p:oleObj spid="_x0000_s1148" name="Формула" r:id="rId6" imgW="114102" imgH="114102" progId="Equation.3">
              <p:embed/>
            </p:oleObj>
          </a:graphicData>
        </a:graphic>
      </p:graphicFrame>
      <p:cxnSp>
        <p:nvCxnSpPr>
          <p:cNvPr id="1162" name="AutoShape 4"/>
          <p:cNvCxnSpPr>
            <a:cxnSpLocks noChangeShapeType="1"/>
          </p:cNvCxnSpPr>
          <p:nvPr/>
        </p:nvCxnSpPr>
        <p:spPr bwMode="auto">
          <a:xfrm>
            <a:off x="2135188" y="3933825"/>
            <a:ext cx="7993062" cy="0"/>
          </a:xfrm>
          <a:prstGeom prst="straightConnector1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</p:spPr>
      </p:cxnSp>
      <p:pic>
        <p:nvPicPr>
          <p:cNvPr id="1163" name="Picture 5" descr="j0441380[2]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72263" y="2924175"/>
            <a:ext cx="574675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49" name="Object 125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6743700" y="3716338"/>
          <a:ext cx="381000" cy="381000"/>
        </p:xfrm>
        <a:graphic>
          <a:graphicData uri="http://schemas.openxmlformats.org/presentationml/2006/ole">
            <p:oleObj spid="_x0000_s1149" name="Формула" r:id="rId8" imgW="114102" imgH="114102" progId="Equation.3">
              <p:embed/>
            </p:oleObj>
          </a:graphicData>
        </a:graphic>
      </p:graphicFrame>
      <p:graphicFrame>
        <p:nvGraphicFramePr>
          <p:cNvPr id="1150" name="Object 126"/>
          <p:cNvGraphicFramePr>
            <a:graphicFrameLocks noChangeAspect="1"/>
          </p:cNvGraphicFramePr>
          <p:nvPr/>
        </p:nvGraphicFramePr>
        <p:xfrm>
          <a:off x="5808663" y="3716338"/>
          <a:ext cx="431800" cy="431800"/>
        </p:xfrm>
        <a:graphic>
          <a:graphicData uri="http://schemas.openxmlformats.org/presentationml/2006/ole">
            <p:oleObj spid="_x0000_s1150" name="Формула" r:id="rId9" imgW="114102" imgH="114102" progId="Equation.3">
              <p:embed/>
            </p:oleObj>
          </a:graphicData>
        </a:graphic>
      </p:graphicFrame>
      <p:graphicFrame>
        <p:nvGraphicFramePr>
          <p:cNvPr id="1151" name="Object 127"/>
          <p:cNvGraphicFramePr>
            <a:graphicFrameLocks noChangeAspect="1"/>
          </p:cNvGraphicFramePr>
          <p:nvPr/>
        </p:nvGraphicFramePr>
        <p:xfrm>
          <a:off x="2208213" y="3716338"/>
          <a:ext cx="431800" cy="431800"/>
        </p:xfrm>
        <a:graphic>
          <a:graphicData uri="http://schemas.openxmlformats.org/presentationml/2006/ole">
            <p:oleObj spid="_x0000_s1151" name="Формула" r:id="rId10" imgW="114102" imgH="114102" progId="Equation.3">
              <p:embed/>
            </p:oleObj>
          </a:graphicData>
        </a:graphic>
      </p:graphicFrame>
      <p:graphicFrame>
        <p:nvGraphicFramePr>
          <p:cNvPr id="1152" name="Object 128"/>
          <p:cNvGraphicFramePr>
            <a:graphicFrameLocks noChangeAspect="1"/>
          </p:cNvGraphicFramePr>
          <p:nvPr/>
        </p:nvGraphicFramePr>
        <p:xfrm>
          <a:off x="8401050" y="3716338"/>
          <a:ext cx="431800" cy="431800"/>
        </p:xfrm>
        <a:graphic>
          <a:graphicData uri="http://schemas.openxmlformats.org/presentationml/2006/ole">
            <p:oleObj spid="_x0000_s1152" name="Формула" r:id="rId11" imgW="114102" imgH="114102" progId="Equation.3">
              <p:embed/>
            </p:oleObj>
          </a:graphicData>
        </a:graphic>
      </p:graphicFrame>
      <p:graphicFrame>
        <p:nvGraphicFramePr>
          <p:cNvPr id="1153" name="Object 129"/>
          <p:cNvGraphicFramePr>
            <a:graphicFrameLocks noChangeAspect="1"/>
          </p:cNvGraphicFramePr>
          <p:nvPr/>
        </p:nvGraphicFramePr>
        <p:xfrm>
          <a:off x="3071813" y="3716338"/>
          <a:ext cx="431800" cy="431800"/>
        </p:xfrm>
        <a:graphic>
          <a:graphicData uri="http://schemas.openxmlformats.org/presentationml/2006/ole">
            <p:oleObj spid="_x0000_s1153" name="Формула" r:id="rId12" imgW="114102" imgH="114102" progId="Equation.3">
              <p:embed/>
            </p:oleObj>
          </a:graphicData>
        </a:graphic>
      </p:graphicFrame>
      <p:graphicFrame>
        <p:nvGraphicFramePr>
          <p:cNvPr id="1154" name="Object 130"/>
          <p:cNvGraphicFramePr>
            <a:graphicFrameLocks noChangeAspect="1"/>
          </p:cNvGraphicFramePr>
          <p:nvPr/>
        </p:nvGraphicFramePr>
        <p:xfrm>
          <a:off x="5016500" y="4149725"/>
          <a:ext cx="358775" cy="503238"/>
        </p:xfrm>
        <a:graphic>
          <a:graphicData uri="http://schemas.openxmlformats.org/presentationml/2006/ole">
            <p:oleObj spid="_x0000_s1154" name="Формула" r:id="rId13" imgW="126725" imgH="177415" progId="Equation.3">
              <p:embed/>
            </p:oleObj>
          </a:graphicData>
        </a:graphic>
      </p:graphicFrame>
      <p:graphicFrame>
        <p:nvGraphicFramePr>
          <p:cNvPr id="1155" name="Object 131"/>
          <p:cNvGraphicFramePr>
            <a:graphicFrameLocks noChangeAspect="1"/>
          </p:cNvGraphicFramePr>
          <p:nvPr/>
        </p:nvGraphicFramePr>
        <p:xfrm>
          <a:off x="5880100" y="4149725"/>
          <a:ext cx="233363" cy="431800"/>
        </p:xfrm>
        <a:graphic>
          <a:graphicData uri="http://schemas.openxmlformats.org/presentationml/2006/ole">
            <p:oleObj spid="_x0000_s1155" name="Формула" r:id="rId14" imgW="88707" imgH="164742" progId="Equation.3">
              <p:embed/>
            </p:oleObj>
          </a:graphicData>
        </a:graphic>
      </p:graphicFrame>
      <p:pic>
        <p:nvPicPr>
          <p:cNvPr id="1164" name="Picture 25" descr="j0441419[1]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997200" y="3284538"/>
            <a:ext cx="395288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5" name="Picture 26" descr="j0441413[1]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8040688" y="2846388"/>
            <a:ext cx="1079500" cy="96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6" name="Picture 27" descr="j0441409[1]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992313" y="3276600"/>
            <a:ext cx="1008062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" name="Picture 28" descr="j0441392[2]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3575050" y="2352675"/>
            <a:ext cx="15843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56" name="Object 132"/>
          <p:cNvGraphicFramePr>
            <a:graphicFrameLocks noChangeAspect="1"/>
          </p:cNvGraphicFramePr>
          <p:nvPr/>
        </p:nvGraphicFramePr>
        <p:xfrm>
          <a:off x="2063750" y="3933825"/>
          <a:ext cx="598488" cy="647700"/>
        </p:xfrm>
        <a:graphic>
          <a:graphicData uri="http://schemas.openxmlformats.org/presentationml/2006/ole">
            <p:oleObj spid="_x0000_s1156" name="Формула" r:id="rId19" imgW="152268" imgH="164957" progId="Equation.3">
              <p:embed/>
            </p:oleObj>
          </a:graphicData>
        </a:graphic>
      </p:graphicFrame>
      <p:graphicFrame>
        <p:nvGraphicFramePr>
          <p:cNvPr id="1157" name="Object 133"/>
          <p:cNvGraphicFramePr>
            <a:graphicFrameLocks noChangeAspect="1"/>
          </p:cNvGraphicFramePr>
          <p:nvPr/>
        </p:nvGraphicFramePr>
        <p:xfrm>
          <a:off x="2927350" y="3933825"/>
          <a:ext cx="600075" cy="647700"/>
        </p:xfrm>
        <a:graphic>
          <a:graphicData uri="http://schemas.openxmlformats.org/presentationml/2006/ole">
            <p:oleObj spid="_x0000_s1157" name="Формула" r:id="rId20" imgW="152268" imgH="164957" progId="Equation.3">
              <p:embed/>
            </p:oleObj>
          </a:graphicData>
        </a:graphic>
      </p:graphicFrame>
      <p:graphicFrame>
        <p:nvGraphicFramePr>
          <p:cNvPr id="1158" name="Object 134"/>
          <p:cNvGraphicFramePr>
            <a:graphicFrameLocks noChangeAspect="1"/>
          </p:cNvGraphicFramePr>
          <p:nvPr/>
        </p:nvGraphicFramePr>
        <p:xfrm>
          <a:off x="3863975" y="3933825"/>
          <a:ext cx="555625" cy="647700"/>
        </p:xfrm>
        <a:graphic>
          <a:graphicData uri="http://schemas.openxmlformats.org/presentationml/2006/ole">
            <p:oleObj spid="_x0000_s1158" name="Формула" r:id="rId21" imgW="152202" imgH="177569" progId="Equation.3">
              <p:embed/>
            </p:oleObj>
          </a:graphicData>
        </a:graphic>
      </p:graphicFrame>
      <p:graphicFrame>
        <p:nvGraphicFramePr>
          <p:cNvPr id="1159" name="Object 135"/>
          <p:cNvGraphicFramePr>
            <a:graphicFrameLocks noChangeAspect="1"/>
          </p:cNvGraphicFramePr>
          <p:nvPr/>
        </p:nvGraphicFramePr>
        <p:xfrm>
          <a:off x="6600825" y="3860800"/>
          <a:ext cx="719138" cy="719138"/>
        </p:xfrm>
        <a:graphic>
          <a:graphicData uri="http://schemas.openxmlformats.org/presentationml/2006/ole">
            <p:oleObj spid="_x0000_s1159" name="Формула" r:id="rId22" imgW="164885" imgH="164885" progId="Equation.3">
              <p:embed/>
            </p:oleObj>
          </a:graphicData>
        </a:graphic>
      </p:graphicFrame>
      <p:graphicFrame>
        <p:nvGraphicFramePr>
          <p:cNvPr id="1160" name="Object 136"/>
          <p:cNvGraphicFramePr>
            <a:graphicFrameLocks noChangeAspect="1"/>
          </p:cNvGraphicFramePr>
          <p:nvPr/>
        </p:nvGraphicFramePr>
        <p:xfrm>
          <a:off x="8256588" y="3933825"/>
          <a:ext cx="647700" cy="647700"/>
        </p:xfrm>
        <a:graphic>
          <a:graphicData uri="http://schemas.openxmlformats.org/presentationml/2006/ole">
            <p:oleObj spid="_x0000_s1160" name="Формула" r:id="rId23" imgW="164885" imgH="164885" progId="Equation.3">
              <p:embed/>
            </p:oleObj>
          </a:graphicData>
        </a:graphic>
      </p:graphicFrame>
      <p:sp>
        <p:nvSpPr>
          <p:cNvPr id="12322" name="WordArt 34"/>
          <p:cNvSpPr>
            <a:spLocks noChangeArrowheads="1" noChangeShapeType="1" noTextEdit="1"/>
          </p:cNvSpPr>
          <p:nvPr/>
        </p:nvSpPr>
        <p:spPr bwMode="auto">
          <a:xfrm>
            <a:off x="1774825" y="4652963"/>
            <a:ext cx="936625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>
                <a:ln w="9525">
                  <a:noFill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+mn-lt"/>
                <a:ea typeface="+mn-lt"/>
                <a:cs typeface="+mn-lt"/>
              </a:rPr>
              <a:t>A(-3)</a:t>
            </a:r>
            <a:endParaRPr lang="ru-RU" sz="3600" b="1" i="1" kern="10">
              <a:ln w="9525">
                <a:noFill/>
                <a:round/>
                <a:headEnd/>
                <a:tailEnd/>
              </a:ln>
              <a:solidFill>
                <a:srgbClr val="FF00FF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+mn-lt"/>
              <a:ea typeface="+mn-lt"/>
              <a:cs typeface="+mn-lt"/>
            </a:endParaRPr>
          </a:p>
        </p:txBody>
      </p:sp>
      <p:sp>
        <p:nvSpPr>
          <p:cNvPr id="12323" name="WordArt 35"/>
          <p:cNvSpPr>
            <a:spLocks noChangeArrowheads="1" noChangeShapeType="1" noTextEdit="1"/>
          </p:cNvSpPr>
          <p:nvPr/>
        </p:nvSpPr>
        <p:spPr bwMode="auto">
          <a:xfrm>
            <a:off x="2782888" y="4652963"/>
            <a:ext cx="936625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>
                <a:ln w="9525">
                  <a:noFill/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+mn-lt"/>
                <a:ea typeface="+mn-lt"/>
                <a:cs typeface="+mn-lt"/>
              </a:rPr>
              <a:t>B(-2)</a:t>
            </a:r>
            <a:endParaRPr lang="ru-RU" sz="3600" b="1" i="1" kern="10">
              <a:ln w="9525">
                <a:noFill/>
                <a:round/>
                <a:headEnd/>
                <a:tailEnd/>
              </a:ln>
              <a:solidFill>
                <a:srgbClr val="00FFFF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+mn-lt"/>
              <a:ea typeface="+mn-lt"/>
              <a:cs typeface="+mn-lt"/>
            </a:endParaRPr>
          </a:p>
        </p:txBody>
      </p:sp>
      <p:sp>
        <p:nvSpPr>
          <p:cNvPr id="12324" name="WordArt 36"/>
          <p:cNvSpPr>
            <a:spLocks noChangeArrowheads="1" noChangeShapeType="1" noTextEdit="1"/>
          </p:cNvSpPr>
          <p:nvPr/>
        </p:nvSpPr>
        <p:spPr bwMode="auto">
          <a:xfrm>
            <a:off x="3792538" y="4652963"/>
            <a:ext cx="936625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>
                <a:ln w="9525">
                  <a:noFill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+mn-lt"/>
                <a:ea typeface="+mn-lt"/>
                <a:cs typeface="+mn-lt"/>
              </a:rPr>
              <a:t>C(-1)</a:t>
            </a:r>
            <a:endParaRPr lang="ru-RU" sz="3600" b="1" i="1" kern="10">
              <a:ln w="9525">
                <a:noFill/>
                <a:round/>
                <a:headEnd/>
                <a:tailEnd/>
              </a:ln>
              <a:solidFill>
                <a:srgbClr val="FF00FF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+mn-lt"/>
              <a:ea typeface="+mn-lt"/>
              <a:cs typeface="+mn-lt"/>
            </a:endParaRPr>
          </a:p>
        </p:txBody>
      </p:sp>
      <p:sp>
        <p:nvSpPr>
          <p:cNvPr id="12325" name="WordArt 37"/>
          <p:cNvSpPr>
            <a:spLocks noChangeArrowheads="1" noChangeShapeType="1" noTextEdit="1"/>
          </p:cNvSpPr>
          <p:nvPr/>
        </p:nvSpPr>
        <p:spPr bwMode="auto">
          <a:xfrm>
            <a:off x="6311900" y="4652963"/>
            <a:ext cx="122396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>
                <a:ln w="9525">
                  <a:noFill/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+mn-lt"/>
                <a:ea typeface="+mn-lt"/>
                <a:cs typeface="+mn-lt"/>
              </a:rPr>
              <a:t>D(2)</a:t>
            </a:r>
            <a:endParaRPr lang="ru-RU" sz="3600" b="1" i="1" kern="10">
              <a:ln w="9525">
                <a:noFill/>
                <a:round/>
                <a:headEnd/>
                <a:tailEnd/>
              </a:ln>
              <a:solidFill>
                <a:srgbClr val="00FFFF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+mn-lt"/>
              <a:ea typeface="+mn-lt"/>
              <a:cs typeface="+mn-lt"/>
            </a:endParaRPr>
          </a:p>
        </p:txBody>
      </p:sp>
      <p:sp>
        <p:nvSpPr>
          <p:cNvPr id="12326" name="WordArt 38"/>
          <p:cNvSpPr>
            <a:spLocks noChangeArrowheads="1" noChangeShapeType="1" noTextEdit="1"/>
          </p:cNvSpPr>
          <p:nvPr/>
        </p:nvSpPr>
        <p:spPr bwMode="auto">
          <a:xfrm>
            <a:off x="7896225" y="4652963"/>
            <a:ext cx="12954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>
                <a:ln w="9525">
                  <a:noFill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+mn-lt"/>
                <a:ea typeface="+mn-lt"/>
                <a:cs typeface="+mn-lt"/>
              </a:rPr>
              <a:t>F(4)</a:t>
            </a:r>
            <a:endParaRPr lang="ru-RU" sz="3600" b="1" i="1" kern="10">
              <a:ln w="9525">
                <a:noFill/>
                <a:round/>
                <a:headEnd/>
                <a:tailEnd/>
              </a:ln>
              <a:solidFill>
                <a:srgbClr val="FF00FF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+mn-lt"/>
              <a:ea typeface="+mn-lt"/>
              <a:cs typeface="+mn-lt"/>
            </a:endParaRPr>
          </a:p>
        </p:txBody>
      </p:sp>
      <p:sp>
        <p:nvSpPr>
          <p:cNvPr id="1173" name="WordArt 39"/>
          <p:cNvSpPr>
            <a:spLocks noChangeArrowheads="1" noChangeShapeType="1" noTextEdit="1"/>
          </p:cNvSpPr>
          <p:nvPr/>
        </p:nvSpPr>
        <p:spPr bwMode="auto">
          <a:xfrm>
            <a:off x="9840913" y="4076700"/>
            <a:ext cx="474662" cy="331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+mn-lt"/>
                <a:ea typeface="+mn-lt"/>
                <a:cs typeface="+mn-lt"/>
              </a:rPr>
              <a:t>x</a:t>
            </a:r>
            <a:endParaRPr lang="ru-RU" sz="3600" b="1" i="1" kern="10">
              <a:ln w="9525">
                <a:noFill/>
                <a:round/>
                <a:headEnd/>
                <a:tailEnd/>
              </a:ln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+mn-lt"/>
              <a:ea typeface="+mn-lt"/>
              <a:cs typeface="+mn-lt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2" grpId="0" animBg="1"/>
      <p:bldP spid="12323" grpId="0" animBg="1"/>
      <p:bldP spid="12324" grpId="0" animBg="1"/>
      <p:bldP spid="12325" grpId="0" animBg="1"/>
      <p:bldP spid="123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60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Чему равна длина отрезка АВ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если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A(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-5)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 B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(9)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Wingdings 2" pitchFamily="18" charset="2"/>
              <a:buNone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-5+x=9</a:t>
            </a:r>
          </a:p>
          <a:p>
            <a:pPr>
              <a:buFont typeface="Wingdings 2" pitchFamily="18" charset="2"/>
              <a:buNone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x=9-(-5)</a:t>
            </a:r>
          </a:p>
          <a:p>
            <a:pPr>
              <a:buFont typeface="Wingdings 2" pitchFamily="18" charset="2"/>
              <a:buNone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x=14</a:t>
            </a:r>
          </a:p>
          <a:p>
            <a:pPr algn="ctr">
              <a:buFont typeface="Wingdings 2" pitchFamily="18" charset="2"/>
              <a:buNone/>
            </a:pPr>
            <a:r>
              <a:rPr lang="ru-RU" sz="32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Чтобы найти длину отрезка на координатной прямой</a:t>
            </a:r>
            <a:r>
              <a:rPr lang="en-US" sz="32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2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надо из координаты его правого конца вычесть координату его левого конца</a:t>
            </a:r>
            <a:r>
              <a:rPr lang="en-US" sz="32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i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xit" presetSubtype="32" fill="hold" grpId="2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  <p:bldP spid="46081" grpId="1"/>
      <p:bldP spid="46081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smtClean="0">
                <a:solidFill>
                  <a:srgbClr val="C00000"/>
                </a:solidFill>
              </a:rPr>
              <a:t>Поставь вместо </a:t>
            </a:r>
            <a:r>
              <a:rPr lang="en-US" sz="4000" b="1" smtClean="0">
                <a:solidFill>
                  <a:srgbClr val="C00000"/>
                </a:solidFill>
              </a:rPr>
              <a:t>? </a:t>
            </a:r>
            <a:r>
              <a:rPr lang="ru-RU" sz="4000" b="1" smtClean="0">
                <a:solidFill>
                  <a:srgbClr val="C00000"/>
                </a:solidFill>
              </a:rPr>
              <a:t>число</a:t>
            </a:r>
            <a:r>
              <a:rPr lang="en-US" sz="4000" b="1" smtClean="0">
                <a:solidFill>
                  <a:srgbClr val="C00000"/>
                </a:solidFill>
              </a:rPr>
              <a:t>,</a:t>
            </a:r>
            <a:r>
              <a:rPr lang="ru-RU" sz="4000" b="1" smtClean="0">
                <a:solidFill>
                  <a:srgbClr val="C00000"/>
                </a:solidFill>
              </a:rPr>
              <a:t> чтобы получилось верное равенство</a:t>
            </a:r>
            <a:r>
              <a:rPr lang="en-US" sz="4000" b="1" smtClean="0">
                <a:solidFill>
                  <a:srgbClr val="C00000"/>
                </a:solidFill>
              </a:rPr>
              <a:t>:</a:t>
            </a:r>
            <a:endParaRPr lang="ru-RU" sz="4000" b="1" smtClean="0">
              <a:solidFill>
                <a:srgbClr val="C00000"/>
              </a:solidFill>
            </a:endParaRPr>
          </a:p>
        </p:txBody>
      </p:sp>
      <p:sp>
        <p:nvSpPr>
          <p:cNvPr id="471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4000" b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-6</a:t>
            </a:r>
            <a:r>
              <a:rPr lang="en-US" sz="40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4000" b="1" smtClean="0">
                <a:latin typeface="Times New Roman" pitchFamily="18" charset="0"/>
                <a:cs typeface="Times New Roman" pitchFamily="18" charset="0"/>
              </a:rPr>
              <a:t>? = -15</a:t>
            </a:r>
          </a:p>
          <a:p>
            <a:pPr>
              <a:buFont typeface="Wingdings 2" pitchFamily="18" charset="2"/>
              <a:buNone/>
            </a:pPr>
            <a:r>
              <a:rPr lang="en-US" sz="4000" b="1" smtClean="0">
                <a:latin typeface="Times New Roman" pitchFamily="18" charset="0"/>
                <a:cs typeface="Times New Roman" pitchFamily="18" charset="0"/>
              </a:rPr>
              <a:t>  -16 + 23 = ?</a:t>
            </a:r>
          </a:p>
          <a:p>
            <a:pPr>
              <a:buFont typeface="Wingdings 2" pitchFamily="18" charset="2"/>
              <a:buNone/>
            </a:pPr>
            <a:r>
              <a:rPr lang="en-US" sz="4000" b="1" smtClean="0">
                <a:latin typeface="Times New Roman" pitchFamily="18" charset="0"/>
                <a:cs typeface="Times New Roman" pitchFamily="18" charset="0"/>
              </a:rPr>
              <a:t>  -16 – 18 = ?</a:t>
            </a:r>
          </a:p>
          <a:p>
            <a:pPr>
              <a:buFont typeface="Wingdings 2" pitchFamily="18" charset="2"/>
              <a:buNone/>
            </a:pPr>
            <a:r>
              <a:rPr lang="en-US" sz="4000" b="1" smtClean="0">
                <a:latin typeface="Times New Roman" pitchFamily="18" charset="0"/>
                <a:cs typeface="Times New Roman" pitchFamily="18" charset="0"/>
              </a:rPr>
              <a:t>  -37 + ? = - 11</a:t>
            </a:r>
          </a:p>
          <a:p>
            <a:pPr>
              <a:buFont typeface="Wingdings 2" pitchFamily="18" charset="2"/>
              <a:buNone/>
            </a:pPr>
            <a:r>
              <a:rPr lang="en-US" sz="4000" b="1" smtClean="0">
                <a:latin typeface="Times New Roman" pitchFamily="18" charset="0"/>
                <a:cs typeface="Times New Roman" pitchFamily="18" charset="0"/>
              </a:rPr>
              <a:t>  ? – 5 = - 8</a:t>
            </a:r>
          </a:p>
          <a:p>
            <a:pPr>
              <a:buFont typeface="Wingdings 2" pitchFamily="18" charset="2"/>
              <a:buNone/>
            </a:pPr>
            <a:r>
              <a:rPr lang="en-US" sz="4000" b="1" smtClean="0">
                <a:latin typeface="Times New Roman" pitchFamily="18" charset="0"/>
                <a:cs typeface="Times New Roman" pitchFamily="18" charset="0"/>
              </a:rPr>
              <a:t>  -15 + (-16) = ?</a:t>
            </a:r>
            <a:endParaRPr lang="ru-RU" sz="4000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81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96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Брахмагупта</a:t>
            </a:r>
            <a:endParaRPr lang="ru-RU" sz="9600" smtClean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xit" presetSubtype="32" fill="hold" grpId="2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/>
      <p:bldP spid="48129" grpId="1"/>
      <p:bldP spid="48129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91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9155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45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>
                <a:solidFill>
                  <a:srgbClr val="FF0000"/>
                </a:solidFill>
              </a:rPr>
              <a:t>Физкультминутка</a:t>
            </a:r>
          </a:p>
        </p:txBody>
      </p:sp>
      <p:sp>
        <p:nvSpPr>
          <p:cNvPr id="5017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smtClean="0">
                <a:solidFill>
                  <a:srgbClr val="002060"/>
                </a:solidFill>
              </a:rPr>
              <a:t>Дружно с вами мы считали и про числа рассуждали</a:t>
            </a:r>
            <a:r>
              <a:rPr lang="en-US" b="1" i="1" smtClean="0">
                <a:solidFill>
                  <a:srgbClr val="002060"/>
                </a:solidFill>
              </a:rPr>
              <a:t>,</a:t>
            </a:r>
            <a:endParaRPr lang="ru-RU" b="1" i="1" smtClean="0">
              <a:solidFill>
                <a:srgbClr val="002060"/>
              </a:solidFill>
            </a:endParaRPr>
          </a:p>
          <a:p>
            <a:r>
              <a:rPr lang="ru-RU" b="1" i="1" smtClean="0">
                <a:solidFill>
                  <a:srgbClr val="002060"/>
                </a:solidFill>
              </a:rPr>
              <a:t>А теперь мы дружно встали</a:t>
            </a:r>
            <a:r>
              <a:rPr lang="en-US" b="1" i="1" smtClean="0">
                <a:solidFill>
                  <a:srgbClr val="002060"/>
                </a:solidFill>
              </a:rPr>
              <a:t>,</a:t>
            </a:r>
            <a:r>
              <a:rPr lang="ru-RU" b="1" i="1" smtClean="0">
                <a:solidFill>
                  <a:srgbClr val="002060"/>
                </a:solidFill>
              </a:rPr>
              <a:t> свои косточки размяли</a:t>
            </a:r>
            <a:r>
              <a:rPr lang="en-US" b="1" i="1" smtClean="0">
                <a:solidFill>
                  <a:srgbClr val="002060"/>
                </a:solidFill>
              </a:rPr>
              <a:t>.</a:t>
            </a:r>
            <a:endParaRPr lang="ru-RU" b="1" i="1" smtClean="0">
              <a:solidFill>
                <a:srgbClr val="002060"/>
              </a:solidFill>
            </a:endParaRPr>
          </a:p>
          <a:p>
            <a:r>
              <a:rPr lang="ru-RU" b="1" i="1" smtClean="0">
                <a:solidFill>
                  <a:srgbClr val="002060"/>
                </a:solidFill>
              </a:rPr>
              <a:t>На счет раз- кулак сожмем</a:t>
            </a:r>
            <a:r>
              <a:rPr lang="en-US" b="1" i="1" smtClean="0">
                <a:solidFill>
                  <a:srgbClr val="002060"/>
                </a:solidFill>
              </a:rPr>
              <a:t>,</a:t>
            </a:r>
            <a:r>
              <a:rPr lang="ru-RU" b="1" i="1" smtClean="0">
                <a:solidFill>
                  <a:srgbClr val="002060"/>
                </a:solidFill>
              </a:rPr>
              <a:t> на счет два – в локтях сожмем</a:t>
            </a:r>
            <a:r>
              <a:rPr lang="en-US" b="1" i="1" smtClean="0">
                <a:solidFill>
                  <a:srgbClr val="002060"/>
                </a:solidFill>
              </a:rPr>
              <a:t>.</a:t>
            </a:r>
          </a:p>
          <a:p>
            <a:r>
              <a:rPr lang="ru-RU" b="1" i="1" smtClean="0">
                <a:solidFill>
                  <a:srgbClr val="002060"/>
                </a:solidFill>
              </a:rPr>
              <a:t>На счет три- прижмем к плечам</a:t>
            </a:r>
            <a:r>
              <a:rPr lang="en-US" b="1" i="1" smtClean="0">
                <a:solidFill>
                  <a:srgbClr val="002060"/>
                </a:solidFill>
              </a:rPr>
              <a:t>,</a:t>
            </a:r>
            <a:r>
              <a:rPr lang="ru-RU" b="1" i="1" smtClean="0">
                <a:solidFill>
                  <a:srgbClr val="002060"/>
                </a:solidFill>
              </a:rPr>
              <a:t> на 4 – к небесам</a:t>
            </a:r>
            <a:r>
              <a:rPr lang="en-US" b="1" i="1" smtClean="0">
                <a:solidFill>
                  <a:srgbClr val="002060"/>
                </a:solidFill>
              </a:rPr>
              <a:t>.</a:t>
            </a:r>
            <a:endParaRPr lang="ru-RU" b="1" i="1" smtClean="0">
              <a:solidFill>
                <a:srgbClr val="002060"/>
              </a:solidFill>
            </a:endParaRPr>
          </a:p>
          <a:p>
            <a:r>
              <a:rPr lang="ru-RU" b="1" i="1" smtClean="0">
                <a:solidFill>
                  <a:srgbClr val="002060"/>
                </a:solidFill>
              </a:rPr>
              <a:t>Хорошо прогнулись</a:t>
            </a:r>
            <a:r>
              <a:rPr lang="en-US" b="1" i="1" smtClean="0">
                <a:solidFill>
                  <a:srgbClr val="002060"/>
                </a:solidFill>
              </a:rPr>
              <a:t>,</a:t>
            </a:r>
            <a:r>
              <a:rPr lang="ru-RU" b="1" i="1" smtClean="0">
                <a:solidFill>
                  <a:srgbClr val="002060"/>
                </a:solidFill>
              </a:rPr>
              <a:t> и друг другу улыбнулись</a:t>
            </a:r>
            <a:r>
              <a:rPr lang="en-US" b="1" i="1" smtClean="0">
                <a:solidFill>
                  <a:srgbClr val="002060"/>
                </a:solidFill>
              </a:rPr>
              <a:t>.</a:t>
            </a:r>
            <a:endParaRPr lang="ru-RU" b="1" i="1" smtClean="0">
              <a:solidFill>
                <a:srgbClr val="002060"/>
              </a:solidFill>
            </a:endParaRPr>
          </a:p>
          <a:p>
            <a:r>
              <a:rPr lang="ru-RU" b="1" i="1" smtClean="0">
                <a:solidFill>
                  <a:srgbClr val="002060"/>
                </a:solidFill>
              </a:rPr>
              <a:t>Про пятерку не забудем-добрыми всегда мы будем</a:t>
            </a:r>
            <a:r>
              <a:rPr lang="en-US" b="1" i="1" smtClean="0">
                <a:solidFill>
                  <a:srgbClr val="002060"/>
                </a:solidFill>
              </a:rPr>
              <a:t>.</a:t>
            </a:r>
          </a:p>
          <a:p>
            <a:r>
              <a:rPr lang="ru-RU" b="1" i="1" smtClean="0">
                <a:solidFill>
                  <a:srgbClr val="002060"/>
                </a:solidFill>
              </a:rPr>
              <a:t>На счет шесть прошу всех сесть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>
                <a:solidFill>
                  <a:srgbClr val="FF0000"/>
                </a:solidFill>
              </a:rPr>
              <a:t>Станция «Лесная -1»</a:t>
            </a:r>
          </a:p>
        </p:txBody>
      </p:sp>
      <p:sp>
        <p:nvSpPr>
          <p:cNvPr id="5120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Среди сосен есть дерево</a:t>
            </a:r>
            <a:r>
              <a:rPr lang="en-US" smtClean="0"/>
              <a:t>,</a:t>
            </a:r>
            <a:r>
              <a:rPr lang="ru-RU" smtClean="0"/>
              <a:t> возраст которого примерно 4700 лет</a:t>
            </a:r>
            <a:r>
              <a:rPr lang="en-US" smtClean="0"/>
              <a:t>.</a:t>
            </a:r>
            <a:r>
              <a:rPr lang="ru-RU" smtClean="0"/>
              <a:t> </a:t>
            </a:r>
          </a:p>
          <a:p>
            <a:r>
              <a:rPr lang="ru-RU" smtClean="0"/>
              <a:t>Эта сосна имеет свое имя</a:t>
            </a:r>
            <a:r>
              <a:rPr lang="en-US" smtClean="0"/>
              <a:t>.</a:t>
            </a:r>
            <a:r>
              <a:rPr lang="ru-RU" smtClean="0"/>
              <a:t> Выполните вычисления</a:t>
            </a:r>
            <a:r>
              <a:rPr lang="en-US" smtClean="0"/>
              <a:t>.</a:t>
            </a:r>
            <a:r>
              <a:rPr lang="ru-RU" smtClean="0"/>
              <a:t> Используя найденные ответы</a:t>
            </a:r>
            <a:r>
              <a:rPr lang="en-US" smtClean="0"/>
              <a:t>,</a:t>
            </a:r>
            <a:r>
              <a:rPr lang="ru-RU" smtClean="0"/>
              <a:t> запишите соответствующие им буквы на рисунке</a:t>
            </a:r>
            <a:r>
              <a:rPr lang="en-US" smtClean="0"/>
              <a:t>.</a:t>
            </a:r>
            <a:r>
              <a:rPr lang="ru-RU" smtClean="0"/>
              <a:t> Прочитайте название самой древней сосны</a:t>
            </a:r>
            <a:r>
              <a:rPr lang="en-US" smtClean="0"/>
              <a:t>.</a:t>
            </a:r>
            <a:endParaRPr lang="ru-RU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>
                <a:solidFill>
                  <a:srgbClr val="C00000"/>
                </a:solidFill>
              </a:rPr>
              <a:t>Сосна Мафусаил</a:t>
            </a:r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151188" y="1787525"/>
            <a:ext cx="5916612" cy="4433888"/>
          </a:xfr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>
                <a:solidFill>
                  <a:srgbClr val="FF0000"/>
                </a:solidFill>
              </a:rPr>
              <a:t>Станция «Лесная -2»</a:t>
            </a:r>
          </a:p>
        </p:txBody>
      </p:sp>
      <p:sp>
        <p:nvSpPr>
          <p:cNvPr id="532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С давних времен разные растения</a:t>
            </a:r>
            <a:r>
              <a:rPr lang="en-US" smtClean="0"/>
              <a:t>,</a:t>
            </a:r>
            <a:r>
              <a:rPr lang="ru-RU" smtClean="0"/>
              <a:t> деревья и кустарники</a:t>
            </a:r>
            <a:r>
              <a:rPr lang="en-US" smtClean="0"/>
              <a:t>,</a:t>
            </a:r>
            <a:r>
              <a:rPr lang="ru-RU" smtClean="0"/>
              <a:t> люди наделяли определенной символикой</a:t>
            </a:r>
            <a:r>
              <a:rPr lang="en-US" smtClean="0"/>
              <a:t>.</a:t>
            </a:r>
            <a:r>
              <a:rPr lang="ru-RU" smtClean="0"/>
              <a:t> Так</a:t>
            </a:r>
            <a:r>
              <a:rPr lang="en-US" smtClean="0"/>
              <a:t>,</a:t>
            </a:r>
            <a:r>
              <a:rPr lang="ru-RU" smtClean="0"/>
              <a:t> например</a:t>
            </a:r>
            <a:r>
              <a:rPr lang="en-US" smtClean="0"/>
              <a:t>,</a:t>
            </a:r>
            <a:r>
              <a:rPr lang="ru-RU" smtClean="0"/>
              <a:t> лавр символизирует славу</a:t>
            </a:r>
            <a:r>
              <a:rPr lang="en-US" smtClean="0"/>
              <a:t>,</a:t>
            </a:r>
            <a:r>
              <a:rPr lang="ru-RU" smtClean="0"/>
              <a:t> олива- мир</a:t>
            </a:r>
            <a:r>
              <a:rPr lang="en-US" smtClean="0"/>
              <a:t>,</a:t>
            </a:r>
            <a:r>
              <a:rPr lang="ru-RU" smtClean="0"/>
              <a:t> береза – грацию</a:t>
            </a:r>
            <a:r>
              <a:rPr lang="en-US" smtClean="0"/>
              <a:t>.</a:t>
            </a:r>
            <a:endParaRPr lang="ru-RU" smtClean="0"/>
          </a:p>
          <a:p>
            <a:r>
              <a:rPr lang="ru-RU" smtClean="0"/>
              <a:t>Выполните вычисления</a:t>
            </a:r>
            <a:r>
              <a:rPr lang="en-US" smtClean="0"/>
              <a:t>.</a:t>
            </a:r>
            <a:r>
              <a:rPr lang="ru-RU" smtClean="0"/>
              <a:t> По совпадающим ответам выясните</a:t>
            </a:r>
            <a:r>
              <a:rPr lang="en-US" smtClean="0"/>
              <a:t>,</a:t>
            </a:r>
            <a:r>
              <a:rPr lang="ru-RU" smtClean="0"/>
              <a:t> какие деревья символами каких качеств являются</a:t>
            </a:r>
            <a:r>
              <a:rPr lang="en-US" smtClean="0"/>
              <a:t>.</a:t>
            </a:r>
            <a:r>
              <a:rPr lang="ru-RU" smtClean="0"/>
              <a:t> Поставьте стрелки</a:t>
            </a:r>
            <a:r>
              <a:rPr lang="en-US" smtClean="0"/>
              <a:t>.</a:t>
            </a:r>
            <a:endParaRPr lang="ru-RU" smtClean="0"/>
          </a:p>
          <a:p>
            <a:r>
              <a:rPr lang="ru-RU" smtClean="0"/>
              <a:t>Что символизирует оставшееся дерево</a:t>
            </a:r>
            <a:r>
              <a:rPr lang="en-US" smtClean="0"/>
              <a:t> ?</a:t>
            </a:r>
            <a:endParaRPr lang="ru-RU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Заголовок 3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</p:spPr>
        <p:txBody>
          <a:bodyPr/>
          <a:lstStyle/>
          <a:p>
            <a:pPr algn="ctr"/>
            <a:r>
              <a:rPr lang="ru-RU" b="1" smtClean="0">
                <a:solidFill>
                  <a:srgbClr val="C00000"/>
                </a:solidFill>
              </a:rPr>
              <a:t>Грецкий орех - символ хитрости</a:t>
            </a:r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58875" y="1862138"/>
            <a:ext cx="4043363" cy="4294187"/>
          </a:xfrm>
        </p:spPr>
      </p:pic>
      <p:pic>
        <p:nvPicPr>
          <p:cNvPr id="542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872163" y="1878013"/>
            <a:ext cx="5624512" cy="4278312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4" name="Содержимое 3" descr="dekart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22288" y="1012825"/>
            <a:ext cx="4191000" cy="5175250"/>
          </a:xfrm>
        </p:spPr>
      </p:pic>
      <p:sp>
        <p:nvSpPr>
          <p:cNvPr id="34819" name="Содержимое 6"/>
          <p:cNvSpPr>
            <a:spLocks noGrp="1"/>
          </p:cNvSpPr>
          <p:nvPr>
            <p:ph sz="half" idx="2"/>
          </p:nvPr>
        </p:nvSpPr>
        <p:spPr>
          <a:xfrm>
            <a:off x="4979988" y="2193925"/>
            <a:ext cx="6526212" cy="4024313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Отрицательные числа довольно долго не получали признания.     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Права гражданства отрицательные числа получили лишь после того, как Рене Декарт  применил их в построении аналитической геометрии. 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Отрицательные числа он рассматривал как самостоятельные, расположенные на оси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влево от начала координат. 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Декарт называл их ложными. Так отрицательные числа вошли в математику.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>
                <a:solidFill>
                  <a:srgbClr val="FF0000"/>
                </a:solidFill>
              </a:rPr>
              <a:t>Станция «Биологическая -1»</a:t>
            </a:r>
          </a:p>
        </p:txBody>
      </p:sp>
      <p:sp>
        <p:nvSpPr>
          <p:cNvPr id="5529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smtClean="0"/>
              <a:t>На земном шаре обитают птицы – безошибочные определители прогноза погоды на лето. Они строят из песка гнёзда в форме усечённого конуса, в верхнем основании его делают углубления, в которые складывают яйца. Если лето будет дождливым, то гнёзда строятся высокими, чтобы их не могла затопить вода, а если засушливым-то более низкими. Название этих птиц зашифровано в примерах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Заголовок 1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</p:spPr>
        <p:txBody>
          <a:bodyPr/>
          <a:lstStyle/>
          <a:p>
            <a:pPr algn="ctr"/>
            <a:r>
              <a:rPr lang="ru-RU" smtClean="0"/>
              <a:t> </a:t>
            </a:r>
            <a:r>
              <a:rPr lang="ru-RU" sz="7200" b="1" smtClean="0">
                <a:solidFill>
                  <a:srgbClr val="FF0000"/>
                </a:solidFill>
              </a:rPr>
              <a:t>ФЛАМИНГО </a:t>
            </a:r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1763" y="1958975"/>
            <a:ext cx="5800725" cy="4343400"/>
          </a:xfrm>
        </p:spPr>
      </p:pic>
      <p:pic>
        <p:nvPicPr>
          <p:cNvPr id="563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959475" y="1943100"/>
            <a:ext cx="5843588" cy="4376738"/>
          </a:xfr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6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>
                <a:solidFill>
                  <a:srgbClr val="FF0000"/>
                </a:solidFill>
              </a:rPr>
              <a:t>Станция «Биологическая -2»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itchFamily="18" charset="2"/>
              <a:buNone/>
              <a:defRPr/>
            </a:pPr>
            <a:r>
              <a:rPr lang="ru-RU" sz="4400" dirty="0"/>
              <a:t>На островах Тихого океана живут черепахи- гиганты. Они такой величины, что дети могут кататься, сидя у них на панцире. Название этих черепах зашифровано в примерах.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573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5734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Заголовок 1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</p:spPr>
        <p:txBody>
          <a:bodyPr/>
          <a:lstStyle/>
          <a:p>
            <a:pPr algn="ctr"/>
            <a:r>
              <a:rPr lang="ru-RU" sz="7200" b="1" smtClean="0">
                <a:solidFill>
                  <a:srgbClr val="002060"/>
                </a:solidFill>
              </a:rPr>
              <a:t>ДЕРМОХЕЛИС</a:t>
            </a:r>
          </a:p>
        </p:txBody>
      </p:sp>
      <p:pic>
        <p:nvPicPr>
          <p:cNvPr id="583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1450" y="1862138"/>
            <a:ext cx="5514975" cy="4457700"/>
          </a:xfrm>
        </p:spPr>
      </p:pic>
      <p:pic>
        <p:nvPicPr>
          <p:cNvPr id="583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829300" y="1844675"/>
            <a:ext cx="5973763" cy="4475163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>
                <a:solidFill>
                  <a:srgbClr val="FF0000"/>
                </a:solidFill>
              </a:rPr>
              <a:t>Станция «Литературная»</a:t>
            </a:r>
          </a:p>
        </p:txBody>
      </p:sp>
      <p:sp>
        <p:nvSpPr>
          <p:cNvPr id="593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Выражение зашифровано примерами</a:t>
            </a:r>
            <a:r>
              <a:rPr lang="en-US" smtClean="0"/>
              <a:t>.</a:t>
            </a:r>
            <a:r>
              <a:rPr lang="ru-RU" smtClean="0"/>
              <a:t> Решите примеры</a:t>
            </a:r>
            <a:r>
              <a:rPr lang="en-US" smtClean="0"/>
              <a:t>,</a:t>
            </a:r>
            <a:r>
              <a:rPr lang="ru-RU" smtClean="0"/>
              <a:t> замените ответы буквами</a:t>
            </a:r>
            <a:r>
              <a:rPr lang="en-US" smtClean="0"/>
              <a:t>,</a:t>
            </a:r>
            <a:r>
              <a:rPr lang="ru-RU" smtClean="0"/>
              <a:t> прочтите</a:t>
            </a:r>
            <a:r>
              <a:rPr lang="en-US" smtClean="0"/>
              <a:t>.</a:t>
            </a:r>
            <a:r>
              <a:rPr lang="ru-RU" smtClean="0"/>
              <a:t> Почему мы  так говорим </a:t>
            </a:r>
            <a:r>
              <a:rPr lang="en-US" smtClean="0"/>
              <a:t>?</a:t>
            </a:r>
            <a:endParaRPr lang="ru-RU" smtClean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Заголовок 1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</p:spPr>
        <p:txBody>
          <a:bodyPr/>
          <a:lstStyle/>
          <a:p>
            <a:pPr algn="ctr"/>
            <a:r>
              <a:rPr lang="ru-RU" sz="6600" b="1" smtClean="0">
                <a:solidFill>
                  <a:srgbClr val="C00000"/>
                </a:solidFill>
              </a:rPr>
              <a:t>Хитрая как лиса</a:t>
            </a:r>
          </a:p>
        </p:txBody>
      </p:sp>
      <p:pic>
        <p:nvPicPr>
          <p:cNvPr id="604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7913" y="1912938"/>
            <a:ext cx="4584700" cy="4586287"/>
          </a:xfrm>
        </p:spPr>
      </p:pic>
      <p:pic>
        <p:nvPicPr>
          <p:cNvPr id="6041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7167563" y="1838325"/>
            <a:ext cx="3465512" cy="4627563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144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Найти сумму всех целых чисел от -499 до 501</a:t>
            </a:r>
            <a:r>
              <a:rPr lang="en-US" smtClean="0"/>
              <a:t>.</a:t>
            </a:r>
            <a:endParaRPr lang="ru-RU" smtClean="0"/>
          </a:p>
          <a:p>
            <a:endParaRPr lang="ru-RU" smtClean="0"/>
          </a:p>
          <a:p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-499+(-498)+(-497)+</a:t>
            </a:r>
            <a:r>
              <a:rPr lang="en-US" sz="3600" smtClean="0">
                <a:latin typeface="Times New Roman" pitchFamily="18" charset="0"/>
                <a:cs typeface="Times New Roman" pitchFamily="18" charset="0"/>
              </a:rPr>
              <a:t>…+497+498+499+500+501</a:t>
            </a:r>
          </a:p>
          <a:p>
            <a:endParaRPr lang="ru-RU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24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У Дениса очень много конфет-целая большая коробка</a:t>
            </a:r>
            <a:r>
              <a:rPr lang="en-US" smtClean="0"/>
              <a:t>.</a:t>
            </a:r>
            <a:r>
              <a:rPr lang="ru-RU" smtClean="0"/>
              <a:t> Сперва он съел 3 конфеты</a:t>
            </a:r>
            <a:r>
              <a:rPr lang="en-US" smtClean="0"/>
              <a:t>,</a:t>
            </a:r>
            <a:r>
              <a:rPr lang="ru-RU" smtClean="0"/>
              <a:t> потом папа дал ему 5 конфет</a:t>
            </a:r>
            <a:r>
              <a:rPr lang="en-US" smtClean="0"/>
              <a:t>.</a:t>
            </a:r>
            <a:r>
              <a:rPr lang="ru-RU" smtClean="0"/>
              <a:t> Затем Денис отдал брату 9 конфет</a:t>
            </a:r>
            <a:r>
              <a:rPr lang="en-US" smtClean="0"/>
              <a:t>.</a:t>
            </a:r>
            <a:r>
              <a:rPr lang="ru-RU" smtClean="0"/>
              <a:t> Мама дала Денису 6 конфет</a:t>
            </a:r>
            <a:r>
              <a:rPr lang="en-US" smtClean="0"/>
              <a:t>.</a:t>
            </a:r>
            <a:endParaRPr lang="ru-RU" smtClean="0"/>
          </a:p>
          <a:p>
            <a:endParaRPr lang="ru-RU" smtClean="0"/>
          </a:p>
          <a:p>
            <a:r>
              <a:rPr lang="ru-RU" smtClean="0"/>
              <a:t>Стало ли у Дениса в конечном итоге больше или меньше конфет</a:t>
            </a:r>
            <a:r>
              <a:rPr lang="en-US" smtClean="0"/>
              <a:t>,</a:t>
            </a:r>
            <a:r>
              <a:rPr lang="ru-RU" smtClean="0"/>
              <a:t> чем было вначале</a:t>
            </a:r>
            <a:r>
              <a:rPr lang="en-US" smtClean="0"/>
              <a:t>?</a:t>
            </a:r>
            <a:r>
              <a:rPr lang="ru-RU" smtClean="0"/>
              <a:t> 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6349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Посчитать среднемесячную температуру за февраль месяц этого года</a:t>
            </a:r>
            <a:r>
              <a:rPr lang="en-US" smtClean="0"/>
              <a:t>;</a:t>
            </a:r>
            <a:endParaRPr lang="ru-RU" smtClean="0"/>
          </a:p>
          <a:p>
            <a:pPr eaLnBrk="1" hangingPunct="1"/>
            <a:r>
              <a:rPr lang="ru-RU" smtClean="0"/>
              <a:t>Верно ли утверждение</a:t>
            </a:r>
            <a:r>
              <a:rPr lang="en-US" smtClean="0"/>
              <a:t>:</a:t>
            </a:r>
            <a:r>
              <a:rPr lang="ru-RU" smtClean="0"/>
              <a:t> «Если к отрицательному числу прибавить квадрат этого числа</a:t>
            </a:r>
            <a:r>
              <a:rPr lang="en-US" smtClean="0"/>
              <a:t>,</a:t>
            </a:r>
            <a:r>
              <a:rPr lang="ru-RU" smtClean="0"/>
              <a:t> то всегда получится положительное число </a:t>
            </a:r>
            <a:r>
              <a:rPr lang="en-US" smtClean="0"/>
              <a:t>?</a:t>
            </a:r>
          </a:p>
          <a:p>
            <a:pPr eaLnBrk="1" hangingPunct="1"/>
            <a:r>
              <a:rPr lang="ru-RU" smtClean="0"/>
              <a:t>№ 1091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4514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89000" y="763588"/>
            <a:ext cx="10091738" cy="5133975"/>
          </a:xfr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0"/>
            <a:ext cx="9448800" cy="18256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8000" dirty="0" smtClean="0">
                <a:solidFill>
                  <a:srgbClr val="FFC000"/>
                </a:solidFill>
              </a:rPr>
              <a:t>вычитание</a:t>
            </a:r>
            <a:endParaRPr lang="ru-RU" sz="8000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0"/>
            <a:ext cx="9448800" cy="685800"/>
          </a:xfrm>
        </p:spPr>
        <p:txBody>
          <a:bodyPr rtlCol="0">
            <a:normAutofit fontScale="92500" lnSpcReduction="10000"/>
          </a:bodyPr>
          <a:lstStyle/>
          <a:p>
            <a:pPr algn="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>
                <a:solidFill>
                  <a:srgbClr val="FFFF00"/>
                </a:solidFill>
              </a:rPr>
              <a:t>Урок проведен в 6 А классе      4 марта 2014</a:t>
            </a:r>
          </a:p>
          <a:p>
            <a:pPr algn="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>
                <a:solidFill>
                  <a:srgbClr val="FFFF00"/>
                </a:solidFill>
              </a:rPr>
              <a:t>Учитель математики</a:t>
            </a:r>
            <a:r>
              <a:rPr lang="en-US" dirty="0" smtClean="0">
                <a:solidFill>
                  <a:srgbClr val="FFFF00"/>
                </a:solidFill>
              </a:rPr>
              <a:t>: </a:t>
            </a:r>
            <a:r>
              <a:rPr lang="ru-RU" dirty="0" smtClean="0">
                <a:solidFill>
                  <a:srgbClr val="FFFF00"/>
                </a:solidFill>
              </a:rPr>
              <a:t>Щербинина Т</a:t>
            </a:r>
            <a:r>
              <a:rPr lang="en-US" dirty="0" smtClean="0">
                <a:solidFill>
                  <a:srgbClr val="FFFF00"/>
                </a:solidFill>
              </a:rPr>
              <a:t>.</a:t>
            </a:r>
            <a:r>
              <a:rPr lang="ru-RU" dirty="0" smtClean="0">
                <a:solidFill>
                  <a:srgbClr val="FFFF00"/>
                </a:solidFill>
              </a:rPr>
              <a:t>В</a:t>
            </a:r>
            <a:r>
              <a:rPr lang="en-US" dirty="0" smtClean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FFFF00"/>
                </a:solidFill>
              </a:rPr>
              <a:t>Поздравляем  с  праздником </a:t>
            </a:r>
            <a:r>
              <a:rPr lang="ru-RU" sz="3600" dirty="0" smtClean="0"/>
              <a:t>!</a:t>
            </a:r>
            <a:endParaRPr lang="ru-RU" sz="3600" dirty="0"/>
          </a:p>
        </p:txBody>
      </p:sp>
      <p:pic>
        <p:nvPicPr>
          <p:cNvPr id="65538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95413" y="2243138"/>
            <a:ext cx="3635375" cy="4024312"/>
          </a:xfrm>
        </p:spPr>
      </p:pic>
      <p:pic>
        <p:nvPicPr>
          <p:cNvPr id="65539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45113" y="2314575"/>
            <a:ext cx="647700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86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при измерении температуры  воздуха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при изменении величин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при сжатии</a:t>
            </a:r>
            <a:r>
              <a:rPr lang="en-US" sz="400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 растяжении пружины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высота гор</a:t>
            </a:r>
            <a:r>
              <a:rPr lang="en-US" sz="400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 глубина океанов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лента времени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доход</a:t>
            </a:r>
            <a:r>
              <a:rPr lang="en-US" sz="400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 расход семьи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7890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5400" smtClean="0"/>
              <a:t>  </a:t>
            </a:r>
            <a:r>
              <a:rPr lang="ru-RU" sz="4400" b="1" i="1" smtClean="0">
                <a:solidFill>
                  <a:srgbClr val="7030A0"/>
                </a:solidFill>
              </a:rPr>
              <a:t>За дверью </a:t>
            </a:r>
            <a:r>
              <a:rPr lang="ru-RU" sz="4400" b="1" i="1" smtClean="0">
                <a:solidFill>
                  <a:srgbClr val="C00000"/>
                </a:solidFill>
              </a:rPr>
              <a:t>счастливого</a:t>
            </a:r>
            <a:r>
              <a:rPr lang="ru-RU" sz="4400" b="1" i="1" smtClean="0">
                <a:solidFill>
                  <a:srgbClr val="7030A0"/>
                </a:solidFill>
              </a:rPr>
              <a:t> человека должен стоять кто-нибудь с молоточком</a:t>
            </a:r>
            <a:r>
              <a:rPr lang="en-US" sz="4400" b="1" i="1" smtClean="0">
                <a:solidFill>
                  <a:srgbClr val="7030A0"/>
                </a:solidFill>
              </a:rPr>
              <a:t>,</a:t>
            </a:r>
            <a:r>
              <a:rPr lang="ru-RU" sz="4400" b="1" i="1" smtClean="0">
                <a:solidFill>
                  <a:srgbClr val="7030A0"/>
                </a:solidFill>
              </a:rPr>
              <a:t> постоянно стучать и напоминать</a:t>
            </a:r>
            <a:r>
              <a:rPr lang="en-US" sz="4400" b="1" i="1" smtClean="0">
                <a:solidFill>
                  <a:srgbClr val="7030A0"/>
                </a:solidFill>
              </a:rPr>
              <a:t>,</a:t>
            </a:r>
            <a:r>
              <a:rPr lang="ru-RU" sz="4400" b="1" i="1" smtClean="0">
                <a:solidFill>
                  <a:srgbClr val="7030A0"/>
                </a:solidFill>
              </a:rPr>
              <a:t> что есть </a:t>
            </a:r>
            <a:r>
              <a:rPr lang="ru-RU" sz="4400" b="1" i="1" smtClean="0">
                <a:solidFill>
                  <a:srgbClr val="C00000"/>
                </a:solidFill>
              </a:rPr>
              <a:t>несчастные</a:t>
            </a:r>
            <a:r>
              <a:rPr lang="ru-RU" sz="4400" b="1" i="1" smtClean="0">
                <a:solidFill>
                  <a:srgbClr val="7030A0"/>
                </a:solidFill>
              </a:rPr>
              <a:t> и что после непродолжительного </a:t>
            </a:r>
            <a:r>
              <a:rPr lang="ru-RU" sz="4400" b="1" i="1" smtClean="0">
                <a:solidFill>
                  <a:srgbClr val="C00000"/>
                </a:solidFill>
              </a:rPr>
              <a:t>счастья</a:t>
            </a:r>
            <a:r>
              <a:rPr lang="ru-RU" sz="4400" b="1" i="1" smtClean="0">
                <a:solidFill>
                  <a:srgbClr val="7030A0"/>
                </a:solidFill>
              </a:rPr>
              <a:t> наступает </a:t>
            </a:r>
            <a:r>
              <a:rPr lang="ru-RU" sz="4400" b="1" i="1" smtClean="0">
                <a:solidFill>
                  <a:srgbClr val="C00000"/>
                </a:solidFill>
              </a:rPr>
              <a:t>несчастье </a:t>
            </a:r>
            <a:r>
              <a:rPr lang="en-US" sz="4400" b="1" i="1" smtClean="0">
                <a:solidFill>
                  <a:srgbClr val="C00000"/>
                </a:solidFill>
              </a:rPr>
              <a:t>?</a:t>
            </a:r>
            <a:endParaRPr lang="ru-RU" sz="4400" b="1" i="1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89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9600" smtClean="0"/>
              <a:t>+ - + + - - + - + +</a:t>
            </a:r>
            <a:endParaRPr lang="ru-RU" sz="9600" smtClean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99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4000" b="1" i="1" smtClean="0">
                <a:solidFill>
                  <a:srgbClr val="002060"/>
                </a:solidFill>
              </a:rPr>
              <a:t>        Кто с детских лет занимается математикой</a:t>
            </a:r>
            <a:r>
              <a:rPr lang="en-US" sz="4000" b="1" i="1" smtClean="0">
                <a:solidFill>
                  <a:srgbClr val="002060"/>
                </a:solidFill>
              </a:rPr>
              <a:t>,</a:t>
            </a:r>
            <a:r>
              <a:rPr lang="ru-RU" sz="4000" b="1" i="1" smtClean="0">
                <a:solidFill>
                  <a:srgbClr val="002060"/>
                </a:solidFill>
              </a:rPr>
              <a:t> тот развивает внимание</a:t>
            </a:r>
            <a:r>
              <a:rPr lang="en-US" sz="4000" b="1" i="1" smtClean="0">
                <a:solidFill>
                  <a:srgbClr val="002060"/>
                </a:solidFill>
              </a:rPr>
              <a:t>,</a:t>
            </a:r>
            <a:r>
              <a:rPr lang="ru-RU" sz="4000" b="1" i="1" smtClean="0">
                <a:solidFill>
                  <a:srgbClr val="002060"/>
                </a:solidFill>
              </a:rPr>
              <a:t> тренирует свой мозг</a:t>
            </a:r>
            <a:r>
              <a:rPr lang="en-US" sz="4000" b="1" i="1" smtClean="0">
                <a:solidFill>
                  <a:srgbClr val="002060"/>
                </a:solidFill>
              </a:rPr>
              <a:t>,</a:t>
            </a:r>
            <a:r>
              <a:rPr lang="ru-RU" sz="4000" b="1" i="1" smtClean="0">
                <a:solidFill>
                  <a:srgbClr val="002060"/>
                </a:solidFill>
              </a:rPr>
              <a:t> свою волю</a:t>
            </a:r>
            <a:r>
              <a:rPr lang="en-US" sz="4000" b="1" i="1" smtClean="0">
                <a:solidFill>
                  <a:srgbClr val="002060"/>
                </a:solidFill>
              </a:rPr>
              <a:t>,</a:t>
            </a:r>
            <a:r>
              <a:rPr lang="ru-RU" sz="4000" b="1" i="1" smtClean="0">
                <a:solidFill>
                  <a:srgbClr val="002060"/>
                </a:solidFill>
              </a:rPr>
              <a:t> воспитывает в себе настойчивость и упорство в достижении цели</a:t>
            </a:r>
            <a:r>
              <a:rPr lang="en-US" sz="4000" b="1" i="1" smtClean="0">
                <a:solidFill>
                  <a:srgbClr val="002060"/>
                </a:solidFill>
              </a:rPr>
              <a:t>.</a:t>
            </a:r>
            <a:endParaRPr lang="ru-RU" sz="4000" b="1" i="1" smtClean="0">
              <a:solidFill>
                <a:srgbClr val="002060"/>
              </a:solidFill>
            </a:endParaRPr>
          </a:p>
          <a:p>
            <a:pPr algn="r"/>
            <a:r>
              <a:rPr lang="ru-RU" sz="3600" smtClean="0">
                <a:solidFill>
                  <a:srgbClr val="C00000"/>
                </a:solidFill>
              </a:rPr>
              <a:t> </a:t>
            </a:r>
            <a:r>
              <a:rPr lang="ru-RU" sz="3600" b="1" i="1" smtClean="0">
                <a:solidFill>
                  <a:srgbClr val="C00000"/>
                </a:solidFill>
              </a:rPr>
              <a:t>Александр Мордкович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C00000"/>
                </a:solidFill>
              </a:rPr>
              <a:t>Цель урока</a:t>
            </a:r>
            <a:r>
              <a:rPr lang="en-US" smtClean="0">
                <a:solidFill>
                  <a:srgbClr val="C00000"/>
                </a:solidFill>
              </a:rPr>
              <a:t>:</a:t>
            </a:r>
            <a:endParaRPr lang="ru-RU" smtClean="0">
              <a:solidFill>
                <a:srgbClr val="C00000"/>
              </a:solidFill>
            </a:endParaRPr>
          </a:p>
        </p:txBody>
      </p:sp>
      <p:sp>
        <p:nvSpPr>
          <p:cNvPr id="409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u="sng" smtClean="0"/>
              <a:t>способствовать формированию умений учащихся </a:t>
            </a:r>
            <a:r>
              <a:rPr lang="en-US" u="sng" smtClean="0"/>
              <a:t>:</a:t>
            </a:r>
            <a:endParaRPr lang="ru-RU" u="sng" smtClean="0"/>
          </a:p>
          <a:p>
            <a:r>
              <a:rPr lang="ru-RU" sz="2400" smtClean="0"/>
              <a:t>изображать числа на координатной прямой,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r>
              <a:rPr lang="ru-RU" sz="2400" smtClean="0"/>
              <a:t>сравнивать числа ,</a:t>
            </a:r>
          </a:p>
          <a:p>
            <a:r>
              <a:rPr lang="ru-RU" sz="2400" smtClean="0"/>
              <a:t>записывать числа в порядке возрастания и убывания, </a:t>
            </a:r>
          </a:p>
          <a:p>
            <a:r>
              <a:rPr lang="ru-RU" sz="2400" smtClean="0"/>
              <a:t>приводить примеры, подбирать аргументы, формулировать выводы, </a:t>
            </a:r>
          </a:p>
          <a:p>
            <a:r>
              <a:rPr lang="ru-RU" sz="2400" smtClean="0"/>
              <a:t>выполнять действия сложения и вычитания с целыми числами, с обыкновенными дробями разного знака</a:t>
            </a:r>
            <a:r>
              <a:rPr lang="en-US" sz="2400" smtClean="0"/>
              <a:t>,</a:t>
            </a:r>
            <a:endParaRPr lang="ru-RU" sz="2400" smtClean="0"/>
          </a:p>
          <a:p>
            <a:r>
              <a:rPr lang="ru-RU" sz="2400" smtClean="0"/>
              <a:t>аргументировано отвечать на поставленные вопросы,</a:t>
            </a:r>
          </a:p>
          <a:p>
            <a:r>
              <a:rPr lang="ru-RU" sz="2400" smtClean="0"/>
              <a:t>оформлять решения, аргументировать способы исправления ошибок</a:t>
            </a:r>
            <a:r>
              <a:rPr lang="en-US" sz="2400" smtClean="0"/>
              <a:t>,</a:t>
            </a:r>
            <a:r>
              <a:rPr lang="ru-RU" sz="2400" smtClean="0"/>
              <a:t>  </a:t>
            </a:r>
            <a:endParaRPr lang="en-US" sz="2400" smtClean="0"/>
          </a:p>
          <a:p>
            <a:r>
              <a:rPr lang="ru-RU" sz="2400" smtClean="0"/>
              <a:t>учиться работать в группе</a:t>
            </a:r>
            <a:r>
              <a:rPr lang="en-US" sz="2400" smtClean="0"/>
              <a:t>,</a:t>
            </a:r>
            <a:r>
              <a:rPr lang="ru-RU" sz="2400" smtClean="0"/>
              <a:t> культуре письма и речи</a:t>
            </a:r>
            <a:r>
              <a:rPr lang="en-US" sz="2400" smtClean="0"/>
              <a:t>.</a:t>
            </a:r>
            <a:endParaRPr lang="ru-RU" sz="2400" smtClean="0"/>
          </a:p>
          <a:p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Вычитание</a:t>
            </a:r>
          </a:p>
        </p:txBody>
      </p:sp>
      <p:sp>
        <p:nvSpPr>
          <p:cNvPr id="419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8+3=11</a:t>
            </a:r>
          </a:p>
          <a:p>
            <a:pPr>
              <a:buFont typeface="Wingdings 2" pitchFamily="18" charset="2"/>
              <a:buNone/>
            </a:pPr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11-8=3 ,</a:t>
            </a: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 11+(-8)=3</a:t>
            </a:r>
          </a:p>
          <a:p>
            <a:pPr>
              <a:buFont typeface="Wingdings 2" pitchFamily="18" charset="2"/>
              <a:buNone/>
            </a:pP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Чтобы из данного числа вычесть другое</a:t>
            </a:r>
            <a:r>
              <a:rPr lang="en-US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надо к уменьшаемому прибавить число</a:t>
            </a:r>
            <a:r>
              <a:rPr lang="en-US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противоположное вычитаемому</a:t>
            </a:r>
            <a:r>
              <a:rPr lang="en-US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Wingdings 2" pitchFamily="18" charset="2"/>
              <a:buNone/>
            </a:pPr>
            <a:r>
              <a:rPr lang="en-US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а-в=а+(-в)</a:t>
            </a:r>
          </a:p>
          <a:p>
            <a:pPr>
              <a:buFont typeface="Wingdings 2" pitchFamily="18" charset="2"/>
              <a:buNone/>
            </a:pP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-18-14=-32</a:t>
            </a:r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 -18+(-14)=-32</a:t>
            </a:r>
          </a:p>
          <a:p>
            <a:pPr>
              <a:buFont typeface="Wingdings 2" pitchFamily="18" charset="2"/>
              <a:buNone/>
            </a:pP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-8+6-</a:t>
            </a:r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k=-8+6+(-k)</a:t>
            </a:r>
            <a:endParaRPr lang="ru-RU" sz="32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TC104033937[[fn=Vapor Trail]]</Template>
  <TotalTime>241</TotalTime>
  <Words>618</Words>
  <Application>Microsoft Office PowerPoint</Application>
  <PresentationFormat>Произвольный</PresentationFormat>
  <Paragraphs>89</Paragraphs>
  <Slides>30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20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58" baseType="lpstr">
      <vt:lpstr>Arial</vt:lpstr>
      <vt:lpstr>Century Gothic</vt:lpstr>
      <vt:lpstr>Calibri</vt:lpstr>
      <vt:lpstr>Constantia</vt:lpstr>
      <vt:lpstr>Wingdings 2</vt:lpstr>
      <vt:lpstr>Times New Roman</vt:lpstr>
      <vt:lpstr>Wingdings</vt:lpstr>
      <vt:lpstr>Vapor Trail</vt:lpstr>
      <vt:lpstr>Поток</vt:lpstr>
      <vt:lpstr>Vapor Trail</vt:lpstr>
      <vt:lpstr>Vapor Trail</vt:lpstr>
      <vt:lpstr>Vapor Trail</vt:lpstr>
      <vt:lpstr>Vapor Trail</vt:lpstr>
      <vt:lpstr>Vapor Trail</vt:lpstr>
      <vt:lpstr>Vapor Trail</vt:lpstr>
      <vt:lpstr>Поток</vt:lpstr>
      <vt:lpstr>Поток</vt:lpstr>
      <vt:lpstr>Поток</vt:lpstr>
      <vt:lpstr>Поток</vt:lpstr>
      <vt:lpstr>Поток</vt:lpstr>
      <vt:lpstr>Поток</vt:lpstr>
      <vt:lpstr>Поток</vt:lpstr>
      <vt:lpstr>Поток</vt:lpstr>
      <vt:lpstr>Поток</vt:lpstr>
      <vt:lpstr>Поток</vt:lpstr>
      <vt:lpstr>Поток</vt:lpstr>
      <vt:lpstr>Поток</vt:lpstr>
      <vt:lpstr>Формула</vt:lpstr>
      <vt:lpstr>Слайд 1</vt:lpstr>
      <vt:lpstr>Слайд 2</vt:lpstr>
      <vt:lpstr>ВЫЧИТАНИЕ</vt:lpstr>
      <vt:lpstr>Слайд 4</vt:lpstr>
      <vt:lpstr>Слайд 5</vt:lpstr>
      <vt:lpstr>Слайд 6</vt:lpstr>
      <vt:lpstr>Слайд 7</vt:lpstr>
      <vt:lpstr>Цель урока:</vt:lpstr>
      <vt:lpstr>Вычитание</vt:lpstr>
      <vt:lpstr>Слайд 10</vt:lpstr>
      <vt:lpstr>Слайд 11</vt:lpstr>
      <vt:lpstr>Поставь вместо ? число, чтобы получилось верное равенство:</vt:lpstr>
      <vt:lpstr>Слайд 13</vt:lpstr>
      <vt:lpstr>Слайд 14</vt:lpstr>
      <vt:lpstr>Физкультминутка</vt:lpstr>
      <vt:lpstr>Станция «Лесная -1»</vt:lpstr>
      <vt:lpstr>Сосна Мафусаил</vt:lpstr>
      <vt:lpstr>Станция «Лесная -2»</vt:lpstr>
      <vt:lpstr>Грецкий орех - символ хитрости</vt:lpstr>
      <vt:lpstr>Станция «Биологическая -1»</vt:lpstr>
      <vt:lpstr> ФЛАМИНГО </vt:lpstr>
      <vt:lpstr>Станция «Биологическая -2»</vt:lpstr>
      <vt:lpstr>ДЕРМОХЕЛИС</vt:lpstr>
      <vt:lpstr>Станция «Литературная»</vt:lpstr>
      <vt:lpstr>Хитрая как лиса</vt:lpstr>
      <vt:lpstr>Слайд 26</vt:lpstr>
      <vt:lpstr>Слайд 27</vt:lpstr>
      <vt:lpstr>ДОМАШНЕЕ ЗАДАНИЕ</vt:lpstr>
      <vt:lpstr>Слайд 29</vt:lpstr>
      <vt:lpstr>ПОЗДРАВЛЯЕМ  С  ПРАЗДНИКОМ 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вычитание</dc:title>
  <dc:creator>Татьяна Щербинина</dc:creator>
  <cp:lastModifiedBy>User</cp:lastModifiedBy>
  <cp:revision>36</cp:revision>
  <dcterms:created xsi:type="dcterms:W3CDTF">2014-02-26T11:57:51Z</dcterms:created>
  <dcterms:modified xsi:type="dcterms:W3CDTF">2014-03-04T09:30:33Z</dcterms:modified>
</cp:coreProperties>
</file>