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68" r:id="rId3"/>
    <p:sldId id="262" r:id="rId4"/>
    <p:sldId id="263" r:id="rId5"/>
    <p:sldId id="266" r:id="rId6"/>
    <p:sldId id="267" r:id="rId7"/>
    <p:sldId id="261" r:id="rId8"/>
    <p:sldId id="269" r:id="rId9"/>
    <p:sldId id="260" r:id="rId10"/>
    <p:sldId id="259" r:id="rId11"/>
    <p:sldId id="264" r:id="rId12"/>
    <p:sldId id="265" r:id="rId13"/>
    <p:sldId id="258" r:id="rId1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43" autoAdjust="0"/>
    <p:restoredTop sz="94713" autoAdjust="0"/>
  </p:normalViewPr>
  <p:slideViewPr>
    <p:cSldViewPr>
      <p:cViewPr>
        <p:scale>
          <a:sx n="80" d="100"/>
          <a:sy n="80" d="100"/>
        </p:scale>
        <p:origin x="-427" y="52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CD02820-0252-478B-B7BC-F4F0881EDA3F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7BED318-BB2E-439E-A612-874CE9CEFF65}">
      <dgm:prSet phldrT="[Текст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800" b="1" dirty="0" smtClean="0">
              <a:latin typeface="Bookman Old Style" pitchFamily="18" charset="0"/>
            </a:rPr>
            <a:t>Любовь к родителям, родному дому, к родным и близким людям.</a:t>
          </a:r>
          <a:endParaRPr lang="ru-RU" sz="1800" dirty="0">
            <a:latin typeface="Bookman Old Style" pitchFamily="18" charset="0"/>
          </a:endParaRPr>
        </a:p>
      </dgm:t>
    </dgm:pt>
    <dgm:pt modelId="{D843E9A4-EF90-46F9-A94C-615C7CC29CDD}" type="parTrans" cxnId="{EA348A76-11B7-4A68-A898-B93D1E55CDA6}">
      <dgm:prSet/>
      <dgm:spPr/>
      <dgm:t>
        <a:bodyPr/>
        <a:lstStyle/>
        <a:p>
          <a:endParaRPr lang="ru-RU"/>
        </a:p>
      </dgm:t>
    </dgm:pt>
    <dgm:pt modelId="{96C1DC48-81C2-4CE0-AD1C-95D7985189FC}" type="sibTrans" cxnId="{EA348A76-11B7-4A68-A898-B93D1E55CDA6}">
      <dgm:prSet/>
      <dgm:spPr/>
      <dgm:t>
        <a:bodyPr/>
        <a:lstStyle/>
        <a:p>
          <a:endParaRPr lang="ru-RU"/>
        </a:p>
      </dgm:t>
    </dgm:pt>
    <dgm:pt modelId="{4DAD640B-4BBD-4294-BF7C-36A6B6A86EA3}">
      <dgm:prSet custT="1"/>
      <dgm:spPr/>
      <dgm:t>
        <a:bodyPr/>
        <a:lstStyle/>
        <a:p>
          <a:r>
            <a:rPr lang="ru-RU" sz="1800" b="1" dirty="0" smtClean="0">
              <a:latin typeface="Bookman Old Style" pitchFamily="18" charset="0"/>
            </a:rPr>
            <a:t>Воспитание и уважение к старшим, к людям труда</a:t>
          </a:r>
          <a:r>
            <a:rPr lang="ru-RU" sz="1800" b="0" dirty="0" smtClean="0">
              <a:latin typeface="Bookman Old Style" pitchFamily="18" charset="0"/>
            </a:rPr>
            <a:t> (приобщение детей к традициям народа, стремление чтить память погибших воинов, проявление уважения к людям пожилого возраста).</a:t>
          </a:r>
          <a:endParaRPr lang="ru-RU" sz="1800" b="0" dirty="0">
            <a:latin typeface="Bookman Old Style" pitchFamily="18" charset="0"/>
          </a:endParaRPr>
        </a:p>
      </dgm:t>
    </dgm:pt>
    <dgm:pt modelId="{07C1923F-12E9-4F5E-9B7B-45AF3B096502}" type="parTrans" cxnId="{6837C9AC-8042-4C7D-A37E-35FFF598B9E4}">
      <dgm:prSet/>
      <dgm:spPr/>
      <dgm:t>
        <a:bodyPr/>
        <a:lstStyle/>
        <a:p>
          <a:endParaRPr lang="ru-RU"/>
        </a:p>
      </dgm:t>
    </dgm:pt>
    <dgm:pt modelId="{89976B28-79D7-402B-A44B-D3DF59EA19EA}" type="sibTrans" cxnId="{6837C9AC-8042-4C7D-A37E-35FFF598B9E4}">
      <dgm:prSet/>
      <dgm:spPr/>
      <dgm:t>
        <a:bodyPr/>
        <a:lstStyle/>
        <a:p>
          <a:endParaRPr lang="ru-RU"/>
        </a:p>
      </dgm:t>
    </dgm:pt>
    <dgm:pt modelId="{975F5688-7962-4AF8-A063-2723C153A04B}">
      <dgm:prSet custT="1"/>
      <dgm:spPr/>
      <dgm:t>
        <a:bodyPr/>
        <a:lstStyle/>
        <a:p>
          <a:r>
            <a:rPr lang="ru-RU" sz="1800" b="1" dirty="0" smtClean="0">
              <a:latin typeface="Bookman Old Style" pitchFamily="18" charset="0"/>
            </a:rPr>
            <a:t>Любовь к родной природе </a:t>
          </a:r>
          <a:br>
            <a:rPr lang="ru-RU" sz="1800" b="1" dirty="0" smtClean="0">
              <a:latin typeface="Bookman Old Style" pitchFamily="18" charset="0"/>
            </a:rPr>
          </a:br>
          <a:r>
            <a:rPr lang="ru-RU" sz="1800" b="1" dirty="0" smtClean="0">
              <a:latin typeface="Bookman Old Style" pitchFamily="18" charset="0"/>
            </a:rPr>
            <a:t>(охрана окружающей среды)</a:t>
          </a:r>
          <a:endParaRPr lang="ru-RU" sz="1800" b="1" dirty="0">
            <a:latin typeface="Bookman Old Style" pitchFamily="18" charset="0"/>
          </a:endParaRPr>
        </a:p>
      </dgm:t>
    </dgm:pt>
    <dgm:pt modelId="{2AF51B75-8B54-4333-9457-EE140D879CC0}" type="parTrans" cxnId="{955A8524-6E40-4F37-B984-E8D6CE36AABA}">
      <dgm:prSet/>
      <dgm:spPr/>
      <dgm:t>
        <a:bodyPr/>
        <a:lstStyle/>
        <a:p>
          <a:endParaRPr lang="ru-RU"/>
        </a:p>
      </dgm:t>
    </dgm:pt>
    <dgm:pt modelId="{13675A61-F57B-420C-AB82-5077A2FC9855}" type="sibTrans" cxnId="{955A8524-6E40-4F37-B984-E8D6CE36AABA}">
      <dgm:prSet/>
      <dgm:spPr/>
      <dgm:t>
        <a:bodyPr/>
        <a:lstStyle/>
        <a:p>
          <a:endParaRPr lang="ru-RU"/>
        </a:p>
      </dgm:t>
    </dgm:pt>
    <dgm:pt modelId="{404B03F8-F739-4418-A239-78620838CE71}">
      <dgm:prSet custT="1"/>
      <dgm:spPr/>
      <dgm:t>
        <a:bodyPr/>
        <a:lstStyle/>
        <a:p>
          <a:r>
            <a:rPr lang="ru-RU" sz="1800" b="1" dirty="0" smtClean="0"/>
            <a:t>Моя Родина - Россия. Мой поселок – Новобурейский </a:t>
          </a:r>
          <a:r>
            <a:rPr lang="ru-RU" sz="1800" dirty="0" smtClean="0"/>
            <a:t>( расширение</a:t>
          </a:r>
          <a:r>
            <a:rPr lang="ru-RU" sz="1800" b="1" dirty="0" smtClean="0"/>
            <a:t> </a:t>
          </a:r>
          <a:r>
            <a:rPr lang="ru-RU" sz="1800" dirty="0" smtClean="0"/>
            <a:t>представлений о нашей Родине – России, воспитание любви к своей “малой” родине – Амурской области).</a:t>
          </a:r>
          <a:endParaRPr lang="ru-RU" sz="1800" dirty="0"/>
        </a:p>
      </dgm:t>
    </dgm:pt>
    <dgm:pt modelId="{0CEF9D85-4068-463E-A337-FF9FC70FACCF}" type="parTrans" cxnId="{27B0A88F-5A16-415F-8F86-FDE87492C904}">
      <dgm:prSet/>
      <dgm:spPr/>
      <dgm:t>
        <a:bodyPr/>
        <a:lstStyle/>
        <a:p>
          <a:endParaRPr lang="ru-RU"/>
        </a:p>
      </dgm:t>
    </dgm:pt>
    <dgm:pt modelId="{C4E2C93B-3029-4C19-A9B2-F44FDB24D26D}" type="sibTrans" cxnId="{27B0A88F-5A16-415F-8F86-FDE87492C904}">
      <dgm:prSet/>
      <dgm:spPr/>
      <dgm:t>
        <a:bodyPr/>
        <a:lstStyle/>
        <a:p>
          <a:endParaRPr lang="ru-RU"/>
        </a:p>
      </dgm:t>
    </dgm:pt>
    <dgm:pt modelId="{CC7CE7FD-72F9-46CC-8D58-D026E9B62C39}">
      <dgm:prSet custT="1"/>
      <dgm:spPr/>
      <dgm:t>
        <a:bodyPr/>
        <a:lstStyle/>
        <a:p>
          <a:r>
            <a:rPr lang="ru-RU" sz="1800" b="1" dirty="0" smtClean="0"/>
            <a:t>Человек – защитник своего Отечества </a:t>
          </a:r>
          <a:r>
            <a:rPr lang="ru-RU" sz="1800" dirty="0" smtClean="0"/>
            <a:t>(любовь, забота и сохранение своей родины, формирование чувства патриотизма, гордости за Российскую армию, желание служить своему Отечеству).</a:t>
          </a:r>
          <a:endParaRPr lang="ru-RU" sz="1800" dirty="0"/>
        </a:p>
      </dgm:t>
    </dgm:pt>
    <dgm:pt modelId="{47028C50-A9E8-4F3D-BF10-3A99BFCACB2B}" type="parTrans" cxnId="{E989D68B-91D2-41DC-9F74-0C9E97BF61C5}">
      <dgm:prSet/>
      <dgm:spPr/>
      <dgm:t>
        <a:bodyPr/>
        <a:lstStyle/>
        <a:p>
          <a:endParaRPr lang="ru-RU"/>
        </a:p>
      </dgm:t>
    </dgm:pt>
    <dgm:pt modelId="{E2A06738-4515-488F-A811-BD140A85FA70}" type="sibTrans" cxnId="{E989D68B-91D2-41DC-9F74-0C9E97BF61C5}">
      <dgm:prSet/>
      <dgm:spPr/>
      <dgm:t>
        <a:bodyPr/>
        <a:lstStyle/>
        <a:p>
          <a:endParaRPr lang="ru-RU"/>
        </a:p>
      </dgm:t>
    </dgm:pt>
    <dgm:pt modelId="{C857A88A-8DD5-47B8-AE4E-3041C6B28145}" type="pres">
      <dgm:prSet presAssocID="{BCD02820-0252-478B-B7BC-F4F0881EDA3F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257C066-E173-4BB6-B887-C2D264DED8BD}" type="pres">
      <dgm:prSet presAssocID="{BCD02820-0252-478B-B7BC-F4F0881EDA3F}" presName="dummyMaxCanvas" presStyleCnt="0">
        <dgm:presLayoutVars/>
      </dgm:prSet>
      <dgm:spPr/>
    </dgm:pt>
    <dgm:pt modelId="{822FCB9F-ECF7-480A-8A21-1F2424DC3377}" type="pres">
      <dgm:prSet presAssocID="{BCD02820-0252-478B-B7BC-F4F0881EDA3F}" presName="FiveNodes_1" presStyleLbl="node1" presStyleIdx="0" presStyleCnt="5" custScaleX="11471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55AF6E9-7DA6-4720-96E6-32859F40665A}" type="pres">
      <dgm:prSet presAssocID="{BCD02820-0252-478B-B7BC-F4F0881EDA3F}" presName="FiveNodes_2" presStyleLbl="node1" presStyleIdx="1" presStyleCnt="5" custScaleX="12765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386D5DA-4CC7-48A0-AE27-F8D56B9AAD86}" type="pres">
      <dgm:prSet presAssocID="{BCD02820-0252-478B-B7BC-F4F0881EDA3F}" presName="FiveNodes_3" presStyleLbl="node1" presStyleIdx="2" presStyleCnt="5" custScaleX="120291" custLinFactNeighborX="2378" custLinFactNeighborY="210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0728067-A69F-451E-B8F4-F31C86C8B3FC}" type="pres">
      <dgm:prSet presAssocID="{BCD02820-0252-478B-B7BC-F4F0881EDA3F}" presName="FiveNodes_4" presStyleLbl="node1" presStyleIdx="3" presStyleCnt="5" custScaleX="11243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A45913A-90B7-436E-853A-E9024A96D2A6}" type="pres">
      <dgm:prSet presAssocID="{BCD02820-0252-478B-B7BC-F4F0881EDA3F}" presName="FiveNodes_5" presStyleLbl="node1" presStyleIdx="4" presStyleCnt="5" custScaleX="11291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04ABE88-E966-4CED-9C34-E36C52B9C057}" type="pres">
      <dgm:prSet presAssocID="{BCD02820-0252-478B-B7BC-F4F0881EDA3F}" presName="FiveConn_1-2" presStyleLbl="f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4F81CA0-1390-4176-8C69-ADFCDAE79EDB}" type="pres">
      <dgm:prSet presAssocID="{BCD02820-0252-478B-B7BC-F4F0881EDA3F}" presName="FiveConn_2-3" presStyleLbl="f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2F30172-10D2-4DC1-B8AD-BFFFD9683396}" type="pres">
      <dgm:prSet presAssocID="{BCD02820-0252-478B-B7BC-F4F0881EDA3F}" presName="FiveConn_3-4" presStyleLbl="f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941ED7D-A170-4278-AE8E-32F3E874BC15}" type="pres">
      <dgm:prSet presAssocID="{BCD02820-0252-478B-B7BC-F4F0881EDA3F}" presName="FiveConn_4-5" presStyleLbl="f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2EEA8E9-EFB0-4CB9-8955-5A0CE65372F9}" type="pres">
      <dgm:prSet presAssocID="{BCD02820-0252-478B-B7BC-F4F0881EDA3F}" presName="FiveNodes_1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F837A5C-A7B5-4020-AD17-A1E315CEB8E1}" type="pres">
      <dgm:prSet presAssocID="{BCD02820-0252-478B-B7BC-F4F0881EDA3F}" presName="FiveNodes_2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F0FDEBC-725C-48F9-B7C6-044908DE37FB}" type="pres">
      <dgm:prSet presAssocID="{BCD02820-0252-478B-B7BC-F4F0881EDA3F}" presName="FiveNodes_3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983968D-1448-45DE-A8F5-9140D0550675}" type="pres">
      <dgm:prSet presAssocID="{BCD02820-0252-478B-B7BC-F4F0881EDA3F}" presName="FiveNodes_4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80F965E-1A9F-4F61-8005-5E883E99AE77}" type="pres">
      <dgm:prSet presAssocID="{BCD02820-0252-478B-B7BC-F4F0881EDA3F}" presName="FiveNodes_5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272E119-0CA6-40A9-8764-99F017D50F14}" type="presOf" srcId="{96C1DC48-81C2-4CE0-AD1C-95D7985189FC}" destId="{704ABE88-E966-4CED-9C34-E36C52B9C057}" srcOrd="0" destOrd="0" presId="urn:microsoft.com/office/officeart/2005/8/layout/vProcess5"/>
    <dgm:cxn modelId="{0F172D83-6695-49C0-BEE3-AA7788AAB750}" type="presOf" srcId="{13675A61-F57B-420C-AB82-5077A2FC9855}" destId="{52F30172-10D2-4DC1-B8AD-BFFFD9683396}" srcOrd="0" destOrd="0" presId="urn:microsoft.com/office/officeart/2005/8/layout/vProcess5"/>
    <dgm:cxn modelId="{10D3E728-5900-4B6D-B50F-191A7C93E758}" type="presOf" srcId="{975F5688-7962-4AF8-A063-2723C153A04B}" destId="{6386D5DA-4CC7-48A0-AE27-F8D56B9AAD86}" srcOrd="0" destOrd="0" presId="urn:microsoft.com/office/officeart/2005/8/layout/vProcess5"/>
    <dgm:cxn modelId="{5645F383-47D2-4C13-A726-1ECAE586EF51}" type="presOf" srcId="{4DAD640B-4BBD-4294-BF7C-36A6B6A86EA3}" destId="{A55AF6E9-7DA6-4720-96E6-32859F40665A}" srcOrd="0" destOrd="0" presId="urn:microsoft.com/office/officeart/2005/8/layout/vProcess5"/>
    <dgm:cxn modelId="{74F10836-9950-4EA8-BD87-884A09127893}" type="presOf" srcId="{4DAD640B-4BBD-4294-BF7C-36A6B6A86EA3}" destId="{8F837A5C-A7B5-4020-AD17-A1E315CEB8E1}" srcOrd="1" destOrd="0" presId="urn:microsoft.com/office/officeart/2005/8/layout/vProcess5"/>
    <dgm:cxn modelId="{EFBD7AB3-A1C6-4193-8DE1-C042243E5EB7}" type="presOf" srcId="{89976B28-79D7-402B-A44B-D3DF59EA19EA}" destId="{54F81CA0-1390-4176-8C69-ADFCDAE79EDB}" srcOrd="0" destOrd="0" presId="urn:microsoft.com/office/officeart/2005/8/layout/vProcess5"/>
    <dgm:cxn modelId="{4B360F7B-1AC1-408E-B0C3-C0CAAE6A0E82}" type="presOf" srcId="{07BED318-BB2E-439E-A612-874CE9CEFF65}" destId="{92EEA8E9-EFB0-4CB9-8955-5A0CE65372F9}" srcOrd="1" destOrd="0" presId="urn:microsoft.com/office/officeart/2005/8/layout/vProcess5"/>
    <dgm:cxn modelId="{E989D68B-91D2-41DC-9F74-0C9E97BF61C5}" srcId="{BCD02820-0252-478B-B7BC-F4F0881EDA3F}" destId="{CC7CE7FD-72F9-46CC-8D58-D026E9B62C39}" srcOrd="4" destOrd="0" parTransId="{47028C50-A9E8-4F3D-BF10-3A99BFCACB2B}" sibTransId="{E2A06738-4515-488F-A811-BD140A85FA70}"/>
    <dgm:cxn modelId="{EA348A76-11B7-4A68-A898-B93D1E55CDA6}" srcId="{BCD02820-0252-478B-B7BC-F4F0881EDA3F}" destId="{07BED318-BB2E-439E-A612-874CE9CEFF65}" srcOrd="0" destOrd="0" parTransId="{D843E9A4-EF90-46F9-A94C-615C7CC29CDD}" sibTransId="{96C1DC48-81C2-4CE0-AD1C-95D7985189FC}"/>
    <dgm:cxn modelId="{B6C07241-9EF0-47CC-B3CA-E52FEC67331D}" type="presOf" srcId="{C4E2C93B-3029-4C19-A9B2-F44FDB24D26D}" destId="{2941ED7D-A170-4278-AE8E-32F3E874BC15}" srcOrd="0" destOrd="0" presId="urn:microsoft.com/office/officeart/2005/8/layout/vProcess5"/>
    <dgm:cxn modelId="{CC4F0F4B-99A8-431D-9406-3C494F0EF6E6}" type="presOf" srcId="{404B03F8-F739-4418-A239-78620838CE71}" destId="{E983968D-1448-45DE-A8F5-9140D0550675}" srcOrd="1" destOrd="0" presId="urn:microsoft.com/office/officeart/2005/8/layout/vProcess5"/>
    <dgm:cxn modelId="{76E227F7-5CBC-49A8-8B03-1654D7775195}" type="presOf" srcId="{975F5688-7962-4AF8-A063-2723C153A04B}" destId="{7F0FDEBC-725C-48F9-B7C6-044908DE37FB}" srcOrd="1" destOrd="0" presId="urn:microsoft.com/office/officeart/2005/8/layout/vProcess5"/>
    <dgm:cxn modelId="{F5795CBF-1087-49D9-81CC-0C3DE0E47C03}" type="presOf" srcId="{404B03F8-F739-4418-A239-78620838CE71}" destId="{10728067-A69F-451E-B8F4-F31C86C8B3FC}" srcOrd="0" destOrd="0" presId="urn:microsoft.com/office/officeart/2005/8/layout/vProcess5"/>
    <dgm:cxn modelId="{1BE3EDEF-DE81-4552-BCD3-7C8B1D1F7938}" type="presOf" srcId="{CC7CE7FD-72F9-46CC-8D58-D026E9B62C39}" destId="{D80F965E-1A9F-4F61-8005-5E883E99AE77}" srcOrd="1" destOrd="0" presId="urn:microsoft.com/office/officeart/2005/8/layout/vProcess5"/>
    <dgm:cxn modelId="{576F25A9-8087-4C85-B14D-85E3BB30144E}" type="presOf" srcId="{07BED318-BB2E-439E-A612-874CE9CEFF65}" destId="{822FCB9F-ECF7-480A-8A21-1F2424DC3377}" srcOrd="0" destOrd="0" presId="urn:microsoft.com/office/officeart/2005/8/layout/vProcess5"/>
    <dgm:cxn modelId="{6837C9AC-8042-4C7D-A37E-35FFF598B9E4}" srcId="{BCD02820-0252-478B-B7BC-F4F0881EDA3F}" destId="{4DAD640B-4BBD-4294-BF7C-36A6B6A86EA3}" srcOrd="1" destOrd="0" parTransId="{07C1923F-12E9-4F5E-9B7B-45AF3B096502}" sibTransId="{89976B28-79D7-402B-A44B-D3DF59EA19EA}"/>
    <dgm:cxn modelId="{27B0A88F-5A16-415F-8F86-FDE87492C904}" srcId="{BCD02820-0252-478B-B7BC-F4F0881EDA3F}" destId="{404B03F8-F739-4418-A239-78620838CE71}" srcOrd="3" destOrd="0" parTransId="{0CEF9D85-4068-463E-A337-FF9FC70FACCF}" sibTransId="{C4E2C93B-3029-4C19-A9B2-F44FDB24D26D}"/>
    <dgm:cxn modelId="{955A8524-6E40-4F37-B984-E8D6CE36AABA}" srcId="{BCD02820-0252-478B-B7BC-F4F0881EDA3F}" destId="{975F5688-7962-4AF8-A063-2723C153A04B}" srcOrd="2" destOrd="0" parTransId="{2AF51B75-8B54-4333-9457-EE140D879CC0}" sibTransId="{13675A61-F57B-420C-AB82-5077A2FC9855}"/>
    <dgm:cxn modelId="{F62962A7-6E73-450F-A6C4-EE29B55664BE}" type="presOf" srcId="{CC7CE7FD-72F9-46CC-8D58-D026E9B62C39}" destId="{BA45913A-90B7-436E-853A-E9024A96D2A6}" srcOrd="0" destOrd="0" presId="urn:microsoft.com/office/officeart/2005/8/layout/vProcess5"/>
    <dgm:cxn modelId="{C6E057D3-0591-4F02-BFAD-C17ADF88C602}" type="presOf" srcId="{BCD02820-0252-478B-B7BC-F4F0881EDA3F}" destId="{C857A88A-8DD5-47B8-AE4E-3041C6B28145}" srcOrd="0" destOrd="0" presId="urn:microsoft.com/office/officeart/2005/8/layout/vProcess5"/>
    <dgm:cxn modelId="{DE28D8E8-D705-4C29-B65A-8903AE6D682F}" type="presParOf" srcId="{C857A88A-8DD5-47B8-AE4E-3041C6B28145}" destId="{9257C066-E173-4BB6-B887-C2D264DED8BD}" srcOrd="0" destOrd="0" presId="urn:microsoft.com/office/officeart/2005/8/layout/vProcess5"/>
    <dgm:cxn modelId="{62E0BCC5-7AE9-41A7-9C76-59E217559A08}" type="presParOf" srcId="{C857A88A-8DD5-47B8-AE4E-3041C6B28145}" destId="{822FCB9F-ECF7-480A-8A21-1F2424DC3377}" srcOrd="1" destOrd="0" presId="urn:microsoft.com/office/officeart/2005/8/layout/vProcess5"/>
    <dgm:cxn modelId="{596AF684-200D-46C2-BAA1-110FF84614A0}" type="presParOf" srcId="{C857A88A-8DD5-47B8-AE4E-3041C6B28145}" destId="{A55AF6E9-7DA6-4720-96E6-32859F40665A}" srcOrd="2" destOrd="0" presId="urn:microsoft.com/office/officeart/2005/8/layout/vProcess5"/>
    <dgm:cxn modelId="{E28ADA71-20D6-458D-A27E-DB81D74538C9}" type="presParOf" srcId="{C857A88A-8DD5-47B8-AE4E-3041C6B28145}" destId="{6386D5DA-4CC7-48A0-AE27-F8D56B9AAD86}" srcOrd="3" destOrd="0" presId="urn:microsoft.com/office/officeart/2005/8/layout/vProcess5"/>
    <dgm:cxn modelId="{D66CDB88-A632-4E9C-A692-2699FB4680EA}" type="presParOf" srcId="{C857A88A-8DD5-47B8-AE4E-3041C6B28145}" destId="{10728067-A69F-451E-B8F4-F31C86C8B3FC}" srcOrd="4" destOrd="0" presId="urn:microsoft.com/office/officeart/2005/8/layout/vProcess5"/>
    <dgm:cxn modelId="{84D67D7E-4816-463B-9BAD-41D3D879F84B}" type="presParOf" srcId="{C857A88A-8DD5-47B8-AE4E-3041C6B28145}" destId="{BA45913A-90B7-436E-853A-E9024A96D2A6}" srcOrd="5" destOrd="0" presId="urn:microsoft.com/office/officeart/2005/8/layout/vProcess5"/>
    <dgm:cxn modelId="{DCE5D6BC-4905-416A-B9D6-0139B23FCE53}" type="presParOf" srcId="{C857A88A-8DD5-47B8-AE4E-3041C6B28145}" destId="{704ABE88-E966-4CED-9C34-E36C52B9C057}" srcOrd="6" destOrd="0" presId="urn:microsoft.com/office/officeart/2005/8/layout/vProcess5"/>
    <dgm:cxn modelId="{BC2FFAC0-021E-44BD-8B7F-FC0F751DFCAB}" type="presParOf" srcId="{C857A88A-8DD5-47B8-AE4E-3041C6B28145}" destId="{54F81CA0-1390-4176-8C69-ADFCDAE79EDB}" srcOrd="7" destOrd="0" presId="urn:microsoft.com/office/officeart/2005/8/layout/vProcess5"/>
    <dgm:cxn modelId="{ACF39CCB-C556-4C17-934E-F47663137E25}" type="presParOf" srcId="{C857A88A-8DD5-47B8-AE4E-3041C6B28145}" destId="{52F30172-10D2-4DC1-B8AD-BFFFD9683396}" srcOrd="8" destOrd="0" presId="urn:microsoft.com/office/officeart/2005/8/layout/vProcess5"/>
    <dgm:cxn modelId="{C02F4BB6-E036-4137-8AA9-C4DC98E9BC68}" type="presParOf" srcId="{C857A88A-8DD5-47B8-AE4E-3041C6B28145}" destId="{2941ED7D-A170-4278-AE8E-32F3E874BC15}" srcOrd="9" destOrd="0" presId="urn:microsoft.com/office/officeart/2005/8/layout/vProcess5"/>
    <dgm:cxn modelId="{DB416374-FE12-47F0-8E8E-EFD83BCD8BFB}" type="presParOf" srcId="{C857A88A-8DD5-47B8-AE4E-3041C6B28145}" destId="{92EEA8E9-EFB0-4CB9-8955-5A0CE65372F9}" srcOrd="10" destOrd="0" presId="urn:microsoft.com/office/officeart/2005/8/layout/vProcess5"/>
    <dgm:cxn modelId="{358496EC-F637-4F81-9BBE-6D9958D2F960}" type="presParOf" srcId="{C857A88A-8DD5-47B8-AE4E-3041C6B28145}" destId="{8F837A5C-A7B5-4020-AD17-A1E315CEB8E1}" srcOrd="11" destOrd="0" presId="urn:microsoft.com/office/officeart/2005/8/layout/vProcess5"/>
    <dgm:cxn modelId="{4D86BBBD-54E4-46CB-9E3F-2D67491BD733}" type="presParOf" srcId="{C857A88A-8DD5-47B8-AE4E-3041C6B28145}" destId="{7F0FDEBC-725C-48F9-B7C6-044908DE37FB}" srcOrd="12" destOrd="0" presId="urn:microsoft.com/office/officeart/2005/8/layout/vProcess5"/>
    <dgm:cxn modelId="{5F0261DB-EE99-47BE-901F-529645AF85D2}" type="presParOf" srcId="{C857A88A-8DD5-47B8-AE4E-3041C6B28145}" destId="{E983968D-1448-45DE-A8F5-9140D0550675}" srcOrd="13" destOrd="0" presId="urn:microsoft.com/office/officeart/2005/8/layout/vProcess5"/>
    <dgm:cxn modelId="{39200C8D-CDA9-4071-9029-685E0FBA865B}" type="presParOf" srcId="{C857A88A-8DD5-47B8-AE4E-3041C6B28145}" destId="{D80F965E-1A9F-4F61-8005-5E883E99AE77}" srcOrd="14" destOrd="0" presId="urn:microsoft.com/office/officeart/2005/8/layout/vProcess5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D008B5-5FC9-4B14-8E37-9775C8AA0DE6}" type="datetimeFigureOut">
              <a:rPr lang="ru-RU"/>
              <a:pPr>
                <a:defRPr/>
              </a:pPr>
              <a:t>29.08.2014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31AAB4-A2B6-4A41-BCFF-1F879138157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ll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159ACF-6EEE-43D0-9EDF-C9E4970DFE4F}" type="datetimeFigureOut">
              <a:rPr lang="ru-RU"/>
              <a:pPr>
                <a:defRPr/>
              </a:pPr>
              <a:t>29.08.2014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F13179-B3F2-449A-8687-7C20D00EB2E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ll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A3E9F0-090E-4CD3-A32B-EDDDEC6CD7F3}" type="datetimeFigureOut">
              <a:rPr lang="ru-RU"/>
              <a:pPr>
                <a:defRPr/>
              </a:pPr>
              <a:t>29.08.2014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5E9BA2-EB08-4086-B99A-142D5F68CD2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ll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1B614D-E2EB-4949-903A-C95E2BE5E281}" type="datetimeFigureOut">
              <a:rPr lang="ru-RU"/>
              <a:pPr>
                <a:defRPr/>
              </a:pPr>
              <a:t>29.08.2014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033E69-370C-4FE7-9F66-EDEBEDFFC7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ll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B40A99-5D7F-4FA2-A175-1BACDE5A7381}" type="datetimeFigureOut">
              <a:rPr lang="ru-RU"/>
              <a:pPr>
                <a:defRPr/>
              </a:pPr>
              <a:t>29.08.2014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A67DC7-7430-4018-A504-38F2DFB3D48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ll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B813D5-0ECF-4C1E-8B16-AB3668709E8E}" type="datetimeFigureOut">
              <a:rPr lang="ru-RU"/>
              <a:pPr>
                <a:defRPr/>
              </a:pPr>
              <a:t>29.08.2014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F85912-5B11-417A-B681-E99B539F139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ll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74ED16-ECD9-4F49-9F20-226C806EF09F}" type="datetimeFigureOut">
              <a:rPr lang="ru-RU"/>
              <a:pPr>
                <a:defRPr/>
              </a:pPr>
              <a:t>29.08.2014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6D27E5-6322-466D-8950-F0FF4BFF666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ll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29C3EB-D731-4AAE-877A-6EA1158A85C8}" type="datetimeFigureOut">
              <a:rPr lang="ru-RU"/>
              <a:pPr>
                <a:defRPr/>
              </a:pPr>
              <a:t>29.08.2014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0C6A59-9E17-4ACD-9010-B48D1C6872B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ll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70B520-2BF7-4093-9D85-3F64345726CA}" type="datetimeFigureOut">
              <a:rPr lang="ru-RU"/>
              <a:pPr>
                <a:defRPr/>
              </a:pPr>
              <a:t>29.08.2014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E5DCFA-5831-44A6-9016-28B0845E8D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ll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0AD6DA-88BC-46DF-95B5-6CEA7B83F129}" type="datetimeFigureOut">
              <a:rPr lang="ru-RU"/>
              <a:pPr>
                <a:defRPr/>
              </a:pPr>
              <a:t>29.08.2014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06686A-573B-432A-9BBC-14799C172A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ll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71D363-18F1-42BD-B8B7-D179C0D38B15}" type="datetimeFigureOut">
              <a:rPr lang="ru-RU"/>
              <a:pPr>
                <a:defRPr/>
              </a:pPr>
              <a:t>29.08.2014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3AAF67-B3F1-4E37-8254-02562308D65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ll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51000"/>
            <a:lum/>
          </a:blip>
          <a:srcRect/>
          <a:stretch>
            <a:fillRect l="-6000" r="-2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4742ACE-9F66-4823-9E7B-60FD2180CEAA}" type="datetimeFigureOut">
              <a:rPr lang="ru-RU"/>
              <a:pPr>
                <a:defRPr/>
              </a:pPr>
              <a:t>29.08.2014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36EA741-9056-468F-AB6A-E7E21DAF2C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ransition>
    <p:pull dir="r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6000" r="-2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714620"/>
            <a:ext cx="9144000" cy="147002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5400" b="1" dirty="0" smtClean="0">
                <a:ln w="19050">
                  <a:solidFill>
                    <a:schemeClr val="tx1"/>
                  </a:solidFill>
                </a:ln>
                <a:gradFill>
                  <a:gsLst>
                    <a:gs pos="33000">
                      <a:schemeClr val="bg1"/>
                    </a:gs>
                    <a:gs pos="50000">
                      <a:srgbClr val="0070C0"/>
                    </a:gs>
                    <a:gs pos="71000">
                      <a:srgbClr val="FF0000"/>
                    </a:gs>
                  </a:gsLst>
                  <a:lin ang="5400000" scaled="0"/>
                </a:gradFill>
              </a:rPr>
              <a:t>Патриотическое воспитание школьников</a:t>
            </a:r>
            <a:br>
              <a:rPr lang="ru-RU" sz="5400" b="1" dirty="0" smtClean="0">
                <a:ln w="19050">
                  <a:solidFill>
                    <a:schemeClr val="tx1"/>
                  </a:solidFill>
                </a:ln>
                <a:gradFill>
                  <a:gsLst>
                    <a:gs pos="33000">
                      <a:schemeClr val="bg1"/>
                    </a:gs>
                    <a:gs pos="50000">
                      <a:srgbClr val="0070C0"/>
                    </a:gs>
                    <a:gs pos="71000">
                      <a:srgbClr val="FF0000"/>
                    </a:gs>
                  </a:gsLst>
                  <a:lin ang="5400000" scaled="0"/>
                </a:gradFill>
              </a:rPr>
            </a:br>
            <a:r>
              <a:rPr lang="ru-RU" sz="5400" b="1" dirty="0" smtClean="0">
                <a:ln w="19050">
                  <a:solidFill>
                    <a:schemeClr val="tx1"/>
                  </a:solidFill>
                </a:ln>
                <a:gradFill>
                  <a:gsLst>
                    <a:gs pos="33000">
                      <a:schemeClr val="bg1"/>
                    </a:gs>
                    <a:gs pos="50000">
                      <a:srgbClr val="0070C0"/>
                    </a:gs>
                    <a:gs pos="71000">
                      <a:srgbClr val="FF0000"/>
                    </a:gs>
                  </a:gsLst>
                  <a:lin ang="5400000" scaled="0"/>
                </a:gradFill>
              </a:rPr>
              <a:t>как средство развития нравственных качеств личности</a:t>
            </a:r>
            <a:r>
              <a:rPr lang="ru-RU" sz="5400" b="1" cap="all" dirty="0" smtClean="0"/>
              <a:t/>
            </a:r>
            <a:br>
              <a:rPr lang="ru-RU" sz="5400" b="1" cap="all" dirty="0" smtClean="0"/>
            </a:br>
            <a:endParaRPr lang="ru-RU" sz="5400" b="1" dirty="0">
              <a:ln w="19050">
                <a:solidFill>
                  <a:schemeClr val="tx1"/>
                </a:solidFill>
              </a:ln>
              <a:gradFill>
                <a:gsLst>
                  <a:gs pos="33000">
                    <a:schemeClr val="bg1"/>
                  </a:gs>
                  <a:gs pos="50000">
                    <a:srgbClr val="0070C0"/>
                  </a:gs>
                  <a:gs pos="71000">
                    <a:srgbClr val="FF0000"/>
                  </a:gs>
                </a:gsLst>
                <a:lin ang="5400000" scaled="0"/>
              </a:gra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00298" y="4572008"/>
            <a:ext cx="6400800" cy="1752600"/>
          </a:xfrm>
        </p:spPr>
        <p:txBody>
          <a:bodyPr rtlCol="0">
            <a:normAutofit fontScale="77500" lnSpcReduction="20000"/>
          </a:bodyPr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ru-RU" sz="3600" b="1" dirty="0" smtClean="0">
                <a:ln>
                  <a:solidFill>
                    <a:srgbClr val="0070C0"/>
                  </a:solidFill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Подготовила:</a:t>
            </a:r>
          </a:p>
          <a:p>
            <a:pPr algn="r" eaLnBrk="1" fontAlgn="auto" hangingPunct="1">
              <a:spcAft>
                <a:spcPts val="0"/>
              </a:spcAft>
              <a:defRPr/>
            </a:pPr>
            <a:r>
              <a:rPr lang="ru-RU" sz="3600" b="1" dirty="0" smtClean="0">
                <a:ln>
                  <a:solidFill>
                    <a:srgbClr val="0070C0"/>
                  </a:solidFill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Рогудеева</a:t>
            </a:r>
          </a:p>
          <a:p>
            <a:pPr algn="r" eaLnBrk="1" fontAlgn="auto" hangingPunct="1">
              <a:spcAft>
                <a:spcPts val="0"/>
              </a:spcAft>
              <a:defRPr/>
            </a:pPr>
            <a:r>
              <a:rPr lang="ru-RU" sz="3600" b="1" dirty="0" smtClean="0">
                <a:ln>
                  <a:solidFill>
                    <a:srgbClr val="0070C0"/>
                  </a:solidFill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Лилия Анатольевна</a:t>
            </a:r>
          </a:p>
          <a:p>
            <a:pPr algn="r" eaLnBrk="1" fontAlgn="auto" hangingPunct="1">
              <a:spcAft>
                <a:spcPts val="0"/>
              </a:spcAft>
              <a:defRPr/>
            </a:pPr>
            <a:r>
              <a:rPr lang="ru-RU" sz="3600" b="1" dirty="0" smtClean="0">
                <a:ln>
                  <a:solidFill>
                    <a:srgbClr val="0070C0"/>
                  </a:solidFill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педагог-организатор</a:t>
            </a:r>
          </a:p>
        </p:txBody>
      </p:sp>
      <p:sp>
        <p:nvSpPr>
          <p:cNvPr id="6" name="Подзаголовок 2"/>
          <p:cNvSpPr txBox="1">
            <a:spLocks/>
          </p:cNvSpPr>
          <p:nvPr/>
        </p:nvSpPr>
        <p:spPr bwMode="auto">
          <a:xfrm>
            <a:off x="714348" y="0"/>
            <a:ext cx="7715304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600" b="1" i="0" u="none" strike="noStrike" kern="1200" cap="none" spc="0" normalizeH="0" baseline="0" noProof="0" dirty="0" smtClean="0">
                <a:ln>
                  <a:solidFill>
                    <a:srgbClr val="0070C0"/>
                  </a:solidFill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МОБУ </a:t>
            </a:r>
            <a:r>
              <a:rPr kumimoji="0" lang="ru-RU" sz="3600" b="1" i="0" u="none" strike="noStrike" kern="1200" cap="none" spc="0" normalizeH="0" baseline="0" noProof="0" dirty="0" err="1" smtClean="0">
                <a:ln>
                  <a:solidFill>
                    <a:srgbClr val="0070C0"/>
                  </a:solidFill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Новобурейская</a:t>
            </a:r>
            <a:r>
              <a:rPr kumimoji="0" lang="ru-RU" sz="3600" b="1" i="0" u="none" strike="noStrike" kern="1200" cap="none" spc="0" normalizeH="0" baseline="0" noProof="0" dirty="0" smtClean="0">
                <a:ln>
                  <a:solidFill>
                    <a:srgbClr val="0070C0"/>
                  </a:solidFill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СОШ № 3</a:t>
            </a:r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8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6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11430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5400" b="1" dirty="0" smtClean="0">
                <a:ln w="19050">
                  <a:solidFill>
                    <a:schemeClr val="tx1"/>
                  </a:solidFill>
                </a:ln>
                <a:gradFill>
                  <a:gsLst>
                    <a:gs pos="33000">
                      <a:schemeClr val="bg1"/>
                    </a:gs>
                    <a:gs pos="50000">
                      <a:srgbClr val="0070C0"/>
                    </a:gs>
                    <a:gs pos="71000">
                      <a:srgbClr val="FF0000"/>
                    </a:gs>
                  </a:gsLst>
                  <a:lin ang="5400000" scaled="0"/>
                </a:gradFill>
              </a:rPr>
              <a:t>Формы работы</a:t>
            </a:r>
            <a:endParaRPr lang="ru-RU" sz="5400" b="1" dirty="0">
              <a:ln w="19050">
                <a:solidFill>
                  <a:schemeClr val="tx1"/>
                </a:solidFill>
              </a:ln>
              <a:gradFill>
                <a:gsLst>
                  <a:gs pos="33000">
                    <a:schemeClr val="bg1"/>
                  </a:gs>
                  <a:gs pos="50000">
                    <a:srgbClr val="0070C0"/>
                  </a:gs>
                  <a:gs pos="71000">
                    <a:srgbClr val="FF0000"/>
                  </a:gs>
                </a:gsLst>
                <a:lin ang="5400000" scaled="0"/>
              </a:gra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514350" indent="-514350" eaLnBrk="1" fontAlgn="auto" hangingPunct="1">
              <a:spcAft>
                <a:spcPts val="0"/>
              </a:spcAft>
              <a:buNone/>
              <a:defRPr/>
            </a:pPr>
            <a:endParaRPr lang="ru-RU" sz="2000" b="1" dirty="0" smtClean="0">
              <a:ln>
                <a:solidFill>
                  <a:srgbClr val="0070C0"/>
                </a:solidFill>
              </a:ln>
            </a:endParaRPr>
          </a:p>
        </p:txBody>
      </p:sp>
      <p:pic>
        <p:nvPicPr>
          <p:cNvPr id="1027" name="Picture 3" descr="I:\РАБОТА\2011-2012\Новости на сайт\Мероприятия посвященные 23 февраля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6249" y="1071546"/>
            <a:ext cx="4857752" cy="3641621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80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0" name="Picture 2" descr="I:\РАБОТА\2010-2011 ДЕТСКАЯ ОРГАНИЗАЦИЯ\ветераны\Симонов 5 в   6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2643182"/>
            <a:ext cx="5168891" cy="3876668"/>
          </a:xfrm>
          <a:prstGeom prst="rect">
            <a:avLst/>
          </a:prstGeom>
          <a:noFill/>
        </p:spPr>
      </p:pic>
      <p:pic>
        <p:nvPicPr>
          <p:cNvPr id="2051" name="Picture 3" descr="I:\РАБОТА\2010-2011 ДЕТСКАЯ ОРГАНИЗАЦИЯ\ветераны\Ваулин 6 в 201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15165" y="428604"/>
            <a:ext cx="4760381" cy="3571900"/>
          </a:xfrm>
          <a:prstGeom prst="rect">
            <a:avLst/>
          </a:prstGeom>
          <a:noFill/>
        </p:spPr>
      </p:pic>
      <p:pic>
        <p:nvPicPr>
          <p:cNvPr id="1026" name="Picture 2" descr="C:\Documents and Settings\asu\Мои документы\Мои рисунки\Рисунок1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142976" y="1240614"/>
            <a:ext cx="6251620" cy="4688715"/>
          </a:xfrm>
          <a:prstGeom prst="rect">
            <a:avLst/>
          </a:prstGeom>
          <a:noFill/>
        </p:spPr>
      </p:pic>
      <p:pic>
        <p:nvPicPr>
          <p:cNvPr id="1027" name="Picture 3" descr="C:\Documents and Settings\asu\Мои документы\Мои рисунки\Рисунок2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57224" y="857232"/>
            <a:ext cx="7143800" cy="5357850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Памятник первым комсомольцам</a:t>
            </a:r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2" name="Picture 4" descr="C:\Documents and Settings\asu\Мои документы\Мои рисунки\Рисунок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29058" y="1428736"/>
            <a:ext cx="4445012" cy="3333759"/>
          </a:xfrm>
          <a:prstGeom prst="rect">
            <a:avLst/>
          </a:prstGeom>
          <a:noFill/>
        </p:spPr>
      </p:pic>
      <p:pic>
        <p:nvPicPr>
          <p:cNvPr id="2053" name="Picture 5" descr="C:\Documents and Settings\asu\Мои документы\Мои рисунки\Рисунок5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3254804"/>
            <a:ext cx="4286280" cy="3222203"/>
          </a:xfrm>
          <a:prstGeom prst="rect">
            <a:avLst/>
          </a:prstGeom>
          <a:noFill/>
        </p:spPr>
      </p:pic>
      <p:pic>
        <p:nvPicPr>
          <p:cNvPr id="2051" name="Picture 3" descr="C:\Documents and Settings\asu\Мои документы\Мои рисунки\Рисунок3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714480" y="2000240"/>
            <a:ext cx="5143536" cy="3857652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11430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5400" b="1" dirty="0" smtClean="0">
                <a:ln w="19050">
                  <a:solidFill>
                    <a:schemeClr val="tx1"/>
                  </a:solidFill>
                </a:ln>
                <a:gradFill>
                  <a:gsLst>
                    <a:gs pos="33000">
                      <a:schemeClr val="bg1"/>
                    </a:gs>
                    <a:gs pos="50000">
                      <a:srgbClr val="0070C0"/>
                    </a:gs>
                    <a:gs pos="71000">
                      <a:srgbClr val="FF0000"/>
                    </a:gs>
                  </a:gsLst>
                  <a:lin ang="5400000" scaled="0"/>
                </a:gradFill>
              </a:rPr>
              <a:t>Ожидаемый результат</a:t>
            </a:r>
            <a:endParaRPr lang="ru-RU" sz="5400" b="1" dirty="0">
              <a:ln w="19050">
                <a:solidFill>
                  <a:schemeClr val="tx1"/>
                </a:solidFill>
              </a:ln>
              <a:gradFill>
                <a:gsLst>
                  <a:gs pos="33000">
                    <a:schemeClr val="bg1"/>
                  </a:gs>
                  <a:gs pos="50000">
                    <a:srgbClr val="0070C0"/>
                  </a:gs>
                  <a:gs pos="71000">
                    <a:srgbClr val="FF0000"/>
                  </a:gs>
                </a:gsLst>
                <a:lin ang="5400000" scaled="0"/>
              </a:gra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0" indent="0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b="1" dirty="0" smtClean="0">
                <a:ln>
                  <a:solidFill>
                    <a:srgbClr val="0070C0"/>
                  </a:solidFill>
                </a:ln>
              </a:rPr>
              <a:t>У школьников будут сформированы важнейшие социально значимые качества такие, как гражданская зрелость, любовь к Отечеству, ответственность, чувство долга, верность традициям, стремление к сохранению и преумножению исторических и культурных ценностей, готовность к преодолению трудностей, самопожертвование, а также готовность к служению в Вооруженных силах , Отечеству.</a:t>
            </a:r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>
              <a:buNone/>
            </a:pPr>
            <a:endParaRPr lang="ru-RU" b="1" cap="all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  <a:p>
            <a:pPr algn="ctr">
              <a:buNone/>
            </a:pPr>
            <a:r>
              <a:rPr lang="ru-RU" b="1" i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Историческое значение каждого </a:t>
            </a:r>
            <a:br>
              <a:rPr lang="ru-RU" b="1" i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</a:br>
            <a:r>
              <a:rPr lang="ru-RU" b="1" i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русского человека измеряется </a:t>
            </a:r>
            <a:br>
              <a:rPr lang="ru-RU" b="1" i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</a:br>
            <a:r>
              <a:rPr lang="ru-RU" b="1" i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его заслугами перед Родиной, </a:t>
            </a:r>
            <a:br>
              <a:rPr lang="ru-RU" b="1" i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</a:br>
            <a:r>
              <a:rPr lang="ru-RU" b="1" i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а его человеческое достоинство- </a:t>
            </a:r>
            <a:br>
              <a:rPr lang="ru-RU" b="1" i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</a:br>
            <a:r>
              <a:rPr lang="ru-RU" b="1" i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силой его патриотизма. </a:t>
            </a:r>
            <a:br>
              <a:rPr lang="ru-RU" b="1" i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</a:br>
            <a:r>
              <a:rPr lang="ru-RU" b="1" i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(Н.Г. Чернышевский)</a:t>
            </a:r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 </a:t>
            </a:r>
            <a:endParaRPr lang="ru-RU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5400" b="1" dirty="0" smtClean="0">
                <a:ln w="19050">
                  <a:solidFill>
                    <a:schemeClr val="tx1"/>
                  </a:solidFill>
                </a:ln>
                <a:gradFill>
                  <a:gsLst>
                    <a:gs pos="33000">
                      <a:schemeClr val="bg1"/>
                    </a:gs>
                    <a:gs pos="50000">
                      <a:srgbClr val="0070C0"/>
                    </a:gs>
                    <a:gs pos="71000">
                      <a:srgbClr val="FF0000"/>
                    </a:gs>
                  </a:gsLst>
                  <a:lin ang="5400000" scaled="0"/>
                </a:gradFill>
              </a:rPr>
              <a:t>Направления деятельности</a:t>
            </a:r>
            <a:endParaRPr lang="ru-RU" sz="5400" b="1" dirty="0">
              <a:ln w="19050">
                <a:solidFill>
                  <a:schemeClr val="tx1"/>
                </a:solidFill>
              </a:ln>
              <a:gradFill>
                <a:gsLst>
                  <a:gs pos="33000">
                    <a:schemeClr val="bg1"/>
                  </a:gs>
                  <a:gs pos="50000">
                    <a:srgbClr val="0070C0"/>
                  </a:gs>
                  <a:gs pos="71000">
                    <a:srgbClr val="FF0000"/>
                  </a:gs>
                </a:gsLst>
                <a:lin ang="5400000" scaled="0"/>
              </a:gra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 rtlCol="0">
            <a:norm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  <a:latin typeface="Bookman Old Style" pitchFamily="18" charset="0"/>
              </a:rPr>
              <a:t>1)</a:t>
            </a:r>
            <a:r>
              <a:rPr lang="ru-RU" sz="2800" b="1" dirty="0" smtClean="0">
                <a:solidFill>
                  <a:srgbClr val="7030A0"/>
                </a:solidFill>
                <a:latin typeface="Bookman Old Style" pitchFamily="18" charset="0"/>
              </a:rPr>
              <a:t> духовно-нравственное направление (1-4 классы);</a:t>
            </a:r>
          </a:p>
          <a:p>
            <a:r>
              <a:rPr lang="ru-RU" sz="2800" b="1" dirty="0" smtClean="0">
                <a:solidFill>
                  <a:srgbClr val="FF0000"/>
                </a:solidFill>
                <a:latin typeface="Bookman Old Style" pitchFamily="18" charset="0"/>
              </a:rPr>
              <a:t>2)</a:t>
            </a:r>
            <a:r>
              <a:rPr lang="ru-RU" sz="2800" b="1" dirty="0" smtClean="0">
                <a:solidFill>
                  <a:srgbClr val="7030A0"/>
                </a:solidFill>
                <a:latin typeface="Bookman Old Style" pitchFamily="18" charset="0"/>
              </a:rPr>
              <a:t> поисково-краеведческое  направление «Моя малая Родина» (5-7 классы);</a:t>
            </a:r>
          </a:p>
          <a:p>
            <a:r>
              <a:rPr lang="ru-RU" sz="2800" b="1" dirty="0" smtClean="0">
                <a:solidFill>
                  <a:srgbClr val="FF0000"/>
                </a:solidFill>
                <a:latin typeface="Bookman Old Style" pitchFamily="18" charset="0"/>
              </a:rPr>
              <a:t>3)</a:t>
            </a:r>
            <a:r>
              <a:rPr lang="ru-RU" sz="2800" b="1" dirty="0" smtClean="0">
                <a:solidFill>
                  <a:srgbClr val="7030A0"/>
                </a:solidFill>
                <a:latin typeface="Bookman Old Style" pitchFamily="18" charset="0"/>
              </a:rPr>
              <a:t> военно-историческая подготовка (8 -11классы). 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ru-RU" sz="2000" b="1" dirty="0" smtClean="0">
              <a:ln>
                <a:solidFill>
                  <a:srgbClr val="0070C0"/>
                </a:solidFill>
              </a:ln>
            </a:endParaRPr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285720" y="428604"/>
          <a:ext cx="8572558" cy="6244106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2571767"/>
                <a:gridCol w="4963786"/>
                <a:gridCol w="1037005"/>
              </a:tblGrid>
              <a:tr h="84609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002060"/>
                          </a:solidFill>
                          <a:latin typeface="Bookman Old Style" pitchFamily="18" charset="0"/>
                        </a:rPr>
                        <a:t>Направления</a:t>
                      </a:r>
                      <a:endParaRPr lang="ru-RU" sz="2000" b="1" dirty="0">
                        <a:solidFill>
                          <a:srgbClr val="002060"/>
                        </a:solidFill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002060"/>
                          </a:solidFill>
                          <a:latin typeface="Bookman Old Style" pitchFamily="18" charset="0"/>
                        </a:rPr>
                        <a:t>  </a:t>
                      </a:r>
                      <a:r>
                        <a:rPr lang="ru-RU" sz="2400" b="1" dirty="0" smtClean="0">
                          <a:solidFill>
                            <a:srgbClr val="002060"/>
                          </a:solidFill>
                          <a:latin typeface="Bookman Old Style" pitchFamily="18" charset="0"/>
                        </a:rPr>
                        <a:t>Разделы </a:t>
                      </a:r>
                      <a:r>
                        <a:rPr lang="ru-RU" sz="2400" b="1" dirty="0">
                          <a:solidFill>
                            <a:srgbClr val="002060"/>
                          </a:solidFill>
                          <a:latin typeface="Bookman Old Style" pitchFamily="18" charset="0"/>
                        </a:rPr>
                        <a:t>программы</a:t>
                      </a:r>
                      <a:endParaRPr lang="ru-RU" sz="2000" b="1" dirty="0">
                        <a:solidFill>
                          <a:srgbClr val="002060"/>
                        </a:solidFill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002060"/>
                          </a:solidFill>
                          <a:latin typeface="Bookman Old Style" pitchFamily="18" charset="0"/>
                        </a:rPr>
                        <a:t>Классы</a:t>
                      </a:r>
                      <a:endParaRPr lang="ru-RU" sz="2000" b="1" dirty="0">
                        <a:solidFill>
                          <a:srgbClr val="002060"/>
                        </a:solidFill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60914">
                <a:tc rowSpan="4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latin typeface="Bookman Old Style" pitchFamily="18" charset="0"/>
                        </a:rPr>
                        <a:t>Духовно –</a:t>
                      </a:r>
                      <a:endParaRPr lang="ru-RU" sz="2400" b="1" dirty="0">
                        <a:latin typeface="Bookman Old Style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latin typeface="Bookman Old Style" pitchFamily="18" charset="0"/>
                        </a:rPr>
                        <a:t>нравственное</a:t>
                      </a:r>
                      <a:endParaRPr lang="ru-RU" sz="2400" b="1" dirty="0">
                        <a:latin typeface="Bookman Old Style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Bookman Old Style" pitchFamily="18" charset="0"/>
                        </a:rPr>
                        <a:t> </a:t>
                      </a:r>
                      <a:endParaRPr lang="ru-RU" sz="2400" b="1" dirty="0"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latin typeface="Bookman Old Style" pitchFamily="18" charset="0"/>
                        </a:rPr>
                        <a:t>«Мой дом</a:t>
                      </a:r>
                      <a:r>
                        <a:rPr lang="ru-RU" sz="2800" b="1" dirty="0" smtClean="0">
                          <a:latin typeface="Bookman Old Style" pitchFamily="18" charset="0"/>
                        </a:rPr>
                        <a:t>» </a:t>
                      </a:r>
                      <a:r>
                        <a:rPr lang="ru-RU" sz="1400" b="1" dirty="0" smtClean="0">
                          <a:latin typeface="Bookman Old Style" pitchFamily="18" charset="0"/>
                        </a:rPr>
                        <a:t>«Знакомьтесь – это мы» «День бабушек»</a:t>
                      </a:r>
                      <a:r>
                        <a:rPr lang="ru-RU" sz="1400" b="1" baseline="0" dirty="0" smtClean="0">
                          <a:latin typeface="Bookman Old Style" pitchFamily="18" charset="0"/>
                        </a:rPr>
                        <a:t> </a:t>
                      </a:r>
                      <a:r>
                        <a:rPr lang="ru-RU" sz="1400" b="1" dirty="0" smtClean="0">
                          <a:latin typeface="Bookman Old Style" pitchFamily="18" charset="0"/>
                        </a:rPr>
                        <a:t>(ко Дню пожилых людей), «На кого я хочу быть похожим», «Моя столица, моя Москва» (герб, флаг, гимн России), «Семейные традиции»</a:t>
                      </a:r>
                      <a:endParaRPr lang="ru-RU" sz="1400" b="1" dirty="0"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latin typeface="Bookman Old Style" pitchFamily="18" charset="0"/>
                        </a:rPr>
                        <a:t>1</a:t>
                      </a:r>
                      <a:endParaRPr lang="ru-RU" sz="2400" b="1" dirty="0"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6091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1" dirty="0">
                          <a:latin typeface="Bookman Old Style" pitchFamily="18" charset="0"/>
                        </a:rPr>
                        <a:t>«Народный фольклор</a:t>
                      </a:r>
                      <a:r>
                        <a:rPr lang="ru-RU" sz="2800" b="1" dirty="0" smtClean="0">
                          <a:latin typeface="Bookman Old Style" pitchFamily="18" charset="0"/>
                        </a:rPr>
                        <a:t>»</a:t>
                      </a:r>
                      <a:r>
                        <a:rPr lang="ru-RU" sz="2400" b="1" dirty="0" smtClean="0">
                          <a:latin typeface="Bookman Old Style" pitchFamily="18" charset="0"/>
                        </a:rPr>
                        <a:t> </a:t>
                      </a:r>
                      <a:r>
                        <a:rPr lang="ru-RU" sz="1400" b="1" dirty="0" smtClean="0">
                          <a:latin typeface="Bookman Old Style" pitchFamily="18" charset="0"/>
                        </a:rPr>
                        <a:t>«На берегах Приамурья», «Посмотри, как он хорош, мир в котором ты живешь!», «Песня – душа России», «Русские посиделки»</a:t>
                      </a:r>
                      <a:endParaRPr lang="ru-RU" sz="1400" b="1" dirty="0"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latin typeface="Bookman Old Style" pitchFamily="18" charset="0"/>
                        </a:rPr>
                        <a:t>2 </a:t>
                      </a:r>
                      <a:endParaRPr lang="ru-RU" sz="2400" b="1" dirty="0"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6091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1" dirty="0">
                          <a:latin typeface="Bookman Old Style" pitchFamily="18" charset="0"/>
                        </a:rPr>
                        <a:t>«Наши традиции</a:t>
                      </a:r>
                      <a:r>
                        <a:rPr lang="ru-RU" sz="2800" b="1" dirty="0" smtClean="0">
                          <a:latin typeface="Bookman Old Style" pitchFamily="18" charset="0"/>
                        </a:rPr>
                        <a:t>»</a:t>
                      </a:r>
                      <a:r>
                        <a:rPr lang="ru-RU" sz="2400" b="1" dirty="0" smtClean="0">
                          <a:latin typeface="Bookman Old Style" pitchFamily="18" charset="0"/>
                        </a:rPr>
                        <a:t> </a:t>
                      </a:r>
                      <a:r>
                        <a:rPr lang="ru-RU" sz="1400" dirty="0" smtClean="0">
                          <a:latin typeface="Bookman Old Style" pitchFamily="18" charset="0"/>
                        </a:rPr>
                        <a:t>«</a:t>
                      </a:r>
                      <a:r>
                        <a:rPr lang="ru-RU" sz="1400" b="1" dirty="0" smtClean="0">
                          <a:latin typeface="Bookman Old Style" pitchFamily="18" charset="0"/>
                        </a:rPr>
                        <a:t>Важные вопросы», «Полководцы и герои», «Преданья старины глубокой», «Конституция – главный закон страны»  </a:t>
                      </a:r>
                      <a:endParaRPr lang="ru-RU" sz="1400" b="1" dirty="0"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latin typeface="Bookman Old Style" pitchFamily="18" charset="0"/>
                        </a:rPr>
                        <a:t>3</a:t>
                      </a:r>
                      <a:endParaRPr lang="ru-RU" sz="2400" b="1" dirty="0"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6091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1" dirty="0">
                          <a:latin typeface="Bookman Old Style" pitchFamily="18" charset="0"/>
                        </a:rPr>
                        <a:t>«Моя малая Родина</a:t>
                      </a:r>
                      <a:r>
                        <a:rPr lang="ru-RU" sz="2800" b="1" dirty="0" smtClean="0">
                          <a:latin typeface="Bookman Old Style" pitchFamily="18" charset="0"/>
                        </a:rPr>
                        <a:t>»</a:t>
                      </a:r>
                      <a:r>
                        <a:rPr lang="ru-RU" sz="2400" b="1" dirty="0" smtClean="0">
                          <a:latin typeface="Bookman Old Style" pitchFamily="18" charset="0"/>
                        </a:rPr>
                        <a:t> </a:t>
                      </a:r>
                      <a:r>
                        <a:rPr lang="ru-RU" sz="1400" b="1" dirty="0" smtClean="0">
                          <a:latin typeface="Bookman Old Style" pitchFamily="18" charset="0"/>
                        </a:rPr>
                        <a:t>«Ваши права и обязанности, дети!» «Природа раскрывает тайны» «Герб, флаг, гимн – символы России» «Герои Советского Союза – наши земляки» «Поклонимся великим тем годам» </a:t>
                      </a:r>
                      <a:endParaRPr lang="ru-RU" sz="1400" b="1" dirty="0"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latin typeface="Bookman Old Style" pitchFamily="18" charset="0"/>
                        </a:rPr>
                        <a:t>4</a:t>
                      </a:r>
                      <a:endParaRPr lang="ru-RU" sz="2400" b="1" dirty="0"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85720" y="1285860"/>
          <a:ext cx="8715436" cy="4977384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2670869"/>
                <a:gridCol w="5115873"/>
                <a:gridCol w="928694"/>
              </a:tblGrid>
              <a:tr h="152431">
                <a:tc rowSpan="4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err="1">
                          <a:latin typeface="Bookman Old Style" pitchFamily="18" charset="0"/>
                        </a:rPr>
                        <a:t>Поисково</a:t>
                      </a:r>
                      <a:r>
                        <a:rPr lang="ru-RU" sz="2400" b="1" dirty="0">
                          <a:latin typeface="Bookman Old Style" pitchFamily="18" charset="0"/>
                        </a:rPr>
                        <a:t> –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Bookman Old Style" pitchFamily="18" charset="0"/>
                        </a:rPr>
                        <a:t>краеведческое</a:t>
                      </a:r>
                      <a:endParaRPr lang="ru-RU" sz="2400" b="1" dirty="0"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latin typeface="Bookman Old Style" pitchFamily="18" charset="0"/>
                        </a:rPr>
                        <a:t>«Родная школа</a:t>
                      </a:r>
                      <a:r>
                        <a:rPr lang="ru-RU" sz="2800" b="1" dirty="0" smtClean="0">
                          <a:latin typeface="Bookman Old Style" pitchFamily="18" charset="0"/>
                        </a:rPr>
                        <a:t>» </a:t>
                      </a:r>
                      <a:r>
                        <a:rPr lang="ru-RU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«Мой школьный дом», «Правила поведения в школе», «Зачем нужно учиться в школе», «Моя школа», «Моя учительница», «Наши классные обязанности».</a:t>
                      </a:r>
                      <a:endParaRPr lang="ru-RU" sz="1400" b="1" dirty="0"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dirty="0" smtClean="0">
                          <a:latin typeface="Bookman Old Style" pitchFamily="18" charset="0"/>
                        </a:rPr>
                        <a:t>5</a:t>
                      </a:r>
                      <a:endParaRPr lang="ru-RU" sz="3200" b="1" dirty="0"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143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1" dirty="0">
                          <a:latin typeface="Bookman Old Style" pitchFamily="18" charset="0"/>
                        </a:rPr>
                        <a:t>«Мой поселок</a:t>
                      </a:r>
                      <a:r>
                        <a:rPr lang="ru-RU" sz="2800" b="1" dirty="0" smtClean="0">
                          <a:latin typeface="Bookman Old Style" pitchFamily="18" charset="0"/>
                        </a:rPr>
                        <a:t>»</a:t>
                      </a:r>
                      <a:r>
                        <a:rPr lang="ru-RU" sz="3200" b="1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История земли родной «Моя малая Родина» , Игра «Семь ключей: родник радости и добра», Встреча учащихся с известными людьми поселка, района, «Краски земли </a:t>
                      </a:r>
                      <a:r>
                        <a:rPr lang="ru-RU" sz="1400" b="1" dirty="0" err="1" smtClean="0">
                          <a:latin typeface="Times New Roman"/>
                          <a:ea typeface="Calibri"/>
                          <a:cs typeface="Times New Roman"/>
                        </a:rPr>
                        <a:t>Бурейской</a:t>
                      </a:r>
                      <a:r>
                        <a:rPr lang="ru-RU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»</a:t>
                      </a:r>
                      <a:endParaRPr lang="ru-RU" sz="1400" b="1" dirty="0"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dirty="0" smtClean="0">
                          <a:latin typeface="Bookman Old Style" pitchFamily="18" charset="0"/>
                        </a:rPr>
                        <a:t>6</a:t>
                      </a:r>
                      <a:endParaRPr lang="ru-RU" sz="3200" b="1" dirty="0"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143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1760" algn="l"/>
                        </a:tabLst>
                      </a:pPr>
                      <a:r>
                        <a:rPr lang="ru-RU" sz="2800" b="1" dirty="0">
                          <a:latin typeface="Bookman Old Style" pitchFamily="18" charset="0"/>
                        </a:rPr>
                        <a:t>«Моя Амурская область</a:t>
                      </a:r>
                      <a:r>
                        <a:rPr lang="ru-RU" sz="2800" b="1" dirty="0" smtClean="0">
                          <a:latin typeface="Bookman Old Style" pitchFamily="18" charset="0"/>
                        </a:rPr>
                        <a:t>»</a:t>
                      </a:r>
                      <a:r>
                        <a:rPr lang="ru-RU" sz="2400" b="1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«Моя Родина», История создания герба Амурской области, </a:t>
                      </a:r>
                      <a:r>
                        <a:rPr lang="ru-RU" sz="1400" b="1" dirty="0" err="1" smtClean="0">
                          <a:latin typeface="Times New Roman"/>
                          <a:ea typeface="Calibri"/>
                          <a:cs typeface="Times New Roman"/>
                        </a:rPr>
                        <a:t>Бурейского</a:t>
                      </a:r>
                      <a:r>
                        <a:rPr lang="ru-RU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 района, «Защита Отечества», 8 февраля – день юного героя-антифашиста,  </a:t>
                      </a: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Формирование понятия «патриот», Герои ВОВ</a:t>
                      </a:r>
                      <a:endParaRPr lang="ru-RU" sz="3200" b="1" dirty="0"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dirty="0" smtClean="0">
                          <a:latin typeface="Bookman Old Style" pitchFamily="18" charset="0"/>
                        </a:rPr>
                        <a:t>7</a:t>
                      </a:r>
                      <a:endParaRPr lang="ru-RU" sz="3200" b="1" dirty="0"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143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1" dirty="0">
                          <a:latin typeface="Bookman Old Style" pitchFamily="18" charset="0"/>
                        </a:rPr>
                        <a:t>«Моя Родина - Россия</a:t>
                      </a:r>
                      <a:r>
                        <a:rPr lang="ru-RU" sz="2800" b="1" dirty="0" smtClean="0">
                          <a:latin typeface="Bookman Old Style" pitchFamily="18" charset="0"/>
                        </a:rPr>
                        <a:t>»</a:t>
                      </a:r>
                      <a:r>
                        <a:rPr lang="ru-RU" sz="2800" b="1" baseline="0" dirty="0" smtClean="0">
                          <a:latin typeface="Bookman Old Style" pitchFamily="18" charset="0"/>
                        </a:rPr>
                        <a:t> </a:t>
                      </a:r>
                      <a:r>
                        <a:rPr lang="ru-RU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Урок России (о государственной символике РФ),</a:t>
                      </a:r>
                      <a:r>
                        <a:rPr lang="ru-RU" sz="1400" b="1" baseline="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«Мы – граждане России» , «Поклон тебе, солдат России» , Города-герои</a:t>
                      </a:r>
                      <a:endParaRPr lang="ru-RU" sz="2400" b="1" dirty="0"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dirty="0" smtClean="0">
                          <a:latin typeface="Bookman Old Style" pitchFamily="18" charset="0"/>
                        </a:rPr>
                        <a:t>8</a:t>
                      </a:r>
                      <a:endParaRPr lang="ru-RU" sz="3200" b="1" dirty="0"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14282" y="428604"/>
          <a:ext cx="8572560" cy="6134100"/>
        </p:xfrm>
        <a:graphic>
          <a:graphicData uri="http://schemas.openxmlformats.org/drawingml/2006/table">
            <a:tbl>
              <a:tblPr/>
              <a:tblGrid>
                <a:gridCol w="2928957"/>
                <a:gridCol w="4714909"/>
                <a:gridCol w="928694"/>
              </a:tblGrid>
              <a:tr h="68580">
                <a:tc rowSpan="3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 err="1" smtClean="0">
                          <a:latin typeface="Bookman Old Style" pitchFamily="18" charset="0"/>
                          <a:ea typeface="Times New Roman"/>
                          <a:cs typeface="Times New Roman"/>
                        </a:rPr>
                        <a:t>Военно</a:t>
                      </a:r>
                      <a:r>
                        <a:rPr lang="ru-RU" sz="3200" b="1" dirty="0" smtClean="0">
                          <a:latin typeface="Bookman Old Style" pitchFamily="18" charset="0"/>
                          <a:ea typeface="Times New Roman"/>
                          <a:cs typeface="Times New Roman"/>
                        </a:rPr>
                        <a:t>– историческое</a:t>
                      </a:r>
                      <a:endParaRPr lang="ru-RU" sz="2800" b="1" dirty="0"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1295" algn="l"/>
                        </a:tabLst>
                      </a:pPr>
                      <a:r>
                        <a:rPr lang="ru-RU" sz="2800" b="1" dirty="0">
                          <a:latin typeface="Bookman Old Style" pitchFamily="18" charset="0"/>
                          <a:ea typeface="Times New Roman"/>
                          <a:cs typeface="Times New Roman"/>
                        </a:rPr>
                        <a:t>«Воинская доблесть</a:t>
                      </a:r>
                      <a:r>
                        <a:rPr lang="ru-RU" sz="2800" b="1" dirty="0" smtClean="0">
                          <a:latin typeface="Bookman Old Style" pitchFamily="18" charset="0"/>
                          <a:ea typeface="Times New Roman"/>
                          <a:cs typeface="Times New Roman"/>
                        </a:rPr>
                        <a:t>»</a:t>
                      </a:r>
                      <a:r>
                        <a:rPr lang="ru-RU" sz="2800" dirty="0" smtClean="0">
                          <a:latin typeface="Bookman Old Style" pitchFamily="18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400" b="1" i="0" dirty="0" smtClean="0">
                          <a:latin typeface="Bookman Old Style" pitchFamily="18" charset="0"/>
                          <a:ea typeface="Calibri"/>
                          <a:cs typeface="Times New Roman"/>
                        </a:rPr>
                        <a:t>Знакомство с формой, знаками отличия различных родов войск. Боевые ордена и медали, </a:t>
                      </a:r>
                      <a:r>
                        <a:rPr lang="ru-RU" sz="1400" b="1" i="0" dirty="0" smtClean="0">
                          <a:latin typeface="Bookman Old Style" pitchFamily="18" charset="0"/>
                          <a:ea typeface="Times New Roman"/>
                          <a:cs typeface="Times New Roman"/>
                        </a:rPr>
                        <a:t>Общие представления о родах войск, </a:t>
                      </a:r>
                      <a:r>
                        <a:rPr lang="ru-RU" sz="1400" b="1" i="0" dirty="0" smtClean="0">
                          <a:latin typeface="Bookman Old Style" pitchFamily="18" charset="0"/>
                          <a:ea typeface="Calibri"/>
                          <a:cs typeface="Times New Roman"/>
                        </a:rPr>
                        <a:t>История пограничных войск, Имена героев-пограничников, История Русского флота, Подвиги советских моряков. Танковое вооружение.</a:t>
                      </a:r>
                      <a:endParaRPr lang="ru-RU" sz="2800" b="1" dirty="0"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 smtClean="0">
                          <a:latin typeface="Bookman Old Style" pitchFamily="18" charset="0"/>
                          <a:ea typeface="Times New Roman"/>
                          <a:cs typeface="Times New Roman"/>
                        </a:rPr>
                        <a:t>9 </a:t>
                      </a:r>
                      <a:endParaRPr lang="ru-RU" sz="2800" b="1" dirty="0"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58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1" dirty="0">
                          <a:latin typeface="Bookman Old Style" pitchFamily="18" charset="0"/>
                          <a:ea typeface="Times New Roman"/>
                          <a:cs typeface="Times New Roman"/>
                        </a:rPr>
                        <a:t>«Памятники истории и культуры</a:t>
                      </a:r>
                      <a:r>
                        <a:rPr lang="ru-RU" sz="2800" b="1" dirty="0" smtClean="0">
                          <a:latin typeface="Bookman Old Style" pitchFamily="18" charset="0"/>
                          <a:ea typeface="Times New Roman"/>
                          <a:cs typeface="Times New Roman"/>
                        </a:rPr>
                        <a:t>»</a:t>
                      </a:r>
                      <a:r>
                        <a:rPr lang="ru-RU" sz="2800" dirty="0" smtClean="0">
                          <a:latin typeface="Bookman Old Style" pitchFamily="18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400" b="1" dirty="0" smtClean="0">
                          <a:latin typeface="Bookman Old Style" pitchFamily="18" charset="0"/>
                          <a:ea typeface="Calibri"/>
                          <a:cs typeface="Times New Roman"/>
                        </a:rPr>
                        <a:t>Наша Родина в далеком прошлом. Они сражались вдали от Родины. Борьба советских людей в фашисткой неволе. Хроники </a:t>
                      </a:r>
                      <a:r>
                        <a:rPr lang="ru-RU" sz="1400" b="1" dirty="0" err="1" smtClean="0">
                          <a:latin typeface="Bookman Old Style" pitchFamily="18" charset="0"/>
                          <a:ea typeface="Calibri"/>
                          <a:cs typeface="Times New Roman"/>
                        </a:rPr>
                        <a:t>войныГорода</a:t>
                      </a:r>
                      <a:r>
                        <a:rPr lang="ru-RU" sz="1400" b="1" dirty="0" smtClean="0">
                          <a:latin typeface="Bookman Old Style" pitchFamily="18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400" b="1" dirty="0" err="1" smtClean="0">
                          <a:latin typeface="Bookman Old Style" pitchFamily="18" charset="0"/>
                          <a:ea typeface="Calibri"/>
                          <a:cs typeface="Times New Roman"/>
                        </a:rPr>
                        <a:t>героиПамятники</a:t>
                      </a:r>
                      <a:r>
                        <a:rPr lang="ru-RU" sz="1400" b="1" dirty="0" smtClean="0">
                          <a:latin typeface="Bookman Old Style" pitchFamily="18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400" b="1" dirty="0" err="1" smtClean="0">
                          <a:latin typeface="Bookman Old Style" pitchFamily="18" charset="0"/>
                          <a:ea typeface="Calibri"/>
                          <a:cs typeface="Times New Roman"/>
                        </a:rPr>
                        <a:t>РоссииЗолотое</a:t>
                      </a:r>
                      <a:r>
                        <a:rPr lang="ru-RU" sz="1400" b="1" dirty="0" smtClean="0">
                          <a:latin typeface="Bookman Old Style" pitchFamily="18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400" b="1" dirty="0" err="1" smtClean="0">
                          <a:latin typeface="Bookman Old Style" pitchFamily="18" charset="0"/>
                          <a:ea typeface="Calibri"/>
                          <a:cs typeface="Times New Roman"/>
                        </a:rPr>
                        <a:t>кольцо</a:t>
                      </a:r>
                      <a:r>
                        <a:rPr lang="ru-RU" sz="1400" b="1" spc="-70" dirty="0" err="1" smtClean="0">
                          <a:latin typeface="Bookman Old Style" pitchFamily="18" charset="0"/>
                          <a:ea typeface="Calibri"/>
                          <a:cs typeface="Times New Roman"/>
                        </a:rPr>
                        <a:t>Армия-освободительница</a:t>
                      </a:r>
                      <a:r>
                        <a:rPr lang="ru-RU" sz="1400" b="1" spc="-70" dirty="0" smtClean="0">
                          <a:latin typeface="Bookman Old Style" pitchFamily="18" charset="0"/>
                          <a:ea typeface="Calibri"/>
                          <a:cs typeface="Times New Roman"/>
                        </a:rPr>
                        <a:t>. Памятник Советскому воину-освободителю в Берлине.</a:t>
                      </a:r>
                      <a:endParaRPr lang="ru-RU" sz="2800" b="1" dirty="0"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>
                          <a:latin typeface="Bookman Old Style" pitchFamily="18" charset="0"/>
                          <a:ea typeface="Times New Roman"/>
                          <a:cs typeface="Times New Roman"/>
                        </a:rPr>
                        <a:t>10 </a:t>
                      </a:r>
                      <a:endParaRPr lang="ru-RU" sz="2800" b="1" dirty="0"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58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1" dirty="0">
                          <a:latin typeface="Bookman Old Style" pitchFamily="18" charset="0"/>
                          <a:ea typeface="Times New Roman"/>
                          <a:cs typeface="Times New Roman"/>
                        </a:rPr>
                        <a:t>«Я – гражданин</a:t>
                      </a:r>
                      <a:r>
                        <a:rPr lang="ru-RU" sz="2800" b="1" dirty="0" smtClean="0">
                          <a:latin typeface="Bookman Old Style" pitchFamily="18" charset="0"/>
                          <a:ea typeface="Times New Roman"/>
                          <a:cs typeface="Times New Roman"/>
                        </a:rPr>
                        <a:t>»</a:t>
                      </a:r>
                      <a:r>
                        <a:rPr lang="ru-RU" sz="28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400" b="1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« Я – гражданин Российской Федерации» «Будущее народа в единстве истории и современности»</a:t>
                      </a:r>
                      <a:r>
                        <a:rPr lang="ru-RU" sz="14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Я патриот? Является ли Россия правовым государством?</a:t>
                      </a:r>
                      <a:r>
                        <a:rPr lang="ru-RU" sz="1400" b="1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  «Человек – главное богатство Отчизны» « В единстве – сила» </a:t>
                      </a:r>
                      <a:endParaRPr lang="ru-RU" sz="2800" b="1" dirty="0"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 smtClean="0">
                          <a:latin typeface="Bookman Old Style" pitchFamily="18" charset="0"/>
                          <a:ea typeface="Times New Roman"/>
                          <a:cs typeface="Times New Roman"/>
                        </a:rPr>
                        <a:t>11 </a:t>
                      </a:r>
                      <a:endParaRPr lang="ru-RU" sz="2800" b="1" dirty="0"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928670"/>
            <a:ext cx="8229600" cy="11430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5400" b="1" dirty="0" smtClean="0">
                <a:ln w="19050">
                  <a:solidFill>
                    <a:schemeClr val="tx1"/>
                  </a:solidFill>
                </a:ln>
                <a:gradFill>
                  <a:gsLst>
                    <a:gs pos="33000">
                      <a:schemeClr val="bg1"/>
                    </a:gs>
                    <a:gs pos="50000">
                      <a:srgbClr val="0070C0"/>
                    </a:gs>
                    <a:gs pos="71000">
                      <a:srgbClr val="FF0000"/>
                    </a:gs>
                  </a:gsLst>
                  <a:lin ang="5400000" scaled="0"/>
                </a:gradFill>
              </a:rPr>
              <a:t>Принципы</a:t>
            </a:r>
            <a:endParaRPr lang="ru-RU" sz="5400" b="1" dirty="0">
              <a:ln w="19050">
                <a:solidFill>
                  <a:schemeClr val="tx1"/>
                </a:solidFill>
              </a:ln>
              <a:gradFill>
                <a:gsLst>
                  <a:gs pos="33000">
                    <a:schemeClr val="bg1"/>
                  </a:gs>
                  <a:gs pos="50000">
                    <a:srgbClr val="0070C0"/>
                  </a:gs>
                  <a:gs pos="71000">
                    <a:srgbClr val="FF0000"/>
                  </a:gs>
                </a:gsLst>
                <a:lin ang="5400000" scaled="0"/>
              </a:gra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lvl="0" algn="ctr"/>
            <a:endParaRPr lang="ru-RU" sz="3600" b="1" i="1" spc="50" dirty="0" smtClean="0">
              <a:ln w="11430"/>
              <a:solidFill>
                <a:srgbClr val="0070C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lvl="0" algn="ctr"/>
            <a:endParaRPr lang="ru-RU" sz="3600" b="1" i="1" spc="50" dirty="0" smtClean="0">
              <a:ln w="11430"/>
              <a:solidFill>
                <a:srgbClr val="0070C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lvl="0" algn="ctr"/>
            <a:r>
              <a:rPr lang="ru-RU" sz="3600" b="1" i="1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последовательности</a:t>
            </a:r>
            <a:endParaRPr lang="ru-RU" sz="3600" b="1" spc="50" dirty="0" smtClean="0">
              <a:ln w="11430"/>
              <a:solidFill>
                <a:srgbClr val="0070C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lvl="0" algn="ctr"/>
            <a:r>
              <a:rPr lang="ru-RU" sz="3600" b="1" i="1" spc="50" dirty="0" err="1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поэтапности</a:t>
            </a:r>
            <a:endParaRPr lang="ru-RU" sz="3600" b="1" spc="50" dirty="0">
              <a:ln w="11430"/>
              <a:solidFill>
                <a:srgbClr val="0070C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00034" y="214290"/>
          <a:ext cx="8229600" cy="62151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0"/>
            <a:ext cx="8229600" cy="11430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5400" b="1" dirty="0" smtClean="0">
                <a:ln w="19050">
                  <a:solidFill>
                    <a:schemeClr val="tx1"/>
                  </a:solidFill>
                </a:ln>
                <a:gradFill>
                  <a:gsLst>
                    <a:gs pos="33000">
                      <a:schemeClr val="bg1"/>
                    </a:gs>
                    <a:gs pos="50000">
                      <a:srgbClr val="0070C0"/>
                    </a:gs>
                    <a:gs pos="71000">
                      <a:srgbClr val="FF0000"/>
                    </a:gs>
                  </a:gsLst>
                  <a:lin ang="5400000" scaled="0"/>
                </a:gradFill>
              </a:rPr>
              <a:t>Методы</a:t>
            </a:r>
            <a:endParaRPr lang="ru-RU" sz="5400" b="1" dirty="0">
              <a:ln w="19050">
                <a:solidFill>
                  <a:schemeClr val="tx1"/>
                </a:solidFill>
              </a:ln>
              <a:gradFill>
                <a:gsLst>
                  <a:gs pos="33000">
                    <a:schemeClr val="bg1"/>
                  </a:gs>
                  <a:gs pos="50000">
                    <a:srgbClr val="0070C0"/>
                  </a:gs>
                  <a:gs pos="71000">
                    <a:srgbClr val="FF0000"/>
                  </a:gs>
                </a:gsLst>
                <a:lin ang="5400000" scaled="0"/>
              </a:gra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" y="1071546"/>
          <a:ext cx="9143998" cy="54686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5095"/>
                <a:gridCol w="1428760"/>
                <a:gridCol w="2857519"/>
                <a:gridCol w="4492624"/>
              </a:tblGrid>
              <a:tr h="370840">
                <a:tc>
                  <a:txBody>
                    <a:bodyPr/>
                    <a:lstStyle/>
                    <a:p>
                      <a:pPr marL="0" indent="0" algn="l">
                        <a:spcBef>
                          <a:spcPts val="450"/>
                        </a:spcBef>
                        <a:spcAft>
                          <a:spcPts val="450"/>
                        </a:spcAft>
                      </a:pPr>
                      <a:r>
                        <a:rPr lang="ru-RU" sz="1400" dirty="0">
                          <a:latin typeface="Comic Sans MS" pitchFamily="66" charset="0"/>
                        </a:rPr>
                        <a:t>№</a:t>
                      </a:r>
                      <a:endParaRPr lang="ru-RU" sz="1000" dirty="0">
                        <a:latin typeface="Comic Sans MS" pitchFamily="66" charset="0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spcBef>
                          <a:spcPts val="450"/>
                        </a:spcBef>
                        <a:spcAft>
                          <a:spcPts val="450"/>
                        </a:spcAft>
                      </a:pPr>
                      <a:r>
                        <a:rPr lang="ru-RU" sz="1400" dirty="0">
                          <a:latin typeface="Comic Sans MS" pitchFamily="66" charset="0"/>
                        </a:rPr>
                        <a:t>Методы</a:t>
                      </a:r>
                      <a:endParaRPr lang="ru-RU" sz="1000" dirty="0">
                        <a:latin typeface="Comic Sans MS" pitchFamily="66" charset="0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indent="288290" algn="l">
                        <a:spcBef>
                          <a:spcPts val="450"/>
                        </a:spcBef>
                        <a:spcAft>
                          <a:spcPts val="450"/>
                        </a:spcAft>
                      </a:pPr>
                      <a:r>
                        <a:rPr lang="ru-RU" sz="1400" dirty="0">
                          <a:latin typeface="Comic Sans MS" pitchFamily="66" charset="0"/>
                        </a:rPr>
                        <a:t>Характеристика методов</a:t>
                      </a:r>
                      <a:endParaRPr lang="ru-RU" sz="1000" dirty="0">
                        <a:latin typeface="Comic Sans MS" pitchFamily="66" charset="0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indent="288290" algn="l">
                        <a:spcBef>
                          <a:spcPts val="450"/>
                        </a:spcBef>
                        <a:spcAft>
                          <a:spcPts val="450"/>
                        </a:spcAft>
                      </a:pPr>
                      <a:r>
                        <a:rPr lang="ru-RU" sz="1400" dirty="0">
                          <a:latin typeface="Comic Sans MS" pitchFamily="66" charset="0"/>
                        </a:rPr>
                        <a:t>Свойства методов</a:t>
                      </a:r>
                      <a:endParaRPr lang="ru-RU" sz="1000" dirty="0">
                        <a:latin typeface="Comic Sans MS" pitchFamily="66" charset="0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indent="0" algn="just">
                        <a:spcBef>
                          <a:spcPts val="450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Comic Sans MS" pitchFamily="66" charset="0"/>
                        </a:rPr>
                        <a:t>1.</a:t>
                      </a:r>
                      <a:endParaRPr lang="ru-RU" sz="1000" b="1" dirty="0">
                        <a:latin typeface="Comic Sans MS" pitchFamily="66" charset="0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indent="0" algn="just">
                        <a:spcBef>
                          <a:spcPts val="450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Comic Sans MS" pitchFamily="66" charset="0"/>
                        </a:rPr>
                        <a:t>Убеждения </a:t>
                      </a:r>
                      <a:endParaRPr lang="ru-RU" sz="1000" b="1" dirty="0">
                        <a:latin typeface="Comic Sans MS" pitchFamily="66" charset="0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indent="288290" algn="l">
                        <a:spcBef>
                          <a:spcPts val="450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Comic Sans MS" pitchFamily="66" charset="0"/>
                        </a:rPr>
                        <a:t>Короткое разъяснение, рассказ-размышление, </a:t>
                      </a:r>
                      <a:endParaRPr lang="ru-RU" sz="1000" b="1" dirty="0">
                        <a:latin typeface="Comic Sans MS" pitchFamily="66" charset="0"/>
                      </a:endParaRPr>
                    </a:p>
                    <a:p>
                      <a:pPr indent="288290" algn="l">
                        <a:spcBef>
                          <a:spcPts val="450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Comic Sans MS" pitchFamily="66" charset="0"/>
                        </a:rPr>
                        <a:t>убеждение на собственном опыте, </a:t>
                      </a:r>
                      <a:endParaRPr lang="ru-RU" sz="1000" b="1" dirty="0">
                        <a:latin typeface="Comic Sans MS" pitchFamily="66" charset="0"/>
                      </a:endParaRPr>
                    </a:p>
                    <a:p>
                      <a:pPr indent="288290" algn="l">
                        <a:spcBef>
                          <a:spcPts val="450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Comic Sans MS" pitchFamily="66" charset="0"/>
                        </a:rPr>
                        <a:t>обсуждение собственного опыта и опыта других, спор, дискуссия, полемика. </a:t>
                      </a:r>
                      <a:endParaRPr lang="ru-RU" sz="1000" b="1" dirty="0">
                        <a:latin typeface="Comic Sans MS" pitchFamily="66" charset="0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indent="288290" algn="l">
                        <a:spcBef>
                          <a:spcPts val="450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Comic Sans MS" pitchFamily="66" charset="0"/>
                        </a:rPr>
                        <a:t>Постановка подростка в позицию </a:t>
                      </a:r>
                      <a:endParaRPr lang="ru-RU" sz="1000" b="1" dirty="0">
                        <a:latin typeface="Comic Sans MS" pitchFamily="66" charset="0"/>
                      </a:endParaRPr>
                    </a:p>
                    <a:p>
                      <a:pPr indent="288290" algn="l">
                        <a:spcBef>
                          <a:spcPts val="450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Comic Sans MS" pitchFamily="66" charset="0"/>
                        </a:rPr>
                        <a:t>полноправного участника процесса,</a:t>
                      </a:r>
                      <a:endParaRPr lang="ru-RU" sz="1000" b="1" dirty="0">
                        <a:latin typeface="Comic Sans MS" pitchFamily="66" charset="0"/>
                      </a:endParaRPr>
                    </a:p>
                    <a:p>
                      <a:pPr indent="288290" algn="l">
                        <a:spcBef>
                          <a:spcPts val="450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Comic Sans MS" pitchFamily="66" charset="0"/>
                        </a:rPr>
                        <a:t> т.е. он не объект для применения </a:t>
                      </a:r>
                      <a:endParaRPr lang="ru-RU" sz="1000" b="1" dirty="0">
                        <a:latin typeface="Comic Sans MS" pitchFamily="66" charset="0"/>
                      </a:endParaRPr>
                    </a:p>
                    <a:p>
                      <a:pPr indent="288290" algn="l">
                        <a:spcBef>
                          <a:spcPts val="450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Comic Sans MS" pitchFamily="66" charset="0"/>
                        </a:rPr>
                        <a:t>данных методов, </a:t>
                      </a:r>
                      <a:endParaRPr lang="ru-RU" sz="1000" b="1" dirty="0">
                        <a:latin typeface="Comic Sans MS" pitchFamily="66" charset="0"/>
                      </a:endParaRPr>
                    </a:p>
                    <a:p>
                      <a:pPr indent="288290" algn="l">
                        <a:spcBef>
                          <a:spcPts val="450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Comic Sans MS" pitchFamily="66" charset="0"/>
                        </a:rPr>
                        <a:t>а субъект, сам принимает активное</a:t>
                      </a:r>
                      <a:endParaRPr lang="ru-RU" sz="1000" b="1" dirty="0">
                        <a:latin typeface="Comic Sans MS" pitchFamily="66" charset="0"/>
                      </a:endParaRPr>
                    </a:p>
                    <a:p>
                      <a:pPr indent="288290" algn="l">
                        <a:spcBef>
                          <a:spcPts val="450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Comic Sans MS" pitchFamily="66" charset="0"/>
                        </a:rPr>
                        <a:t> участие в их использовании.</a:t>
                      </a:r>
                      <a:endParaRPr lang="ru-RU" sz="1000" b="1" dirty="0">
                        <a:latin typeface="Comic Sans MS" pitchFamily="66" charset="0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indent="0" algn="just">
                        <a:spcBef>
                          <a:spcPts val="450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Comic Sans MS" pitchFamily="66" charset="0"/>
                        </a:rPr>
                        <a:t>2.</a:t>
                      </a:r>
                      <a:endParaRPr lang="ru-RU" sz="1000" b="1" dirty="0">
                        <a:latin typeface="Comic Sans MS" pitchFamily="66" charset="0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indent="0" algn="just">
                        <a:spcBef>
                          <a:spcPts val="450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Comic Sans MS" pitchFamily="66" charset="0"/>
                        </a:rPr>
                        <a:t>Побуждения </a:t>
                      </a:r>
                      <a:endParaRPr lang="ru-RU" sz="1000" b="1" dirty="0">
                        <a:latin typeface="Comic Sans MS" pitchFamily="66" charset="0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indent="288290" algn="l">
                        <a:spcBef>
                          <a:spcPts val="450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Comic Sans MS" pitchFamily="66" charset="0"/>
                        </a:rPr>
                        <a:t>Увлечение радостной перспективой, делом, творческим поиском; героическим, необычным, красивым, загадочным;</a:t>
                      </a:r>
                      <a:r>
                        <a:rPr lang="ru-RU" sz="1400" b="1" spc="-10" dirty="0">
                          <a:latin typeface="Comic Sans MS" pitchFamily="66" charset="0"/>
                        </a:rPr>
                        <a:t> </a:t>
                      </a:r>
                      <a:r>
                        <a:rPr lang="ru-RU" sz="1400" b="1" spc="-20" dirty="0">
                          <a:latin typeface="Comic Sans MS" pitchFamily="66" charset="0"/>
                        </a:rPr>
                        <a:t>поощрение, похвала, награда</a:t>
                      </a:r>
                      <a:r>
                        <a:rPr lang="ru-RU" sz="1400" b="1" spc="-10" dirty="0">
                          <a:latin typeface="Comic Sans MS" pitchFamily="66" charset="0"/>
                        </a:rPr>
                        <a:t>, требование, напоминание и др.</a:t>
                      </a:r>
                      <a:endParaRPr lang="ru-RU" sz="1000" b="1" dirty="0">
                        <a:latin typeface="Comic Sans MS" pitchFamily="66" charset="0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indent="288290" algn="l">
                        <a:spcBef>
                          <a:spcPts val="450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Comic Sans MS" pitchFamily="66" charset="0"/>
                        </a:rPr>
                        <a:t>Формирование высокой значимости порученных и выполненных дел для общества; гордости за принадлежность обществу, народу, государству.</a:t>
                      </a:r>
                      <a:endParaRPr lang="ru-RU" sz="1000" b="1" dirty="0">
                        <a:latin typeface="Comic Sans MS" pitchFamily="66" charset="0"/>
                      </a:endParaRPr>
                    </a:p>
                    <a:p>
                      <a:pPr indent="288290" algn="l">
                        <a:spcBef>
                          <a:spcPts val="450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Comic Sans MS" pitchFamily="66" charset="0"/>
                        </a:rPr>
                        <a:t>Разработка требований, распоряжений, рекомендаций которые способствуют развитию всех сторон личности, становлению и развитию патриотической направленности личности. </a:t>
                      </a:r>
                      <a:endParaRPr lang="ru-RU" sz="1000" b="1" dirty="0">
                        <a:latin typeface="Comic Sans MS" pitchFamily="66" charset="0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indent="0" algn="just">
                        <a:spcBef>
                          <a:spcPts val="450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Comic Sans MS" pitchFamily="66" charset="0"/>
                        </a:rPr>
                        <a:t>3.</a:t>
                      </a:r>
                      <a:endParaRPr lang="ru-RU" sz="1000" b="1" dirty="0">
                        <a:latin typeface="Comic Sans MS" pitchFamily="66" charset="0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indent="0" algn="just">
                        <a:spcBef>
                          <a:spcPts val="450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Comic Sans MS" pitchFamily="66" charset="0"/>
                        </a:rPr>
                        <a:t>Приучения</a:t>
                      </a:r>
                      <a:endParaRPr lang="ru-RU" sz="1000" b="1" dirty="0">
                        <a:latin typeface="Comic Sans MS" pitchFamily="66" charset="0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indent="288290" algn="l">
                        <a:spcBef>
                          <a:spcPts val="450"/>
                        </a:spcBef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Comic Sans MS" pitchFamily="66" charset="0"/>
                        </a:rPr>
                        <a:t>Творческое поручение, творческая игра, соревнование, традиции, личный пример.</a:t>
                      </a:r>
                      <a:endParaRPr lang="ru-RU" sz="1000" b="1">
                        <a:latin typeface="Comic Sans MS" pitchFamily="66" charset="0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indent="288290" algn="l">
                        <a:spcBef>
                          <a:spcPts val="450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Comic Sans MS" pitchFamily="66" charset="0"/>
                        </a:rPr>
                        <a:t>На основе коллективной творческой деятельности, метода проектов происходит развитие всех сторон личности, формируются отношения к разным сторонам жизни, складывается характер школьника, его патриотическое видение мира. Воспитание личности через коллектив является сущностью социальной организацией детей. </a:t>
                      </a:r>
                      <a:endParaRPr lang="ru-RU" sz="1000" b="1" dirty="0">
                        <a:latin typeface="Comic Sans MS" pitchFamily="66" charset="0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30009539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30009539</Template>
  <TotalTime>688</TotalTime>
  <Words>739</Words>
  <Application>Microsoft Office PowerPoint</Application>
  <PresentationFormat>Экран (4:3)</PresentationFormat>
  <Paragraphs>82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30009539</vt:lpstr>
      <vt:lpstr>Патриотическое воспитание школьников как средство развития нравственных качеств личности </vt:lpstr>
      <vt:lpstr>Слайд 2</vt:lpstr>
      <vt:lpstr>Направления деятельности</vt:lpstr>
      <vt:lpstr>Слайд 4</vt:lpstr>
      <vt:lpstr>Слайд 5</vt:lpstr>
      <vt:lpstr>Слайд 6</vt:lpstr>
      <vt:lpstr>Принципы</vt:lpstr>
      <vt:lpstr>Слайд 8</vt:lpstr>
      <vt:lpstr>Методы</vt:lpstr>
      <vt:lpstr>Формы работы</vt:lpstr>
      <vt:lpstr>Слайд 11</vt:lpstr>
      <vt:lpstr>Памятник первым комсомольцам</vt:lpstr>
      <vt:lpstr>Ожидаемый результат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Военно-патриотическое воспитание школьников как средство развития нравственных качеств личности</dc:title>
  <dc:creator>Андрей</dc:creator>
  <cp:lastModifiedBy>asu</cp:lastModifiedBy>
  <cp:revision>60</cp:revision>
  <dcterms:created xsi:type="dcterms:W3CDTF">2010-04-28T14:18:04Z</dcterms:created>
  <dcterms:modified xsi:type="dcterms:W3CDTF">2014-08-29T09:13:05Z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TC300095391049</vt:lpwstr>
  </property>
  <property fmtid="{D5CDD505-2E9C-101B-9397-08002B2CF9AE}" pid="3" name="SE Mode">
    <vt:lpwstr>teacher</vt:lpwstr>
  </property>
  <property fmtid="{D5CDD505-2E9C-101B-9397-08002B2CF9AE}" pid="4" name="SE DAP Default">
    <vt:lpwstr>NODEFAULTDAP</vt:lpwstr>
  </property>
</Properties>
</file>