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74" r:id="rId6"/>
    <p:sldId id="262" r:id="rId7"/>
    <p:sldId id="263" r:id="rId8"/>
    <p:sldId id="267" r:id="rId9"/>
    <p:sldId id="259" r:id="rId10"/>
    <p:sldId id="275" r:id="rId11"/>
    <p:sldId id="260" r:id="rId12"/>
    <p:sldId id="269" r:id="rId13"/>
    <p:sldId id="261" r:id="rId14"/>
    <p:sldId id="276" r:id="rId15"/>
    <p:sldId id="268" r:id="rId16"/>
    <p:sldId id="264" r:id="rId17"/>
    <p:sldId id="271" r:id="rId18"/>
    <p:sldId id="272" r:id="rId19"/>
    <p:sldId id="273" r:id="rId20"/>
    <p:sldId id="277" r:id="rId21"/>
    <p:sldId id="270" r:id="rId22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48B34-7E0C-4040-B205-7CF736F694DD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1AB6F-C6B7-4081-ABEF-7A157A551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1CBA-617B-4F6E-9846-60E82EBB39EB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98415-FB3C-40CD-9872-D202F57A9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FA083-8289-4633-9E83-07916470AF88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BE355-E1A6-4555-B57A-A178B5342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3C095-1E5E-44CE-964D-F272A7DDCDD4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14F5-6E46-4D91-99B1-A13F4CACF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3244E-7234-47EB-A647-8D55CA49F040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2B61-DF65-47F7-90DC-CCECED1A4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6EDDE-1E27-465D-9AA0-9845734AAD1F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A746-A5B7-4490-95EE-70981DDA0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8BC82-8D9D-4E9A-8D98-8F63850841C1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39FEA-293C-4BFB-9A4E-D355F7E1C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A2F69-B62D-4E23-A863-F5901AAB164F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AFE8F-4B60-4515-B514-545740FFE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F1702-66FB-4769-886D-273EABAA446F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195C-FD02-400D-A2F0-D1E63D46A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915BF-A883-464F-B22E-AB95138DA4E2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EA92-0462-4E8A-B8BE-149E83940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2A51-DE93-4CFB-B6CB-9E483C03781E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D49D1-BC7E-45A8-A18E-97D55E3E7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13FE85-0215-4B7B-9E9F-C8F6F8D10197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E6C23A-149C-4381-90B5-D2432C67C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214818"/>
            <a:ext cx="3829032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err="1" smtClean="0"/>
              <a:t>Рогудеева</a:t>
            </a:r>
            <a:r>
              <a:rPr lang="ru-RU" sz="2000" b="1" dirty="0" smtClean="0"/>
              <a:t> Лилия Анатольевна – учитель ИЗО, педагог-организатор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428736"/>
            <a:ext cx="730009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Внеурочная деятельность </a:t>
            </a:r>
          </a:p>
          <a:p>
            <a:pPr algn="ctr"/>
            <a:r>
              <a:rPr lang="ru-RU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в свете новых стандартов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8" descr="vneuroch_dey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1643074" cy="1980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УРОВНИ ВОСПИТАТЕЛЬНЫХ РЕЗУЛЬТАТОВ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</a:rPr>
              <a:t>второй уровень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1285875" y="4714875"/>
            <a:ext cx="742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Corbel" pitchFamily="34" charset="0"/>
            </a:endParaRPr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1071563" y="4286250"/>
            <a:ext cx="76438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itchFamily="18" charset="0"/>
              </a:rPr>
              <a:t>Второй уровень результатов</a:t>
            </a:r>
            <a:r>
              <a:rPr lang="ru-RU" sz="2000" i="1" dirty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– получение школьником опыта переживания и позитивного отношения к базовым ценностям общества (человек, семья, Отечество, природа, мир, знания, труд, культура), ценностного отношения к социальной реальности в целом. Для достижения данного уровня результатов особое значение имеет взаимодействие школьников между собой на уровне класса, школы.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786190"/>
            <a:ext cx="857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kern="0" dirty="0">
                <a:solidFill>
                  <a:srgbClr val="C00000"/>
                </a:solidFill>
                <a:latin typeface="Times New Roman" pitchFamily="18" charset="0"/>
              </a:rPr>
              <a:t>Достигается в дружественной детской среде (коллективе)</a:t>
            </a:r>
            <a:endParaRPr lang="ru-RU" sz="2400" u="sng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" name="Picture 6" descr="C:\Documents and Settings\asu\Мои документы\РАБОТА\фото школа\я гражд 2013\IMG_3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14422"/>
            <a:ext cx="3286148" cy="2463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535112"/>
            <a:ext cx="4354544" cy="117950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Коллективное – творческое дело «Я - гражданин»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asu\Мои документы\РАБОТА\фото школа\я гражд 2013\IMG_3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6890" y="2357430"/>
            <a:ext cx="5527110" cy="4143404"/>
          </a:xfrm>
          <a:prstGeom prst="rect">
            <a:avLst/>
          </a:prstGeom>
          <a:noFill/>
        </p:spPr>
      </p:pic>
      <p:pic>
        <p:nvPicPr>
          <p:cNvPr id="18435" name="Picture 3" descr="C:\Documents and Settings\asu\Мои документы\РАБОТА\фото школа\я гражд 2013\IMG_36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6893" y="2357430"/>
            <a:ext cx="5527107" cy="4143404"/>
          </a:xfrm>
          <a:prstGeom prst="rect">
            <a:avLst/>
          </a:prstGeom>
          <a:noFill/>
        </p:spPr>
      </p:pic>
      <p:pic>
        <p:nvPicPr>
          <p:cNvPr id="18436" name="Picture 4" descr="C:\Documents and Settings\asu\Мои документы\РАБОТА\фото школа\я гражд 2013\IMG_36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6891" y="2357430"/>
            <a:ext cx="5527110" cy="4143404"/>
          </a:xfrm>
          <a:prstGeom prst="rect">
            <a:avLst/>
          </a:prstGeom>
          <a:noFill/>
        </p:spPr>
      </p:pic>
      <p:pic>
        <p:nvPicPr>
          <p:cNvPr id="18437" name="Picture 5" descr="C:\Documents and Settings\asu\Мои документы\РАБОТА\фото школа\я гражд 2013\IMG_36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6891" y="2285992"/>
            <a:ext cx="5527110" cy="4143404"/>
          </a:xfrm>
          <a:prstGeom prst="rect">
            <a:avLst/>
          </a:prstGeom>
          <a:noFill/>
        </p:spPr>
      </p:pic>
      <p:pic>
        <p:nvPicPr>
          <p:cNvPr id="18438" name="Picture 6" descr="C:\Documents and Settings\asu\Мои документы\РАБОТА\фото школа\я гражд 2013\IMG_36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9" y="2285991"/>
            <a:ext cx="5572132" cy="4177155"/>
          </a:xfrm>
          <a:prstGeom prst="rect">
            <a:avLst/>
          </a:prstGeom>
          <a:noFill/>
        </p:spPr>
      </p:pic>
      <p:pic>
        <p:nvPicPr>
          <p:cNvPr id="18439" name="Picture 7" descr="C:\Documents and Settings\asu\Мои документы\РАБОТА\фото школа\я гражд 2013\IMG_36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1598" y="2428868"/>
            <a:ext cx="5622402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128587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Методический конструктор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chemeClr val="tx2">
                    <a:satMod val="130000"/>
                  </a:schemeClr>
                </a:solidFill>
              </a:rPr>
              <a:t>(преимущественные формы достижения воспитательных результатов во внеурочной деятельности)</a:t>
            </a:r>
            <a:endParaRPr lang="ru-RU" sz="22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357313"/>
          <a:ext cx="8786843" cy="542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7"/>
                <a:gridCol w="1714500"/>
                <a:gridCol w="1785938"/>
                <a:gridCol w="2071688"/>
              </a:tblGrid>
              <a:tr h="173734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Уровень результатов)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Виды внеурочной деятельности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Приобретение социальных знаний</a:t>
                      </a:r>
                    </a:p>
                    <a:p>
                      <a:r>
                        <a:rPr lang="ru-RU" sz="1800" dirty="0" smtClean="0"/>
                        <a:t>( 1 уровень)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Формирование ценностного отношения к социальной реальности</a:t>
                      </a:r>
                    </a:p>
                    <a:p>
                      <a:r>
                        <a:rPr lang="ru-RU" sz="1800" dirty="0" smtClean="0"/>
                        <a:t>(2</a:t>
                      </a:r>
                      <a:r>
                        <a:rPr lang="ru-RU" sz="1800" baseline="0" dirty="0" smtClean="0"/>
                        <a:t> уровень)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Получение самостоятельного общественного действия</a:t>
                      </a:r>
                    </a:p>
                    <a:p>
                      <a:r>
                        <a:rPr lang="ru-RU" sz="1800" dirty="0" smtClean="0"/>
                        <a:t>( 3 уровень)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2011666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3.</a:t>
                      </a:r>
                      <a:r>
                        <a:rPr lang="ru-RU" sz="1800" dirty="0" smtClean="0"/>
                        <a:t> </a:t>
                      </a:r>
                    </a:p>
                    <a:p>
                      <a:r>
                        <a:rPr lang="ru-RU" sz="2400" b="1" i="1" dirty="0" smtClean="0"/>
                        <a:t>Социальное творчество</a:t>
                      </a:r>
                    </a:p>
                    <a:p>
                      <a:r>
                        <a:rPr lang="ru-RU" sz="2400" b="1" i="1" dirty="0" smtClean="0"/>
                        <a:t>( социально преобразующая добровольческая деятельность</a:t>
                      </a:r>
                      <a:r>
                        <a:rPr lang="ru-RU" sz="1800" i="1" dirty="0" smtClean="0"/>
                        <a:t>)</a:t>
                      </a:r>
                      <a:endParaRPr lang="ru-RU" sz="1800" i="1" dirty="0"/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Социальная проба инициативное участие ребенка в социальном деле, акции</a:t>
                      </a:r>
                      <a:endParaRPr lang="ru-RU" sz="1800" b="1" dirty="0"/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FFC000"/>
                    </a:solidFill>
                  </a:tcPr>
                </a:tc>
              </a:tr>
              <a:tr h="8572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b="1" dirty="0" smtClean="0"/>
                        <a:t>КТД – коллективно – творческое дело</a:t>
                      </a:r>
                      <a:endParaRPr lang="ru-RU" sz="2400" b="1" dirty="0"/>
                    </a:p>
                  </a:txBody>
                  <a:tcPr marL="91439" marR="91439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FFC000"/>
                    </a:solidFill>
                  </a:tcPr>
                </a:tc>
              </a:tr>
              <a:tr h="8229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2400" b="1" dirty="0" smtClean="0"/>
                        <a:t>Социально – образовательный проект</a:t>
                      </a:r>
                      <a:endParaRPr lang="ru-RU" sz="2400" b="1" dirty="0"/>
                    </a:p>
                  </a:txBody>
                  <a:tcPr marL="91439" marR="91439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428736"/>
            <a:ext cx="4468816" cy="6397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Акция «Милосердие»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174875"/>
            <a:ext cx="2714644" cy="3951288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Акция «Белая ленточка»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Акция «Голубь мира»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asu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85794"/>
            <a:ext cx="3415121" cy="2286016"/>
          </a:xfrm>
          <a:prstGeom prst="rect">
            <a:avLst/>
          </a:prstGeom>
          <a:noFill/>
        </p:spPr>
      </p:pic>
      <p:pic>
        <p:nvPicPr>
          <p:cNvPr id="1029" name="Picture 5" descr="C:\Documents and Settings\asu\Мои документы\Мои рисунки\Рисун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496"/>
            <a:ext cx="3071834" cy="2056229"/>
          </a:xfrm>
          <a:prstGeom prst="rect">
            <a:avLst/>
          </a:prstGeom>
          <a:noFill/>
        </p:spPr>
      </p:pic>
      <p:pic>
        <p:nvPicPr>
          <p:cNvPr id="1030" name="Picture 6" descr="C:\Documents and Settings\asu\Мои документы\Мои рисунки\Рисун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143380"/>
            <a:ext cx="2286016" cy="2488677"/>
          </a:xfrm>
          <a:prstGeom prst="rect">
            <a:avLst/>
          </a:prstGeom>
          <a:noFill/>
        </p:spPr>
      </p:pic>
      <p:pic>
        <p:nvPicPr>
          <p:cNvPr id="1031" name="Picture 7" descr="C:\Documents and Settings\asu\Мои документы\Мои рисунки\Рисунок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286256"/>
            <a:ext cx="3154827" cy="236868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УРОВНИ ВОСПИТАТЕЛЬНЫХ РЕЗУЛЬТАТОВ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</a:rPr>
              <a:t>третий уровень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9940" name="Прямоугольник 4"/>
          <p:cNvSpPr>
            <a:spLocks noChangeArrowheads="1"/>
          </p:cNvSpPr>
          <p:nvPr/>
        </p:nvSpPr>
        <p:spPr bwMode="auto">
          <a:xfrm>
            <a:off x="1143000" y="4357688"/>
            <a:ext cx="77152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itchFamily="18" charset="0"/>
              </a:rPr>
              <a:t>Третий уровень результатов</a:t>
            </a:r>
            <a:r>
              <a:rPr lang="ru-RU" sz="2000" i="1" dirty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– получение школьником опыта самостоятельного общественного действия.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</a:rPr>
              <a:t>Только в самостоятельном общественном действии юный человек действительно становится (а не просто узнает о том, как стать) социальным деятелем, гражданином, свободным человеком.</a:t>
            </a:r>
            <a:r>
              <a:rPr lang="ru-RU" sz="2000" dirty="0">
                <a:latin typeface="Times New Roman" pitchFamily="18" charset="0"/>
              </a:rPr>
              <a:t> Для достижения данного уровня результатов особое значение имеет взаимодействие школьника с социальными субъектами за пределами школы, в открытой общественной среде.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714750"/>
            <a:ext cx="6572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kern="0" dirty="0">
                <a:solidFill>
                  <a:srgbClr val="C00000"/>
                </a:solidFill>
                <a:latin typeface="Times New Roman" pitchFamily="18" charset="0"/>
              </a:rPr>
              <a:t>Достигается во взаимодействии с социальными субъектами</a:t>
            </a:r>
          </a:p>
        </p:txBody>
      </p:sp>
      <p:pic>
        <p:nvPicPr>
          <p:cNvPr id="2050" name="Picture 2" descr="C:\Documents and Settings\asu\Мои документы\РАБОТА\фото школа\акция голубь мира\DSC_0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00174"/>
            <a:ext cx="3371823" cy="2257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Методический конструктор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>( преимущественные формы достижения воспитательных результатов во внеурочной деятельности</a:t>
            </a:r>
            <a:endParaRPr lang="ru-RU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5" y="1447800"/>
          <a:ext cx="8501090" cy="536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9"/>
                <a:gridCol w="2000250"/>
                <a:gridCol w="1701784"/>
                <a:gridCol w="1941527"/>
              </a:tblGrid>
              <a:tr h="201154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Уровень результатов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Виды внеурочной деятельности</a:t>
                      </a:r>
                      <a:endParaRPr lang="ru-RU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Приобретение социальных знаний</a:t>
                      </a:r>
                    </a:p>
                    <a:p>
                      <a:r>
                        <a:rPr lang="ru-RU" sz="1800" dirty="0" smtClean="0"/>
                        <a:t>(</a:t>
                      </a:r>
                      <a:r>
                        <a:rPr lang="ru-RU" sz="1800" baseline="0" dirty="0" smtClean="0"/>
                        <a:t> 1 уровень)</a:t>
                      </a:r>
                      <a:endParaRPr lang="ru-RU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Формирование</a:t>
                      </a:r>
                    </a:p>
                    <a:p>
                      <a:r>
                        <a:rPr lang="ru-RU" sz="1800" dirty="0" smtClean="0"/>
                        <a:t>ценностного отношения к социальной реальности</a:t>
                      </a:r>
                    </a:p>
                    <a:p>
                      <a:r>
                        <a:rPr lang="ru-RU" sz="1800" dirty="0" smtClean="0"/>
                        <a:t>( 2 уровень)</a:t>
                      </a:r>
                      <a:endParaRPr lang="ru-RU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Получение опыта </a:t>
                      </a:r>
                      <a:r>
                        <a:rPr lang="ru-RU" sz="1800" dirty="0" err="1" smtClean="0"/>
                        <a:t>самост</a:t>
                      </a:r>
                      <a:r>
                        <a:rPr lang="ru-RU" sz="1800" dirty="0" smtClean="0"/>
                        <a:t>.</a:t>
                      </a:r>
                      <a:r>
                        <a:rPr lang="ru-RU" sz="1800" baseline="0" dirty="0" smtClean="0"/>
                        <a:t> общественного действия </a:t>
                      </a:r>
                    </a:p>
                    <a:p>
                      <a:r>
                        <a:rPr lang="ru-RU" sz="1800" baseline="0" dirty="0" smtClean="0"/>
                        <a:t>( 3 уровень)</a:t>
                      </a:r>
                      <a:endParaRPr lang="ru-RU" sz="1800" dirty="0"/>
                    </a:p>
                  </a:txBody>
                  <a:tcPr marL="91439" marR="91439" marT="45717" marB="45717"/>
                </a:tc>
              </a:tr>
              <a:tr h="1214367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4.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i="1" baseline="0" dirty="0" smtClean="0"/>
                        <a:t>Художественное творчество</a:t>
                      </a:r>
                      <a:endParaRPr lang="ru-RU" sz="2400" b="1" i="1" dirty="0"/>
                    </a:p>
                  </a:txBody>
                  <a:tcPr marL="91439" marR="91439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Занятия объединений художественного  творчества</a:t>
                      </a:r>
                      <a:endParaRPr lang="ru-RU" sz="1800" b="1" dirty="0"/>
                    </a:p>
                  </a:txBody>
                  <a:tcPr marL="91439" marR="91439"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7" marB="4571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i="1" dirty="0"/>
                    </a:p>
                  </a:txBody>
                  <a:tcPr marL="91439" marR="91439" marT="45717" marB="45717">
                    <a:solidFill>
                      <a:srgbClr val="FFC000"/>
                    </a:solidFill>
                  </a:tcPr>
                </a:tc>
              </a:tr>
              <a:tr h="12143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1" dirty="0" smtClean="0"/>
                        <a:t>Художественные</a:t>
                      </a:r>
                      <a:r>
                        <a:rPr lang="ru-RU" sz="1800" b="1" baseline="0" dirty="0" smtClean="0"/>
                        <a:t> выставки, фестивали  искусств, спектакли в классе, школе</a:t>
                      </a:r>
                      <a:endParaRPr lang="ru-RU" sz="1800" b="1" dirty="0"/>
                    </a:p>
                  </a:txBody>
                  <a:tcPr marL="91439" marR="91439" marT="45717" marB="4571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i="1" dirty="0"/>
                    </a:p>
                  </a:txBody>
                  <a:tcPr marL="91439" marR="91439" marT="45717" marB="45717">
                    <a:solidFill>
                      <a:srgbClr val="FFC000"/>
                    </a:solidFill>
                  </a:tcPr>
                </a:tc>
              </a:tr>
              <a:tr h="9238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800" dirty="0" smtClean="0"/>
                        <a:t>Художественные акции школьников в окружающем школу социуме</a:t>
                      </a:r>
                      <a:endParaRPr lang="ru-RU" sz="1800" dirty="0"/>
                    </a:p>
                  </a:txBody>
                  <a:tcPr marL="91439" marR="91439" marT="45717" marB="45717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asu\Мои документы\РАБОТА\фото школа\страна фантазия\Бондарен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2786082" cy="37360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3555" name="Picture 3" descr="C:\Documents and Settings\asu\Мои документы\РАБОТА\фото школа\страна фантазия\Волк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0334" y="285728"/>
            <a:ext cx="2420032" cy="3286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3556" name="Picture 4" descr="C:\Documents and Settings\asu\Мои документы\РАБОТА\фото школа\страна фантазия\Каравано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785926"/>
            <a:ext cx="2654410" cy="3286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6" name="Picture 2" descr="J:\РАБОТА\ИЗО ОБЖ\научно метод работа\мое портфолио\аттестация\СОШ № 3 Мурашов С новым годам\СОШ № 3 Мурашов С новым года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615719"/>
            <a:ext cx="2407805" cy="32422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0" y="4214818"/>
            <a:ext cx="39581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Художественное 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творчество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 descr="C:\Documents and Settings\asu\Мои документы\РАБОТА\ИЗО ОБЖ\программа шпикалова\работы учащихся\IMG_2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5"/>
            <a:ext cx="2886913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C:\Documents and Settings\asu\Мои документы\РАБОТА\ИЗО ОБЖ\программа шпикалова\работы учащихся\IMG_25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429000"/>
            <a:ext cx="2545586" cy="3379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1" name="Picture 5" descr="C:\Documents and Settings\asu\Мои документы\РАБОТА\ИЗО ОБЖ\программа шпикалова\работы учащихся\IMG_2511.jpg"/>
          <p:cNvPicPr>
            <a:picLocks noChangeAspect="1" noChangeArrowheads="1"/>
          </p:cNvPicPr>
          <p:nvPr/>
        </p:nvPicPr>
        <p:blipFill>
          <a:blip r:embed="rId4"/>
          <a:srcRect b="14662"/>
          <a:stretch>
            <a:fillRect/>
          </a:stretch>
        </p:blipFill>
        <p:spPr bwMode="auto">
          <a:xfrm>
            <a:off x="4929190" y="928670"/>
            <a:ext cx="2428892" cy="3036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Бумажный тоннель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J:\РАБОТА\ИЗО ОБЖ\программа шпикалова\работы учащихся\IMG_25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7" y="3805469"/>
            <a:ext cx="4071934" cy="3052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C:\Documents and Settings\asu\Мои документы\РАБОТА\ИЗО ОБЖ\научно метод работа\неделя искусств\2013\Гончаров Ди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002390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5" name="Picture 5" descr="C:\Documents and Settings\asu\Мои документы\РАБОТА\ИЗО ОБЖ\научно метод работа\неделя искусств\2013\Нечаева Ал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3977069" cy="2981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6" name="Picture 6" descr="C:\Documents and Settings\asu\Мои документы\РАБОТА\ИЗО ОБЖ\научно метод работа\неделя искусств\2013\IMG_36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4097685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J:\РАБОТА\ИЗО ОБЖ\научно метод работа\неделя искусств\2013\IMG_36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47536"/>
            <a:ext cx="4214842" cy="31596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Техника «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Квиллинг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»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su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357298"/>
            <a:ext cx="3571900" cy="2677414"/>
          </a:xfrm>
          <a:prstGeom prst="rect">
            <a:avLst/>
          </a:prstGeom>
          <a:noFill/>
        </p:spPr>
      </p:pic>
      <p:pic>
        <p:nvPicPr>
          <p:cNvPr id="1027" name="Picture 3" descr="C:\Documents and Settings\asu\Мои документы\Мои рисунки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2520955" cy="2950266"/>
          </a:xfrm>
          <a:prstGeom prst="rect">
            <a:avLst/>
          </a:prstGeom>
          <a:noFill/>
        </p:spPr>
      </p:pic>
      <p:pic>
        <p:nvPicPr>
          <p:cNvPr id="1028" name="Picture 4" descr="C:\Documents and Settings\asu\Мои документы\Мои рисунки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99624"/>
            <a:ext cx="3714776" cy="3040902"/>
          </a:xfrm>
          <a:prstGeom prst="rect">
            <a:avLst/>
          </a:prstGeom>
          <a:noFill/>
        </p:spPr>
      </p:pic>
      <p:pic>
        <p:nvPicPr>
          <p:cNvPr id="1029" name="Picture 5" descr="C:\Documents and Settings\asu\Мои документы\Мои рисунки\Рисунок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214818"/>
            <a:ext cx="3357586" cy="252092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500174"/>
            <a:ext cx="6500858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b="1" i="1" u="sng" dirty="0">
                <a:solidFill>
                  <a:srgbClr val="0070C0"/>
                </a:solidFill>
                <a:latin typeface="Bookman Old Style" pitchFamily="18" charset="0"/>
                <a:cs typeface="Arial" charset="0"/>
              </a:rPr>
              <a:t>Внеурочная деятельность</a:t>
            </a:r>
            <a:r>
              <a:rPr lang="ru-RU" sz="2400" i="1" u="sng" dirty="0">
                <a:solidFill>
                  <a:srgbClr val="0070C0"/>
                </a:solidFill>
                <a:latin typeface="Bookman Old Style" pitchFamily="18" charset="0"/>
                <a:cs typeface="Arial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Bookman Old Style" pitchFamily="18" charset="0"/>
                <a:cs typeface="Arial" charset="0"/>
              </a:rPr>
              <a:t>организуется по направлениям развития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  <a:cs typeface="Arial" charset="0"/>
              </a:rPr>
              <a:t>личности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  <a:latin typeface="Bookman Old Style" pitchFamily="18" charset="0"/>
                <a:cs typeface="Arial" charset="0"/>
              </a:rPr>
              <a:t>(</a:t>
            </a:r>
            <a:r>
              <a:rPr lang="ru-RU" sz="2400" b="1" i="1" dirty="0">
                <a:solidFill>
                  <a:srgbClr val="0070C0"/>
                </a:solidFill>
                <a:latin typeface="Bookman Old Style" pitchFamily="18" charset="0"/>
                <a:cs typeface="Arial" charset="0"/>
              </a:rPr>
              <a:t>спортивно-оздоровительное, духовно-нравственное, социальное, общекультурное, </a:t>
            </a:r>
            <a:r>
              <a:rPr lang="ru-RU" sz="2400" b="1" i="1" dirty="0" err="1">
                <a:solidFill>
                  <a:srgbClr val="0070C0"/>
                </a:solidFill>
                <a:latin typeface="Bookman Old Style" pitchFamily="18" charset="0"/>
                <a:cs typeface="Arial" charset="0"/>
              </a:rPr>
              <a:t>общеинтеллектуальное</a:t>
            </a:r>
            <a:r>
              <a:rPr lang="ru-RU" sz="2800" dirty="0">
                <a:solidFill>
                  <a:srgbClr val="0070C0"/>
                </a:solidFill>
                <a:latin typeface="Bookman Old Style" pitchFamily="18" charset="0"/>
                <a:cs typeface="Arial" charset="0"/>
              </a:rPr>
              <a:t>)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800" dirty="0">
                <a:solidFill>
                  <a:srgbClr val="0070C0"/>
                </a:solidFill>
                <a:latin typeface="Bookman Old Style" pitchFamily="18" charset="0"/>
                <a:cs typeface="Arial" charset="0"/>
              </a:rPr>
              <a:t>   </a:t>
            </a:r>
            <a:r>
              <a:rPr lang="ru-RU" sz="2400" dirty="0">
                <a:solidFill>
                  <a:srgbClr val="0070C0"/>
                </a:solidFill>
                <a:latin typeface="Bookman Old Style" pitchFamily="18" charset="0"/>
                <a:cs typeface="Arial" charset="0"/>
              </a:rPr>
              <a:t>в таких формах как экскурсии, кружки, секции, круглые столы, конференции, диспуты, школьные научные общества, олимпиады, соревнования, поисковые и научные исследования, общественно полезные практики и т. д. </a:t>
            </a:r>
          </a:p>
        </p:txBody>
      </p:sp>
      <p:pic>
        <p:nvPicPr>
          <p:cNvPr id="5" name="Picture 8" descr="vneuroch_deyat"/>
          <p:cNvPicPr>
            <a:picLocks noChangeAspect="1" noChangeArrowheads="1"/>
          </p:cNvPicPr>
          <p:nvPr/>
        </p:nvPicPr>
        <p:blipFill>
          <a:blip r:embed="rId2"/>
          <a:srcRect r="62984"/>
          <a:stretch>
            <a:fillRect/>
          </a:stretch>
        </p:blipFill>
        <p:spPr bwMode="auto">
          <a:xfrm>
            <a:off x="142844" y="1428736"/>
            <a:ext cx="1071570" cy="3490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1214438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Методический конструктор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> ( преимущественные формы достижения 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>воспитательных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> результатов во внеурочной деятельности</a:t>
            </a: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25" y="1357313"/>
          <a:ext cx="8143876" cy="5429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9"/>
                <a:gridCol w="1785929"/>
                <a:gridCol w="2035969"/>
                <a:gridCol w="2035969"/>
              </a:tblGrid>
              <a:tr h="173734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Уровень результатов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Виды внеурочной деятельности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Приобретение</a:t>
                      </a:r>
                      <a:r>
                        <a:rPr lang="ru-RU" sz="1800" baseline="0" dirty="0" smtClean="0"/>
                        <a:t> социальных знаний</a:t>
                      </a:r>
                    </a:p>
                    <a:p>
                      <a:r>
                        <a:rPr lang="ru-RU" sz="1800" baseline="0" dirty="0" smtClean="0"/>
                        <a:t>( 1 уровень)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Формирование ценностного отношения к социальной реальности</a:t>
                      </a:r>
                    </a:p>
                    <a:p>
                      <a:r>
                        <a:rPr lang="ru-RU" sz="1800" dirty="0" smtClean="0"/>
                        <a:t>( 2 уровень)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Получение опыта самостоятельного общественного действия</a:t>
                      </a:r>
                    </a:p>
                    <a:p>
                      <a:r>
                        <a:rPr lang="ru-RU" sz="1800" dirty="0" smtClean="0"/>
                        <a:t>( 3 уровень)</a:t>
                      </a:r>
                      <a:endParaRPr lang="ru-RU" sz="1800" dirty="0"/>
                    </a:p>
                  </a:txBody>
                  <a:tcPr/>
                </a:tc>
              </a:tr>
              <a:tr h="1357312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</a:t>
                      </a:r>
                      <a:r>
                        <a:rPr lang="ru-RU" sz="2000" b="1" dirty="0" smtClean="0"/>
                        <a:t>.</a:t>
                      </a:r>
                    </a:p>
                    <a:p>
                      <a:r>
                        <a:rPr lang="ru-RU" sz="2400" b="1" i="1" dirty="0" err="1" smtClean="0"/>
                        <a:t>Досугово</a:t>
                      </a:r>
                      <a:r>
                        <a:rPr lang="ru-RU" sz="2400" b="1" i="1" dirty="0" smtClean="0"/>
                        <a:t>-</a:t>
                      </a:r>
                    </a:p>
                    <a:p>
                      <a:r>
                        <a:rPr lang="ru-RU" sz="2400" b="1" i="1" dirty="0" smtClean="0"/>
                        <a:t>развлекательная</a:t>
                      </a:r>
                    </a:p>
                    <a:p>
                      <a:r>
                        <a:rPr lang="ru-RU" sz="2400" b="1" i="1" dirty="0" smtClean="0"/>
                        <a:t>деятельность</a:t>
                      </a:r>
                    </a:p>
                    <a:p>
                      <a:r>
                        <a:rPr lang="ru-RU" sz="2400" b="1" i="1" dirty="0" smtClean="0"/>
                        <a:t>( досуговое общение</a:t>
                      </a:r>
                      <a:r>
                        <a:rPr lang="ru-RU" sz="2400" b="1" dirty="0" smtClean="0"/>
                        <a:t>)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Культпоходы в </a:t>
                      </a:r>
                    </a:p>
                    <a:p>
                      <a:r>
                        <a:rPr lang="ru-RU" sz="1800" b="1" dirty="0" smtClean="0"/>
                        <a:t>театры, музеи, концертные залы, галерею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2144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b="1" dirty="0" smtClean="0"/>
                        <a:t>Концерты, инсценировки, праздничные  «огоньки» на уровне</a:t>
                      </a:r>
                    </a:p>
                    <a:p>
                      <a:r>
                        <a:rPr lang="ru-RU" sz="1800" b="1" dirty="0" smtClean="0"/>
                        <a:t>класса и школы</a:t>
                      </a:r>
                      <a:endParaRPr lang="ru-RU" sz="1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1201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800" b="1" dirty="0" err="1" smtClean="0"/>
                        <a:t>Досугово</a:t>
                      </a:r>
                      <a:r>
                        <a:rPr lang="ru-RU" sz="1800" b="1" dirty="0" smtClean="0"/>
                        <a:t> – развлекательные акции школьников в окружающем школу социуме ( благотворительные концерты, гастроли школьной самодеятельности</a:t>
                      </a:r>
                      <a:endParaRPr lang="ru-RU" sz="1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08175" y="260350"/>
            <a:ext cx="6994525" cy="6477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500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800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Разные виды программ</a:t>
            </a:r>
            <a:r>
              <a:rPr lang="ru-RU" sz="2500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500034" y="1714500"/>
            <a:ext cx="8434416" cy="45339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Комплексная </a:t>
            </a:r>
            <a:b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образовательная программа</a:t>
            </a:r>
            <a:r>
              <a:rPr lang="en-US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внеурочной деятельности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п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редполагает 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последовательный переход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от воспитательных результатов первого уровня к результатам  третьего уровня в 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различных видах внеурочной деятельности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виды деятельности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285852" y="1500174"/>
            <a:ext cx="7572427" cy="472758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</a:rPr>
              <a:t>Игровая;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</a:rPr>
              <a:t>Познавательная;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</a:rPr>
              <a:t>Проблемно-ценностное общение;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</a:rPr>
              <a:t>Досугово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</a:rPr>
              <a:t> - развлекательная деятельность (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</a:rPr>
              <a:t>досуговое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</a:rPr>
              <a:t> общение);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</a:rPr>
              <a:t>Художественное творчество;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</a:rPr>
              <a:t>Социальное творчество (социально преобразующая добровольческая деятельность);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</a:rPr>
              <a:t> Техническое творчество;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</a:rPr>
              <a:t>Трудовая (производственная) деятельность;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</a:rPr>
              <a:t>Спортивно-оздоровительная деятельность;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</a:rPr>
              <a:t>Туристско-краеведческая деятельность.</a:t>
            </a:r>
          </a:p>
          <a:p>
            <a:pPr eaLnBrk="1" hangingPunct="1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И т. д.</a:t>
            </a:r>
          </a:p>
        </p:txBody>
      </p:sp>
      <p:pic>
        <p:nvPicPr>
          <p:cNvPr id="5" name="Picture 8" descr="vneuroch_deyat"/>
          <p:cNvPicPr>
            <a:picLocks noChangeAspect="1" noChangeArrowheads="1"/>
          </p:cNvPicPr>
          <p:nvPr/>
        </p:nvPicPr>
        <p:blipFill>
          <a:blip r:embed="rId2"/>
          <a:srcRect r="62984"/>
          <a:stretch>
            <a:fillRect/>
          </a:stretch>
        </p:blipFill>
        <p:spPr bwMode="auto">
          <a:xfrm>
            <a:off x="214282" y="2000240"/>
            <a:ext cx="1071570" cy="3490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128587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Методический конструктор</a:t>
            </a: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> ( преимущественные формы достижения воспитательных результатов во внеурочной деятельности</a:t>
            </a:r>
            <a:r>
              <a:rPr lang="ru-RU" sz="2200" dirty="0" smtClean="0">
                <a:solidFill>
                  <a:schemeClr val="tx2">
                    <a:satMod val="130000"/>
                  </a:schemeClr>
                </a:solidFill>
              </a:rPr>
              <a:t>)</a:t>
            </a:r>
            <a:endParaRPr lang="ru-RU" sz="22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85875"/>
          <a:ext cx="8643965" cy="5429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638"/>
                <a:gridCol w="2018109"/>
                <a:gridCol w="2018109"/>
                <a:gridCol w="2018109"/>
              </a:tblGrid>
              <a:tr h="18258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Уровень результатов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i="1" dirty="0" smtClean="0"/>
                        <a:t>Виды внеурочной деятельности</a:t>
                      </a:r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Приобретение социальных знаний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( 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</a:rPr>
                        <a:t> 1 уровень)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Формирование ценностного отношения к социальной реальности</a:t>
                      </a:r>
                    </a:p>
                    <a:p>
                      <a:r>
                        <a:rPr lang="ru-RU" sz="1800" baseline="0" dirty="0" smtClean="0"/>
                        <a:t> (2 уровень)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Получение опыта самостоятельной общественной деятельности </a:t>
                      </a:r>
                    </a:p>
                    <a:p>
                      <a:r>
                        <a:rPr lang="ru-RU" sz="1800" dirty="0" smtClean="0"/>
                        <a:t>( 3 уровень)</a:t>
                      </a:r>
                      <a:endParaRPr lang="ru-RU" sz="1800" dirty="0"/>
                    </a:p>
                  </a:txBody>
                  <a:tcPr/>
                </a:tc>
              </a:tr>
              <a:tr h="124926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Arial" pitchFamily="34" charset="0"/>
                          <a:cs typeface="Arial" pitchFamily="34" charset="0"/>
                        </a:rPr>
                        <a:t>1 .</a:t>
                      </a:r>
                    </a:p>
                    <a:p>
                      <a:r>
                        <a:rPr lang="ru-RU" sz="2400" b="1" i="1" baseline="0" dirty="0" smtClean="0">
                          <a:latin typeface="Arial" pitchFamily="34" charset="0"/>
                          <a:cs typeface="Arial" pitchFamily="34" charset="0"/>
                        </a:rPr>
                        <a:t> Игровая</a:t>
                      </a:r>
                      <a:endParaRPr lang="ru-RU" sz="2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Игра с ролевым акцентом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248499"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Игра с деловым акцентом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105648"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Социально  моделирующая игра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3071813" y="3214688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035300" y="3106738"/>
            <a:ext cx="71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3143250" y="2000250"/>
            <a:ext cx="1500188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3295650" y="2152650"/>
            <a:ext cx="1500188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50"/>
            <a:ext cx="8569355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УРОВНИ ВОСПИТАТЕЛЬНЫХ РЕЗУЛЬТАТОВ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</a:b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первый уровень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892" name="Прямоугольник 6"/>
          <p:cNvSpPr>
            <a:spLocks noChangeArrowheads="1"/>
          </p:cNvSpPr>
          <p:nvPr/>
        </p:nvSpPr>
        <p:spPr bwMode="auto">
          <a:xfrm>
            <a:off x="1214438" y="4214813"/>
            <a:ext cx="7643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itchFamily="18" charset="0"/>
              </a:rPr>
              <a:t>Первый уровень </a:t>
            </a:r>
            <a:r>
              <a:rPr lang="ru-RU" sz="2400" dirty="0">
                <a:latin typeface="Times New Roman" pitchFamily="18" charset="0"/>
              </a:rPr>
              <a:t>– приобретение школьником социальных знаний (об общественных нормах, об устройстве общества, о социально одобряемых и неодобряемых формах поведения в обществе и т.п.), первичного понимания социальной реальности и повседневной жизни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500438"/>
            <a:ext cx="66436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kern="0" dirty="0">
                <a:solidFill>
                  <a:srgbClr val="C00000"/>
                </a:solidFill>
                <a:latin typeface="Times New Roman" pitchFamily="18" charset="0"/>
              </a:rPr>
              <a:t>Достигается во взаимодействии с педагогом</a:t>
            </a:r>
          </a:p>
        </p:txBody>
      </p:sp>
      <p:pic>
        <p:nvPicPr>
          <p:cNvPr id="1026" name="Picture 2" descr="C:\Documents and Settings\asu\Мои документы\РАБОТА\фото школа\я гражд 2013\IMG_3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00174"/>
            <a:ext cx="2428892" cy="1820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35112"/>
            <a:ext cx="2500298" cy="1822449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Проведение мероприятий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su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094031" cy="2312805"/>
          </a:xfrm>
          <a:prstGeom prst="rect">
            <a:avLst/>
          </a:prstGeom>
          <a:noFill/>
        </p:spPr>
      </p:pic>
      <p:pic>
        <p:nvPicPr>
          <p:cNvPr id="1027" name="Picture 3" descr="C:\Documents and Settings\asu\Мои документы\Мои рисунки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89"/>
            <a:ext cx="3429024" cy="2571769"/>
          </a:xfrm>
          <a:prstGeom prst="rect">
            <a:avLst/>
          </a:prstGeom>
          <a:noFill/>
        </p:spPr>
      </p:pic>
      <p:pic>
        <p:nvPicPr>
          <p:cNvPr id="1028" name="Picture 4" descr="C:\Documents and Settings\asu\Мои документы\Мои рисунки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3714776" cy="2786998"/>
          </a:xfrm>
          <a:prstGeom prst="rect">
            <a:avLst/>
          </a:prstGeom>
          <a:noFill/>
        </p:spPr>
      </p:pic>
      <p:pic>
        <p:nvPicPr>
          <p:cNvPr id="1029" name="Picture 5" descr="C:\Documents and Settings\asu\Мои документы\Мои рисунки\Рисунок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428999"/>
            <a:ext cx="3786214" cy="2840523"/>
          </a:xfrm>
          <a:prstGeom prst="rect">
            <a:avLst/>
          </a:prstGeom>
          <a:noFill/>
        </p:spPr>
      </p:pic>
      <p:pic>
        <p:nvPicPr>
          <p:cNvPr id="1030" name="Picture 6" descr="C:\Documents and Settings\asu\Мои документы\Мои рисунки\Рисунок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1857364"/>
            <a:ext cx="3929090" cy="294543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Documents and Settings\asu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85728"/>
            <a:ext cx="3506787" cy="2632944"/>
          </a:xfrm>
          <a:prstGeom prst="rect">
            <a:avLst/>
          </a:prstGeom>
          <a:noFill/>
        </p:spPr>
      </p:pic>
      <p:pic>
        <p:nvPicPr>
          <p:cNvPr id="8" name="Picture 3" descr="C:\Documents and Settings\asu\Мои документы\Мои рисунки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3571900" cy="2676989"/>
          </a:xfrm>
          <a:prstGeom prst="rect">
            <a:avLst/>
          </a:prstGeom>
          <a:noFill/>
        </p:spPr>
      </p:pic>
      <p:pic>
        <p:nvPicPr>
          <p:cNvPr id="9" name="Picture 4" descr="C:\Documents and Settings\asu\Мои документы\Мои рисунки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876"/>
            <a:ext cx="3710749" cy="2786082"/>
          </a:xfrm>
          <a:prstGeom prst="rect">
            <a:avLst/>
          </a:prstGeom>
          <a:noFill/>
        </p:spPr>
      </p:pic>
      <p:pic>
        <p:nvPicPr>
          <p:cNvPr id="1029" name="Picture 5" descr="C:\Documents and Settings\asu\Мои документы\Мои рисунки\Рисунок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357562"/>
            <a:ext cx="3901044" cy="29289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85918" y="2000240"/>
            <a:ext cx="6069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Клуб «Затейник»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9398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Методический конструктор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> ( преимущественные формы достижения воспитательных результатов во внеурочной деятельности</a:t>
            </a:r>
            <a:endParaRPr lang="ru-RU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368425"/>
          <a:ext cx="8786842" cy="5586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52"/>
                <a:gridCol w="2500322"/>
                <a:gridCol w="1643069"/>
                <a:gridCol w="1571599"/>
              </a:tblGrid>
              <a:tr h="201147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Уровень </a:t>
                      </a:r>
                    </a:p>
                    <a:p>
                      <a:r>
                        <a:rPr lang="ru-RU" sz="1800" dirty="0" smtClean="0"/>
                        <a:t>результатов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i="1" dirty="0" smtClean="0"/>
                        <a:t>Виды внеурочной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i="1" dirty="0" smtClean="0"/>
                        <a:t>деятельности</a:t>
                      </a:r>
                      <a:endParaRPr lang="ru-RU" sz="1800" i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Приобретение социальных знаний</a:t>
                      </a:r>
                    </a:p>
                    <a:p>
                      <a:r>
                        <a:rPr lang="ru-RU" sz="1800" dirty="0" smtClean="0"/>
                        <a:t>( 1 уровень)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Формирование ценностного отношения к социальной реальности </a:t>
                      </a:r>
                    </a:p>
                    <a:p>
                      <a:r>
                        <a:rPr lang="ru-RU" sz="1800" dirty="0" smtClean="0"/>
                        <a:t>( 2 уровень)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Получение опыта самостоятельного общественного действия ( 3 уровень)</a:t>
                      </a:r>
                      <a:endParaRPr lang="ru-RU" sz="1800" dirty="0"/>
                    </a:p>
                  </a:txBody>
                  <a:tcPr marT="45715" marB="45715"/>
                </a:tc>
              </a:tr>
              <a:tr h="1371462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2.</a:t>
                      </a:r>
                    </a:p>
                    <a:p>
                      <a:r>
                        <a:rPr lang="ru-RU" sz="2800" b="1" i="1" dirty="0" smtClean="0"/>
                        <a:t>Познавательная </a:t>
                      </a:r>
                      <a:endParaRPr lang="ru-RU" sz="2800" b="1" i="1" dirty="0"/>
                    </a:p>
                  </a:txBody>
                  <a:tcPr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Познавательные беседы, предметные олимпиады, факультативы</a:t>
                      </a:r>
                      <a:endParaRPr lang="ru-RU" sz="1800" b="1" dirty="0"/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dirty="0"/>
                    </a:p>
                  </a:txBody>
                  <a:tcPr marT="45715" marB="457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5" marB="45715">
                    <a:solidFill>
                      <a:srgbClr val="FFC000"/>
                    </a:solidFill>
                  </a:tcPr>
                </a:tc>
              </a:tr>
              <a:tr h="1035293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T="45715" marB="45715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Дидактический театр, общественный смотр знаний, интеллектуальная игра « Что? Где? Когда?»</a:t>
                      </a:r>
                      <a:endParaRPr lang="ru-RU" sz="1800" b="1" dirty="0"/>
                    </a:p>
                  </a:txBody>
                  <a:tcPr marT="45715" marB="45715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5" marB="45715">
                    <a:solidFill>
                      <a:srgbClr val="FFC000"/>
                    </a:solidFill>
                  </a:tcPr>
                </a:tc>
              </a:tr>
              <a:tr h="116818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5" marB="45715"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800" b="1" dirty="0" smtClean="0"/>
                        <a:t>Детский исследовательский проекты, межшкольные конференции учащихся , интеллектуальные марафоны, музеи – клубы.</a:t>
                      </a:r>
                      <a:endParaRPr lang="ru-RU" sz="1800" b="1" dirty="0"/>
                    </a:p>
                  </a:txBody>
                  <a:tcPr marT="45715" marB="4571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3050"/>
            <a:ext cx="2643174" cy="4929222"/>
          </a:xfrm>
        </p:spPr>
        <p:txBody>
          <a:bodyPr/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Конференция: «Здоровье – это спорт, профилактика, образ жизни….?»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endParaRPr lang="ru-RU" sz="2800" dirty="0"/>
          </a:p>
        </p:txBody>
      </p:sp>
      <p:pic>
        <p:nvPicPr>
          <p:cNvPr id="17410" name="Picture 2" descr="C:\Documents and Settings\asu\Мои документы\РАБОТА\фото школа\конференция здорьвье\IMG_3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643050"/>
            <a:ext cx="6215074" cy="4661680"/>
          </a:xfrm>
          <a:prstGeom prst="rect">
            <a:avLst/>
          </a:prstGeom>
          <a:noFill/>
        </p:spPr>
      </p:pic>
      <p:pic>
        <p:nvPicPr>
          <p:cNvPr id="17411" name="Picture 3" descr="C:\Documents and Settings\asu\Мои документы\РАБОТА\фото школа\конференция здорьвье\IMG_3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71612"/>
            <a:ext cx="5857916" cy="439139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687</Words>
  <Application>Microsoft Office PowerPoint</Application>
  <PresentationFormat>Экран (4:3)</PresentationFormat>
  <Paragraphs>122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Основные виды деятельности</vt:lpstr>
      <vt:lpstr>Методический конструктор  ( преимущественные формы достижения воспитательных результатов во внеурочной деятельности)</vt:lpstr>
      <vt:lpstr>УРОВНИ ВОСПИТАТЕЛЬНЫХ РЕЗУЛЬТАТОВ первый уровень</vt:lpstr>
      <vt:lpstr>Слайд 6</vt:lpstr>
      <vt:lpstr>Слайд 7</vt:lpstr>
      <vt:lpstr>Методический конструктор  ( преимущественные формы достижения воспитательных результатов во внеурочной деятельности</vt:lpstr>
      <vt:lpstr>Конференция: «Здоровье – это спорт, профилактика, образ жизни….?»   </vt:lpstr>
      <vt:lpstr>УРОВНИ ВОСПИТАТЕЛЬНЫХ РЕЗУЛЬТАТОВ второй уровень</vt:lpstr>
      <vt:lpstr>Слайд 11</vt:lpstr>
      <vt:lpstr>Методический конструктор (преимущественные формы достижения воспитательных результатов во внеурочной деятельности)</vt:lpstr>
      <vt:lpstr>Слайд 13</vt:lpstr>
      <vt:lpstr>УРОВНИ ВОСПИТАТЕЛЬНЫХ РЕЗУЛЬТАТОВ третий уровень</vt:lpstr>
      <vt:lpstr>Методический конструктор  ( преимущественные формы достижения воспитательных результатов во внеурочной деятельности</vt:lpstr>
      <vt:lpstr>Слайд 16</vt:lpstr>
      <vt:lpstr>Бумажный тоннель</vt:lpstr>
      <vt:lpstr>Слайд 18</vt:lpstr>
      <vt:lpstr>Техника «Квиллинг»</vt:lpstr>
      <vt:lpstr>Методический конструктор  ( преимущественные формы достижения воспитательных результатов во внеурочной деятельности</vt:lpstr>
      <vt:lpstr> Разные виды программ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asu</cp:lastModifiedBy>
  <cp:revision>25</cp:revision>
  <dcterms:created xsi:type="dcterms:W3CDTF">2011-01-05T19:20:23Z</dcterms:created>
  <dcterms:modified xsi:type="dcterms:W3CDTF">2014-08-29T09:28:16Z</dcterms:modified>
</cp:coreProperties>
</file>