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64" r:id="rId2"/>
    <p:sldId id="291" r:id="rId3"/>
    <p:sldId id="303" r:id="rId4"/>
    <p:sldId id="301" r:id="rId5"/>
    <p:sldId id="302" r:id="rId6"/>
    <p:sldId id="270" r:id="rId7"/>
    <p:sldId id="266" r:id="rId8"/>
    <p:sldId id="305" r:id="rId9"/>
    <p:sldId id="327" r:id="rId10"/>
    <p:sldId id="334" r:id="rId11"/>
    <p:sldId id="277" r:id="rId12"/>
    <p:sldId id="306" r:id="rId13"/>
    <p:sldId id="328" r:id="rId14"/>
    <p:sldId id="329" r:id="rId15"/>
    <p:sldId id="331" r:id="rId16"/>
    <p:sldId id="330" r:id="rId17"/>
    <p:sldId id="332" r:id="rId18"/>
    <p:sldId id="333" r:id="rId19"/>
    <p:sldId id="286" r:id="rId20"/>
    <p:sldId id="279" r:id="rId21"/>
    <p:sldId id="280" r:id="rId22"/>
    <p:sldId id="281" r:id="rId23"/>
    <p:sldId id="307" r:id="rId24"/>
    <p:sldId id="310" r:id="rId25"/>
    <p:sldId id="309" r:id="rId26"/>
    <p:sldId id="308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20" r:id="rId35"/>
    <p:sldId id="275" r:id="rId36"/>
    <p:sldId id="287" r:id="rId37"/>
    <p:sldId id="285" r:id="rId38"/>
    <p:sldId id="322" r:id="rId39"/>
    <p:sldId id="325" r:id="rId40"/>
    <p:sldId id="323" r:id="rId41"/>
    <p:sldId id="324" r:id="rId42"/>
    <p:sldId id="326" r:id="rId43"/>
    <p:sldId id="335" r:id="rId44"/>
    <p:sldId id="336" r:id="rId45"/>
    <p:sldId id="337" r:id="rId46"/>
    <p:sldId id="33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D54F"/>
    <a:srgbClr val="66FFFF"/>
    <a:srgbClr val="72A2DC"/>
    <a:srgbClr val="C0BC00"/>
    <a:srgbClr val="866600"/>
  </p:clrMru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4" autoAdjust="0"/>
  </p:normalViewPr>
  <p:slideViewPr>
    <p:cSldViewPr>
      <p:cViewPr varScale="1">
        <p:scale>
          <a:sx n="46" d="100"/>
          <a:sy n="46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F4BC8E-0223-4183-BA30-2A417E4388B5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2C7ABE-74DF-449B-8B95-873DFFB82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FB9A9-E3B7-4C40-B0D8-526BCABFB417}" type="slidenum">
              <a:rPr lang="ru-RU" smtClean="0">
                <a:latin typeface="Arial" charset="0"/>
              </a:rPr>
              <a:pPr/>
              <a:t>25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00C4-DECD-4210-B645-57C1E8203511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16DC-1CD6-4D64-8494-22C11B611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AA12-696B-4E1D-B430-1541FB188029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8551-AD9C-4424-916E-D7178583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B226-E254-412F-96F4-78C60C806423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6D32-33AF-469C-B117-BEA56F042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2499-C357-4421-A6BE-249AB8B7E833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B8D8-E18C-4EC5-9F81-79622C701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060D-9C8C-400F-AFA1-D4359B37BD85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B26A-1E68-4087-B43F-2B007900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78C2-0CB5-44F4-ACD5-926F0D74E027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7DA0-3815-471C-B60C-E3764BC63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F95A-AE19-4A86-ACB7-E2C43A6AC007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CD52-A695-496E-927C-929270258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B22B-71B5-4B6F-B9CF-8D448A8ECBE6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A163-BE08-4475-A876-7DB6DDBD9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0B2F-0392-4F5F-A4E4-472DD4FA75D3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6B81-D2ED-4BC4-ADF1-08782868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35C3-567D-468F-AC45-CAADF4FD7D08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E838-E93A-45CE-888F-ACB184137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2E05-DA7F-4241-87CB-ABD961DD81DE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9C45-13BF-4BBD-B490-BBB2754DD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1BEE-EE13-4B42-93D5-C4B4B0F8C67F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AB6F-CE62-4311-9BE4-D37E6E457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E7EF-E552-448A-8FA8-ACA3E1122351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C804-C1E4-4BF5-B214-96BEF1273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519DD8-EB26-4E7B-B191-57D113D53A2A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6C76AF-BACD-4138-BC9C-633ADB641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9" r:id="rId3"/>
    <p:sldLayoutId id="2147483712" r:id="rId4"/>
    <p:sldLayoutId id="2147483713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23" r:id="rId11"/>
    <p:sldLayoutId id="2147483716" r:id="rId12"/>
    <p:sldLayoutId id="2147483717" r:id="rId13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4948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Единый</a:t>
            </a:r>
            <a:b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Государственный</a:t>
            </a:r>
            <a:b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Экзамен</a:t>
            </a:r>
            <a:b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</a:t>
            </a: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</a:t>
            </a:r>
            <a:endParaRPr lang="ru-RU" sz="6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3" name="Picture 4" descr="http://jo-jo.ru/uploads/posts/2013-06/137041832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5115">
            <a:off x="217488" y="4106863"/>
            <a:ext cx="28448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img.rl0.ru/pgc/432x288/50c5d595-3f28-2ca4-3f28-2cabc489b9b0.photo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7146">
            <a:off x="6210300" y="3246438"/>
            <a:ext cx="25098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ЕГЭ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 l="27556" t="58121" r="21651" b="25636"/>
          <a:stretch>
            <a:fillRect/>
          </a:stretch>
        </p:blipFill>
        <p:spPr bwMode="auto">
          <a:xfrm>
            <a:off x="395288" y="2133600"/>
            <a:ext cx="61928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363" y="1341438"/>
            <a:ext cx="3175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Оформление доски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50825" y="4508500"/>
            <a:ext cx="813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1400" i="1">
                <a:solidFill>
                  <a:srgbClr val="000000"/>
                </a:solidFill>
                <a:cs typeface="Times New Roman" pitchFamily="18" charset="0"/>
              </a:rPr>
              <a:t>Все данные: код региона, предмета, ППЭ, номер аудитории писать следует начиная с первой позиции.</a:t>
            </a:r>
            <a:endParaRPr lang="ru-RU" sz="900"/>
          </a:p>
          <a:p>
            <a:pPr indent="450850" eaLnBrk="0" hangingPunct="0"/>
            <a:endParaRPr lang="ru-R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/>
          <a:srcRect l="28641" t="62473" r="51869" b="29688"/>
          <a:stretch>
            <a:fillRect/>
          </a:stretch>
        </p:blipFill>
        <p:spPr bwMode="auto">
          <a:xfrm>
            <a:off x="611188" y="3716338"/>
            <a:ext cx="23764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47813" y="260350"/>
            <a:ext cx="569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Название и кодировка предметов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355" name="Group 187"/>
          <p:cNvGraphicFramePr>
            <a:graphicFrameLocks noGrp="1"/>
          </p:cNvGraphicFramePr>
          <p:nvPr/>
        </p:nvGraphicFramePr>
        <p:xfrm>
          <a:off x="1547813" y="908050"/>
          <a:ext cx="5545137" cy="5507038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3601144"/>
                <a:gridCol w="1944216"/>
              </a:tblGrid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Название предмета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Код предмета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Немецкий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Французский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Испанский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2708275"/>
          <a:ext cx="8064500" cy="3168650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3168650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Организатору во время проведения экзамена в ППЭ </a:t>
                      </a:r>
                      <a:r>
                        <a:rPr kumimoji="0" lang="ru-RU" sz="20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запрещается: </a:t>
                      </a:r>
                      <a:endParaRPr kumimoji="0" lang="ru-RU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при себе средства связи;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оказывать содействие обучающимся, выпускникам прошлых лет,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95288" y="2940050"/>
            <a:ext cx="87487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1" u="sng"/>
              <a:t>Участники ЕГЭ могут взять с собой в аудиторию:</a:t>
            </a:r>
          </a:p>
          <a:p>
            <a:pPr>
              <a:buFont typeface="Arial" charset="0"/>
              <a:buChar char="•"/>
            </a:pPr>
            <a:r>
              <a:rPr lang="ru-RU" sz="2000" i="1"/>
              <a:t>документ, удостоверяющий личность,</a:t>
            </a:r>
          </a:p>
          <a:p>
            <a:pPr>
              <a:buFont typeface="Arial" charset="0"/>
              <a:buChar char="•"/>
            </a:pPr>
            <a:r>
              <a:rPr lang="ru-RU" sz="2000" i="1"/>
              <a:t>уведомление (пропуск) на экзамен (не является обязательным),</a:t>
            </a:r>
          </a:p>
          <a:p>
            <a:pPr>
              <a:buFont typeface="Arial" charset="0"/>
              <a:buChar char="•"/>
            </a:pPr>
            <a:r>
              <a:rPr lang="ru-RU" sz="2000" i="1"/>
              <a:t>черную гелевую, капиллярную или перьевую ручку, </a:t>
            </a:r>
          </a:p>
          <a:p>
            <a:pPr>
              <a:buFont typeface="Arial" charset="0"/>
              <a:buChar char="•"/>
            </a:pPr>
            <a:r>
              <a:rPr lang="ru-RU" sz="2000" i="1"/>
              <a:t>лекарства и питание (при необходимости),</a:t>
            </a:r>
          </a:p>
          <a:p>
            <a:pPr>
              <a:buFont typeface="Arial" charset="0"/>
              <a:buChar char="•"/>
            </a:pPr>
            <a:r>
              <a:rPr lang="ru-RU" sz="2000" i="1"/>
              <a:t>дополнительные материалы (по математике – линейкой; по физике – линейкой и непрограммируемым калькулятором; по химии – непрограммируемым калькулятором; по географии – линейкой, транспортиром, непрограммируемым калькулятором). </a:t>
            </a:r>
            <a:endParaRPr lang="ru-RU" sz="28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323850" y="2349500"/>
            <a:ext cx="8496300" cy="1322388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/>
              <a:t>ВАЖНО напомнить участникам ЕГЭ о ведении видеонаблюдения в ППЭ и запрете иметь при себе во время проведения экзамена мобильные телефоны, иные средства связи, электронно-вычислительную технику.</a:t>
            </a:r>
          </a:p>
        </p:txBody>
      </p:sp>
      <p:pic>
        <p:nvPicPr>
          <p:cNvPr id="23556" name="Picture 2" descr="http://vsetablichki.ru/wp-content/uploads/2012/08/tablichka-s-nadpisyu-%E2%80%93-vnimanie-vedetsy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37020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orenburg.v-info.ru/uf/articles/Image/orenburg/cd8c1e3de1fdbef1fff4a75a8e8bef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33825"/>
            <a:ext cx="26717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538"/>
            <a:ext cx="8640763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Symbol" pitchFamily="18" charset="2"/>
              <a:buNone/>
            </a:pPr>
            <a:r>
              <a:rPr lang="ru-RU" b="1" u="sng" smtClean="0">
                <a:latin typeface="Times New Roman" pitchFamily="18" charset="0"/>
              </a:rPr>
              <a:t>Начало экзамена в 10:00.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ru-RU" smtClean="0">
                <a:latin typeface="Times New Roman" pitchFamily="18" charset="0"/>
              </a:rPr>
              <a:t>Организатор демонстрирует участникам ЕГЭ целостность упаковки доставочного пакета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ru-RU" smtClean="0">
                <a:latin typeface="Times New Roman" pitchFamily="18" charset="0"/>
              </a:rPr>
              <a:t>Аккуратно в поле зрения камеры (не спиной к камере) вскрывает пакет, в котором находятся индивидуальные комплекты, фиксирует дату и время вскрытия в протоколе проведения ЕГЭ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</a:rPr>
              <a:t>Раздаёт ИК и черновики участникам экзамена в соответствии с фактическим числом участников ЕГЭ, находящихся в аудитории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ru-RU" smtClean="0">
                <a:latin typeface="Times New Roman" pitchFamily="18" charset="0"/>
              </a:rPr>
              <a:t>Даёт указание участникам ЕГЭ вскрыть ИК и проверить их содержимое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Зачитывает краткую инструкцию для участников ЕГЭ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Symbol" pitchFamily="18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8038" y="333375"/>
            <a:ext cx="5626100" cy="9302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25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5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125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09913" y="188913"/>
            <a:ext cx="6034087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13414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Время начала экзамена фиксируется на доске.</a:t>
            </a:r>
          </a:p>
          <a:p>
            <a:pPr indent="450850" algn="just" eaLnBrk="0" hangingPunct="0"/>
            <a:endParaRPr lang="ru-RU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50825" y="4221163"/>
            <a:ext cx="83534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Во время экзамена организатор в аудитории должен: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проверить правильность заполнения регистрационных полей на всех бланках у каждого участника ЕГЭ и соответствие данных участника ЕГЭ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следить за порядком в аудитории 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следить за состоянием участников ЕГЭ 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следить за работой системы видеонаблюдения и сообщать обо всех случаях неполадок руководителю ППЭ и члену ГЭК</a:t>
            </a:r>
          </a:p>
        </p:txBody>
      </p:sp>
      <p:pic>
        <p:nvPicPr>
          <p:cNvPr id="25605" name="Picture 6" descr="http://omsk.sibnovosti.ru/pictures/0229/7562/v_omskoy_oblasti_proydut_pervye_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133600"/>
            <a:ext cx="3154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23850" y="2852738"/>
            <a:ext cx="835183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Удаление с экзамена </a:t>
            </a:r>
            <a:endParaRPr lang="ru-RU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450850" algn="just" eaLnBrk="0" hangingPunct="0"/>
            <a:r>
              <a:rPr lang="ru-RU">
                <a:cs typeface="Times New Roman" pitchFamily="18" charset="0"/>
              </a:rPr>
              <a:t>При установлении факта наличия и (или) использования участниками ЕГЭ средств связи и электронно-вычислительной техники во время проведения ЕГЭ или иного нарушения ими установленного порядка проведения ЕГЭ, такой участник удаляется с экзамена. В этом случае организатор сообщает члену ГЭК, руководителю ППЭ о нарушении.</a:t>
            </a:r>
            <a:endParaRPr lang="ru-RU"/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395288" y="4868863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В случае если участник ЕГЭ по состоянию здоровья или другим объективным причинам не может завершить выполнение экзаменационной работы, он может покинуть аудиторию, при этом организатор должен пригласить медицинского работника и члена ГЭК.</a:t>
            </a:r>
          </a:p>
        </p:txBody>
      </p:sp>
      <p:pic>
        <p:nvPicPr>
          <p:cNvPr id="26629" name="Picture 2" descr="http://www.irk.ru/img/site/gallery/104/455fd8b4-3237-4241-bc6a-8c8b0b1c900c_jpg_800x600_x-False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22082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50825" y="2627313"/>
            <a:ext cx="83534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000"/>
              <a:t>По завершении экзамена в аудитории ответственный организатор в центре видимости камеры видеонаблюдения объявляет окончание экзамена. </a:t>
            </a:r>
          </a:p>
          <a:p>
            <a:pPr indent="450850" algn="just" eaLnBrk="0" hangingPunct="0"/>
            <a:r>
              <a:rPr lang="ru-RU" sz="2000"/>
              <a:t>После проведения сбора экзаменационных материалов и подписания протокола о проведении экзамена в аудитории (Форма ППЭ-12-01) ответственный организатор громко объявляет все данные протокола (наименование предмета, количество участников ЕГЭ в данной аудитории и количество экзаменационных материалов (использованных и неиспользованных), а также время подписания протокола).</a:t>
            </a:r>
          </a:p>
          <a:p>
            <a:pPr indent="450850" algn="just" eaLnBrk="0" hangingPunct="0"/>
            <a:r>
              <a:rPr lang="ru-RU" sz="2000"/>
              <a:t>Демонстрируют запечатанные возвратные доставочные пакеты с ЭМ участников ЕГЭ</a:t>
            </a:r>
            <a:endParaRPr lang="ru-RU" sz="160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9088" y="1196975"/>
            <a:ext cx="628491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Завершение экзамена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1357313" y="1000125"/>
            <a:ext cx="6985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785813" y="285750"/>
            <a:ext cx="810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Подготовительный этап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7188" y="1428750"/>
            <a:ext cx="2346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Доставочный пакет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29063" y="1143000"/>
            <a:ext cx="415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Пакеты для упаковки бланков после проведения экзамена</a:t>
            </a:r>
          </a:p>
        </p:txBody>
      </p:sp>
      <p:pic>
        <p:nvPicPr>
          <p:cNvPr id="28678" name="Picture 1" descr="E:\мониторинг\Бланки ЕГЭ\2008\Секьюрпак\Из типорграфии\Сейф-пакет 200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14563"/>
            <a:ext cx="214312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E:\мониторинг\Бланки ЕГЭ\2008\Секьюрпак\Из типорграфии\Сейф-пакет 2008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697163"/>
            <a:ext cx="20716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357438"/>
            <a:ext cx="23860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 descr="E:\мониторинг\Бланки ЕГЭ\2008\Секьюрпак\Из типорграфии\Сейф-пакет 200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8" y="3786188"/>
            <a:ext cx="21002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ЕГЭ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39750" y="1841500"/>
            <a:ext cx="81359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Федеральный закон от 29 декабря 2012 г.  № 273-ФЗ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Ст. 59. Итоговая аттестация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Итоговая аттестация, завершающая освоение основных образовательных программ, является государственной итоговой аттестацией.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Государственная итоговая аттестация по образовательным программам среднего общего образования проводится в форме единого государственного экзамена.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Приказ Минобрнауки России от 26.12.2013 № 1400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600325"/>
            <a:ext cx="5500688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2875" y="428625"/>
            <a:ext cx="8642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Индивидуальный комплект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участника ЕГЭ</a:t>
            </a: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5472113" y="5243513"/>
            <a:ext cx="1357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800" b="1">
                <a:latin typeface="Calibri" pitchFamily="34" charset="0"/>
              </a:rPr>
              <a:t>БР № 3111111111114</a:t>
            </a:r>
          </a:p>
        </p:txBody>
      </p: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3236913" y="5243513"/>
            <a:ext cx="1214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800" b="1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71750" y="5243513"/>
          <a:ext cx="785813" cy="214312"/>
        </p:xfrm>
        <a:graphic>
          <a:graphicData uri="http://schemas.openxmlformats.org/presentationml/2006/ole">
            <p:oleObj spid="_x0000_s1026" name="PHOTO-PAINT" r:id="rId4" imgW="1252412" imgH="929484" progId="">
              <p:embed/>
            </p:oleObj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4513263" y="5243513"/>
          <a:ext cx="1071562" cy="214312"/>
        </p:xfrm>
        <a:graphic>
          <a:graphicData uri="http://schemas.openxmlformats.org/presentationml/2006/ole">
            <p:oleObj spid="_x0000_s1027" name="PHOTO-PAINT" r:id="rId5" imgW="1252412" imgH="929484" progId="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35263" y="188913"/>
            <a:ext cx="64087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Содержание индивидуального </a:t>
            </a:r>
          </a:p>
          <a:p>
            <a:pPr marL="457200" indent="-457200" algn="ctr"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комплекта участника ЕГЭ</a:t>
            </a:r>
          </a:p>
        </p:txBody>
      </p:sp>
      <p:pic>
        <p:nvPicPr>
          <p:cNvPr id="2969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2881313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341438"/>
            <a:ext cx="3143250" cy="474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924175"/>
            <a:ext cx="3241675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8" descr="http://mirege.ru/uploads/posts/2012-11/thumbs/1352615636_screen-1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0605">
            <a:off x="4351338" y="2778125"/>
            <a:ext cx="50085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350963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4429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071938"/>
            <a:ext cx="4500562" cy="254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4963" y="3213100"/>
            <a:ext cx="20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7364413" y="1357313"/>
            <a:ext cx="127952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643188" y="6000750"/>
            <a:ext cx="1500187" cy="7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5400000">
            <a:off x="3775075" y="3349626"/>
            <a:ext cx="922337" cy="3857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500563" y="6000750"/>
            <a:ext cx="1714500" cy="6429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9" name="Прямая со стрелкой 18"/>
          <p:cNvCxnSpPr>
            <a:stCxn id="14" idx="4"/>
          </p:cNvCxnSpPr>
          <p:nvPr/>
        </p:nvCxnSpPr>
        <p:spPr>
          <a:xfrm rot="5400000">
            <a:off x="4752181" y="2677320"/>
            <a:ext cx="4143375" cy="23606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5"/>
          </p:cNvCxnSpPr>
          <p:nvPr/>
        </p:nvCxnSpPr>
        <p:spPr>
          <a:xfrm rot="10800000" flipV="1">
            <a:off x="3214688" y="3868738"/>
            <a:ext cx="885825" cy="20605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2" name="Text Box 2"/>
          <p:cNvSpPr txBox="1">
            <a:spLocks noChangeArrowheads="1"/>
          </p:cNvSpPr>
          <p:nvPr/>
        </p:nvSpPr>
        <p:spPr bwMode="auto">
          <a:xfrm>
            <a:off x="5216525" y="6286500"/>
            <a:ext cx="1071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>
                <a:latin typeface="Calibri" pitchFamily="34" charset="0"/>
              </a:rPr>
              <a:t>БР № 3111111111114</a:t>
            </a:r>
          </a:p>
        </p:txBody>
      </p:sp>
      <p:sp>
        <p:nvSpPr>
          <p:cNvPr id="2063" name="Text Box 2"/>
          <p:cNvSpPr txBox="1">
            <a:spLocks noChangeArrowheads="1"/>
          </p:cNvSpPr>
          <p:nvPr/>
        </p:nvSpPr>
        <p:spPr bwMode="auto">
          <a:xfrm>
            <a:off x="3236913" y="6286500"/>
            <a:ext cx="97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857500" y="6286500"/>
          <a:ext cx="523875" cy="142875"/>
        </p:xfrm>
        <a:graphic>
          <a:graphicData uri="http://schemas.openxmlformats.org/presentationml/2006/ole">
            <p:oleObj spid="_x0000_s2050" name="PHOTO-PAINT" r:id="rId7" imgW="1252412" imgH="929484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643438" y="6286500"/>
          <a:ext cx="701675" cy="142875"/>
        </p:xfrm>
        <a:graphic>
          <a:graphicData uri="http://schemas.openxmlformats.org/presentationml/2006/ole">
            <p:oleObj spid="_x0000_s2051" name="PHOTO-PAINT" r:id="rId8" imgW="1252412" imgH="929484" progId="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348038" y="476250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Содержание индивидуального </a:t>
            </a:r>
          </a:p>
          <a:p>
            <a:pPr marL="457200" indent="-457200" algn="ctr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комплекта участника ЕГЭ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 государственного экзамена в 2014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17650"/>
            <a:ext cx="4967287" cy="534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6300788" y="2565400"/>
            <a:ext cx="26273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Бланк регистрации состоит из трех частей </a:t>
            </a:r>
            <a:r>
              <a:rPr lang="ru-RU" sz="2000"/>
              <a:t>– верхней,</a:t>
            </a:r>
          </a:p>
          <a:p>
            <a:pPr>
              <a:buFontTx/>
              <a:buChar char="-"/>
            </a:pPr>
            <a:r>
              <a:rPr lang="ru-RU" sz="2000"/>
              <a:t> средней</a:t>
            </a:r>
          </a:p>
          <a:p>
            <a:r>
              <a:rPr lang="ru-RU" sz="2000"/>
              <a:t>- нижней </a:t>
            </a:r>
          </a:p>
        </p:txBody>
      </p:sp>
      <p:cxnSp>
        <p:nvCxnSpPr>
          <p:cNvPr id="7" name="Прямая со стрелкой 6"/>
          <p:cNvCxnSpPr>
            <a:stCxn id="30724" idx="1"/>
          </p:cNvCxnSpPr>
          <p:nvPr/>
        </p:nvCxnSpPr>
        <p:spPr>
          <a:xfrm rot="10800000">
            <a:off x="5940425" y="2492375"/>
            <a:ext cx="360363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928393" y="5009357"/>
            <a:ext cx="24558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5867400" y="3638550"/>
            <a:ext cx="5048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 государственного экзамена в 2014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48688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верхней части бланка регистрации расположены: вертикальный и горизонтальный штрихкоды, поля для рукописного занесения информации, строка с образцами написания символов, поле для служебной отметки и резервное поле. 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31748" name="Рисунок 1"/>
          <p:cNvPicPr>
            <a:picLocks noChangeAspect="1" noChangeArrowheads="1"/>
          </p:cNvPicPr>
          <p:nvPr/>
        </p:nvPicPr>
        <p:blipFill>
          <a:blip r:embed="rId2"/>
          <a:srcRect b="73543"/>
          <a:stretch>
            <a:fillRect/>
          </a:stretch>
        </p:blipFill>
        <p:spPr bwMode="auto">
          <a:xfrm>
            <a:off x="684213" y="1989138"/>
            <a:ext cx="75057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9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9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9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900">
                <a:solidFill>
                  <a:srgbClr val="000000"/>
                </a:solidFill>
                <a:cs typeface="Times New Roman" pitchFamily="18" charset="0"/>
              </a:rPr>
            </a:br>
            <a:endParaRPr lang="ru-RU"/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611188" y="5949950"/>
            <a:ext cx="648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Поля «Служебная отметка», «Резерв-1» не заполняются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 государственного экзамена в 2014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95288" y="3933825"/>
            <a:ext cx="7705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средней части бланка регистрации расположены поля для записи сведений об участнике ЕГЭ.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3"/>
          <a:srcRect t="26743" b="53999"/>
          <a:stretch>
            <a:fillRect/>
          </a:stretch>
        </p:blipFill>
        <p:spPr bwMode="auto">
          <a:xfrm>
            <a:off x="468313" y="1844675"/>
            <a:ext cx="73644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250825" y="4805363"/>
            <a:ext cx="84613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9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900">
                <a:solidFill>
                  <a:srgbClr val="000000"/>
                </a:solidFill>
                <a:cs typeface="Times New Roman" pitchFamily="18" charset="0"/>
              </a:rPr>
            </a:br>
            <a:endParaRPr lang="ru-RU" sz="900"/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для служебного использования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(«Резерв-2», «Резерв-3» и «Резерв-4») участников ЕГЭ не заполняются.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 государственного экзамена в 2014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68313" y="5048250"/>
            <a:ext cx="741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В средней части бланка регистрации также расположена </a:t>
            </a:r>
            <a:r>
              <a:rPr lang="ru-RU" sz="1400">
                <a:cs typeface="Times New Roman" pitchFamily="18" charset="0"/>
              </a:rPr>
              <a:t>краткая инструкция по определению целостности индивидуального комплекта участника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ЕГЭ и поле для подписи участника ЕГЭ. </a:t>
            </a:r>
            <a:endParaRPr lang="ru-RU" sz="900"/>
          </a:p>
          <a:p>
            <a:pPr indent="449263" eaLnBrk="0" hangingPunct="0"/>
            <a:endParaRPr lang="ru-RU"/>
          </a:p>
        </p:txBody>
      </p:sp>
      <p:pic>
        <p:nvPicPr>
          <p:cNvPr id="33796" name="Рисунок 1"/>
          <p:cNvPicPr>
            <a:picLocks noChangeAspect="1" noChangeArrowheads="1"/>
          </p:cNvPicPr>
          <p:nvPr/>
        </p:nvPicPr>
        <p:blipFill>
          <a:blip r:embed="rId2"/>
          <a:srcRect t="46286" b="13371"/>
          <a:stretch>
            <a:fillRect/>
          </a:stretch>
        </p:blipFill>
        <p:spPr bwMode="auto">
          <a:xfrm>
            <a:off x="0" y="1700213"/>
            <a:ext cx="4991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 государственного экзамена в 2014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68313" y="3789363"/>
            <a:ext cx="80279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В нижней части бланка регистрации расположена область для отметок организатора в аудитории о фактах удаления участника ЕГЭ с экзамена в связи с нарушением порядка проведения ЕГЭ, а также о том, что участник не закончил экзамен по уважительной причине.</a:t>
            </a:r>
            <a:endParaRPr lang="ru-RU" sz="1000"/>
          </a:p>
          <a:p>
            <a:pPr indent="449263" eaLnBrk="0" hangingPunct="0"/>
            <a:endParaRPr lang="ru-RU"/>
          </a:p>
        </p:txBody>
      </p:sp>
      <p:pic>
        <p:nvPicPr>
          <p:cNvPr id="34820" name="Рисунок 1"/>
          <p:cNvPicPr>
            <a:picLocks noChangeAspect="1" noChangeArrowheads="1"/>
          </p:cNvPicPr>
          <p:nvPr/>
        </p:nvPicPr>
        <p:blipFill>
          <a:blip r:embed="rId2"/>
          <a:srcRect t="86914"/>
          <a:stretch>
            <a:fillRect/>
          </a:stretch>
        </p:blipFill>
        <p:spPr bwMode="auto">
          <a:xfrm>
            <a:off x="684213" y="2349500"/>
            <a:ext cx="73485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539750" y="5157788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Заполнение полей организатором в аудитории обязательно, только если участник ЕГЭ удален с экзамена в связи с нарушением установленного порядка проведения ГИА или досрочно закончил экзамен по уважительной причине.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бланка ответов № 1</a:t>
            </a:r>
            <a:endParaRPr lang="ru-RU" dirty="0"/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3867150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500563" y="2133600"/>
            <a:ext cx="4211637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 eaLnBrk="0" hangingPunct="0"/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 средней части бланка ответов № 1 расположены поля для записи ответов на задания (типа А) с выбором ответа из предложенных вариантов. </a:t>
            </a:r>
          </a:p>
        </p:txBody>
      </p:sp>
      <p:pic>
        <p:nvPicPr>
          <p:cNvPr id="35845" name="Рисунок 4"/>
          <p:cNvPicPr>
            <a:picLocks noChangeAspect="1" noChangeArrowheads="1"/>
          </p:cNvPicPr>
          <p:nvPr/>
        </p:nvPicPr>
        <p:blipFill>
          <a:blip r:embed="rId2"/>
          <a:srcRect t="20909" b="54059"/>
          <a:stretch>
            <a:fillRect/>
          </a:stretch>
        </p:blipFill>
        <p:spPr bwMode="auto">
          <a:xfrm>
            <a:off x="2411413" y="3429000"/>
            <a:ext cx="6246812" cy="240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бланка ответов № 1</a:t>
            </a:r>
            <a:endParaRPr lang="ru-RU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55650" y="4056063"/>
            <a:ext cx="77406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Замена ошибочных ответа осуществляется заполнением соответствующих полей в области замены ошибочных ответов на задания типа А.</a:t>
            </a:r>
            <a:endParaRPr lang="ru-RU" sz="1000"/>
          </a:p>
          <a:p>
            <a:pPr indent="450850" eaLnBrk="0" hangingPunct="0"/>
            <a:endParaRPr lang="ru-RU"/>
          </a:p>
        </p:txBody>
      </p:sp>
      <p:pic>
        <p:nvPicPr>
          <p:cNvPr id="36868" name="Рисунок 4"/>
          <p:cNvPicPr>
            <a:picLocks noChangeAspect="1" noChangeArrowheads="1"/>
          </p:cNvPicPr>
          <p:nvPr/>
        </p:nvPicPr>
        <p:blipFill>
          <a:blip r:embed="rId2"/>
          <a:srcRect t="45389" b="43349"/>
          <a:stretch>
            <a:fillRect/>
          </a:stretch>
        </p:blipFill>
        <p:spPr bwMode="auto">
          <a:xfrm>
            <a:off x="179388" y="2133600"/>
            <a:ext cx="8213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ЕГЭ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23850" y="2852738"/>
            <a:ext cx="83518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от 31.08.2013 № 755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бланка ответов № 1</a:t>
            </a:r>
            <a:endParaRPr lang="ru-RU" dirty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0825" y="3644900"/>
            <a:ext cx="87137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Ниже области замены ошибочных ответов на задания типа А размещены поля для записи ответов на задания типа В (задания с кратким ответом). </a:t>
            </a:r>
          </a:p>
          <a:p>
            <a:pPr indent="457200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Максимальное количество ответов – 20</a:t>
            </a:r>
          </a:p>
          <a:p>
            <a:pPr indent="457200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Максимальное количество символов в одном ответе – 17</a:t>
            </a:r>
            <a:endParaRPr lang="ru-RU" sz="900"/>
          </a:p>
          <a:p>
            <a:pPr indent="457200" eaLnBrk="0" hangingPunct="0"/>
            <a:endParaRPr lang="ru-RU"/>
          </a:p>
        </p:txBody>
      </p:sp>
      <p:pic>
        <p:nvPicPr>
          <p:cNvPr id="37892" name="Рисунок 5"/>
          <p:cNvPicPr>
            <a:picLocks noChangeAspect="1" noChangeArrowheads="1"/>
          </p:cNvPicPr>
          <p:nvPr/>
        </p:nvPicPr>
        <p:blipFill>
          <a:blip r:embed="rId2"/>
          <a:srcRect t="56609" b="14281"/>
          <a:stretch>
            <a:fillRect/>
          </a:stretch>
        </p:blipFill>
        <p:spPr bwMode="auto">
          <a:xfrm>
            <a:off x="611188" y="1052513"/>
            <a:ext cx="6192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4652963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Краткий ответ записывается справа от номера задания типа В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 области ответов с названием «Результаты выполнения заданий типа В с ответом в краткой форме».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894" name="Прямоугольник 7"/>
          <p:cNvSpPr>
            <a:spLocks noChangeArrowheads="1"/>
          </p:cNvSpPr>
          <p:nvPr/>
        </p:nvSpPr>
        <p:spPr bwMode="auto">
          <a:xfrm>
            <a:off x="179388" y="5229225"/>
            <a:ext cx="8713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Краткий ответ можно давать только в виде слова, одного целого числа или комбинации букв и цифр, если в инструкции по выполнению работы не указано, что ответ можно дать с использованием запятых для записи ответа в виде десятичной дроби или в виде перечисления требуемых в задании пунктов. Каждая цифра, буква, запятая или знак минус (если число отрицательное) записывается в отдельную клеточку, строго по образцу из верхней части бланка.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бланка ответов № 1</a:t>
            </a:r>
            <a:endParaRPr lang="ru-RU" dirty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2997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1400">
                <a:solidFill>
                  <a:srgbClr val="000000"/>
                </a:solidFill>
              </a:rPr>
              <a:t>В нижней части бланка ответов № 1 предусмотрены поля для записи новых вариантов ответов на задания типа В взамен ошибочно записанных. </a:t>
            </a:r>
          </a:p>
          <a:p>
            <a:pPr indent="450850" eaLnBrk="0" hangingPunct="0"/>
            <a:r>
              <a:rPr lang="ru-RU" sz="1400">
                <a:solidFill>
                  <a:srgbClr val="000000"/>
                </a:solidFill>
              </a:rPr>
              <a:t>Максимальное количество таких исправлений – 6</a:t>
            </a:r>
            <a:endParaRPr lang="ru-RU" sz="900"/>
          </a:p>
          <a:p>
            <a:pPr indent="450850" eaLnBrk="0" hangingPunct="0"/>
            <a:endParaRPr lang="ru-RU"/>
          </a:p>
        </p:txBody>
      </p:sp>
      <p:pic>
        <p:nvPicPr>
          <p:cNvPr id="38916" name="Рисунок 6"/>
          <p:cNvPicPr>
            <a:picLocks noChangeAspect="1" noChangeArrowheads="1"/>
          </p:cNvPicPr>
          <p:nvPr/>
        </p:nvPicPr>
        <p:blipFill>
          <a:blip r:embed="rId2"/>
          <a:srcRect t="85168"/>
          <a:stretch>
            <a:fillRect/>
          </a:stretch>
        </p:blipFill>
        <p:spPr bwMode="auto">
          <a:xfrm>
            <a:off x="323850" y="1196975"/>
            <a:ext cx="78009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0" y="4221163"/>
            <a:ext cx="91900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Для изменения внесенного в бланк ответов № 1 ответа на задание типа В надо в соответствующих полях замены проставить номер исправляемого задания типа В и записать новое значение верного ответа на указанное задание.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бланка ответов № 2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6963"/>
            <a:ext cx="4211638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4211638" y="2060575"/>
            <a:ext cx="4932362" cy="4284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eaLnBrk="0" hangingPunct="0"/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 верхней части бланка ответов № 2 расположены: </a:t>
            </a:r>
          </a:p>
          <a:p>
            <a:pPr indent="449263" eaLnBrk="0" hangingPunct="0"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вертикальный штрихкод,</a:t>
            </a:r>
          </a:p>
          <a:p>
            <a:pPr indent="449263" eaLnBrk="0" hangingPunct="0"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горизонтальный штрихкод,</a:t>
            </a:r>
          </a:p>
          <a:p>
            <a:pPr indent="449263" eaLnBrk="0" hangingPunct="0"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поля для рукописного занесения информации участником ЕГЭ, </a:t>
            </a:r>
          </a:p>
          <a:p>
            <a:pPr indent="449263" eaLnBrk="0" hangingPunct="0">
              <a:buFont typeface="Arial" charset="0"/>
              <a:buChar char="•"/>
            </a:pPr>
            <a:r>
              <a:rPr 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поля «Дополнительный бланк ответов </a:t>
            </a:r>
            <a:br>
              <a:rPr 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№ 2», «Лист № 1», «Резерв-8», которые участником ЕГЭ не заполняются</a:t>
            </a:r>
            <a:endParaRPr lang="ru-RU" sz="900" b="1">
              <a:solidFill>
                <a:schemeClr val="tx1"/>
              </a:solidFill>
              <a:latin typeface="Arial" charset="0"/>
            </a:endParaRPr>
          </a:p>
          <a:p>
            <a:pPr indent="449263" eaLnBrk="0" hangingPunct="0"/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Информация для заполнения полей верхней части бланка: код региона, код и название предмета, должна соответствовать информации, внесенной в бланк регистрации и бланк ответов № 1.</a:t>
            </a:r>
            <a:endParaRPr lang="ru-RU" sz="900">
              <a:solidFill>
                <a:schemeClr val="tx1"/>
              </a:solidFill>
              <a:latin typeface="Arial" charset="0"/>
            </a:endParaRPr>
          </a:p>
          <a:p>
            <a:pPr indent="449263" eaLnBrk="0" hangingPunct="0"/>
            <a:r>
              <a:rPr 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Поле «Дополнительный бланк ответов № 2» заполняет организатор в аудитории при выдаче дополнительного бланка ответов № 2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вписывая в это поле 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цифровое значение штрихкода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дополнительного бланка ответов № 2 (расположенное под шрихкодом бланка), который выдается участнику ЕГЭ. </a:t>
            </a:r>
            <a:endParaRPr lang="ru-RU" sz="900">
              <a:solidFill>
                <a:schemeClr val="tx1"/>
              </a:solidFill>
              <a:latin typeface="Arial" charset="0"/>
            </a:endParaRPr>
          </a:p>
          <a:p>
            <a:pPr indent="449263" eaLnBrk="0" hangingPunct="0"/>
            <a:r>
              <a:rPr 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Поле «Резерв-8» не заполняется</a:t>
            </a:r>
            <a:endParaRPr lang="ru-RU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1" name="Прямоугольник 3"/>
          <p:cNvSpPr>
            <a:spLocks noChangeArrowheads="1"/>
          </p:cNvSpPr>
          <p:nvPr/>
        </p:nvSpPr>
        <p:spPr bwMode="auto">
          <a:xfrm>
            <a:off x="755650" y="3789363"/>
            <a:ext cx="23034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Бланк ответов № 2 предназначен для записи ответов на задания с развернутым ответом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дополнительного бланка ответов № 2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395288" y="2636838"/>
            <a:ext cx="36718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Дополнительный бланк ответов № 2 предназначен для записи ответов на задания с развернутым ответом, выдается при  недостатке места для ответов на основном бланке ответов № 2 </a:t>
            </a:r>
          </a:p>
        </p:txBody>
      </p:sp>
      <p:pic>
        <p:nvPicPr>
          <p:cNvPr id="4096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248150" cy="509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дополнительного бланка ответов № 2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323850" y="3933825"/>
            <a:ext cx="87122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 верхней части дополнительного бланка ответов № 2 расположены вертикальный штрихкод, горизонтальный штрихкод и его цифровое значение, поля «Код региона», «Код предмета», «Название предмета», а  также  поля «Следующий  дополнительный  бланк ответов № 2» и «Лист №», «Резерв-9».</a:t>
            </a:r>
          </a:p>
          <a:p>
            <a:endParaRPr lang="ru-RU" sz="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Информация для заполнения полей верхней части бланка («Код региона», «Код предмета» и «Название предмета») должна полностью совпадать с информацией основного бланка ответов № 2. </a:t>
            </a:r>
          </a:p>
          <a:p>
            <a:endParaRPr lang="ru-RU" sz="5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Поля «Следующий дополнительный бланк ответов № 2» и «Лист №» заполняет организатор в аудитории в случае нехватки места для развернутых ответов на основном или ранее выданном дополнительном бланке ответов № 2.</a:t>
            </a:r>
          </a:p>
          <a:p>
            <a:endParaRPr lang="ru-RU" sz="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 поле «Лист №» организатор в аудитории при выдаче дополнительного бланка ответов № 2 вносит порядковый номер листа работы участника ЕГЭ (при этом листом № 1 является основной бланк ответов № 2, который участник ЕГЭ получил в составе индивидуального комплекта). </a:t>
            </a:r>
          </a:p>
        </p:txBody>
      </p:sp>
      <p:pic>
        <p:nvPicPr>
          <p:cNvPr id="41988" name="Рисунок 4"/>
          <p:cNvPicPr>
            <a:picLocks noChangeAspect="1" noChangeArrowheads="1"/>
          </p:cNvPicPr>
          <p:nvPr/>
        </p:nvPicPr>
        <p:blipFill>
          <a:blip r:embed="rId2"/>
          <a:srcRect b="64697"/>
          <a:stretch>
            <a:fillRect/>
          </a:stretch>
        </p:blipFill>
        <p:spPr bwMode="auto">
          <a:xfrm>
            <a:off x="1331913" y="1412875"/>
            <a:ext cx="583247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ege2008-blank-2-d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3988"/>
            <a:ext cx="8223250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57375" y="571500"/>
            <a:ext cx="623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1  3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71750" y="571500"/>
            <a:ext cx="766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 0   1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57563" y="571500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Р  у   с   с  к  и   й  я  з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14625" y="785813"/>
            <a:ext cx="377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1  3   0  0  1   1  1   1  1  1   1   2   1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72188" y="785813"/>
            <a:ext cx="62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053013" y="6262688"/>
            <a:ext cx="4090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Смотри на обороте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55650" y="4221163"/>
            <a:ext cx="763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4213" y="6381750"/>
            <a:ext cx="763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84213" y="4221163"/>
            <a:ext cx="7704137" cy="2160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22" name="Прямоугольник 27"/>
          <p:cNvSpPr>
            <a:spLocks noChangeArrowheads="1"/>
          </p:cNvSpPr>
          <p:nvPr/>
        </p:nvSpPr>
        <p:spPr bwMode="auto">
          <a:xfrm>
            <a:off x="468313" y="234950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Символ  «</a:t>
            </a:r>
            <a:r>
              <a:rPr lang="en-US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 проставляется только в конце всей работы.</a:t>
            </a:r>
          </a:p>
          <a:p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Все записи, сделанные ниже символа «</a:t>
            </a:r>
            <a:r>
              <a:rPr lang="en-US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 защитываются!!!</a:t>
            </a:r>
            <a:endParaRPr lang="ru-RU" sz="2000" b="1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2" grpId="0"/>
      <p:bldP spid="6153" grpId="0"/>
      <p:bldP spid="61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1538" y="2674938"/>
            <a:ext cx="7948612" cy="34512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tx1"/>
                </a:solidFill>
              </a:rPr>
              <a:t>По итогам сбора экзаменационных материалов у участников ЕГЭ организатор формирует </a:t>
            </a:r>
            <a:r>
              <a:rPr lang="ru-RU" b="1" i="1" dirty="0" smtClean="0">
                <a:solidFill>
                  <a:schemeClr val="tx1"/>
                </a:solidFill>
              </a:rPr>
              <a:t>пять</a:t>
            </a:r>
            <a:r>
              <a:rPr lang="ru-RU" i="1" dirty="0" smtClean="0">
                <a:solidFill>
                  <a:schemeClr val="tx1"/>
                </a:solidFill>
              </a:rPr>
              <a:t> стопок материалов: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бланки регистрации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бланки ответов № 1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бланки ответов № 2, в том числе дополнительные бланки ответов № 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КИМы</a:t>
            </a:r>
            <a:endParaRPr lang="ru-RU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черновики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Завершение экзамена в аудитории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63" descr="Форма 11-ПП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7715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2" name="Text Box 664"/>
          <p:cNvSpPr txBox="1">
            <a:spLocks noChangeArrowheads="1"/>
          </p:cNvSpPr>
          <p:nvPr/>
        </p:nvSpPr>
        <p:spPr bwMode="auto">
          <a:xfrm>
            <a:off x="1285875" y="2071688"/>
            <a:ext cx="97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1    3  </a:t>
            </a:r>
          </a:p>
        </p:txBody>
      </p:sp>
      <p:sp>
        <p:nvSpPr>
          <p:cNvPr id="2713" name="Text Box 665"/>
          <p:cNvSpPr txBox="1">
            <a:spLocks noChangeArrowheads="1"/>
          </p:cNvSpPr>
          <p:nvPr/>
        </p:nvSpPr>
        <p:spPr bwMode="auto">
          <a:xfrm>
            <a:off x="3214688" y="2071688"/>
            <a:ext cx="1395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 0     0   2  </a:t>
            </a:r>
          </a:p>
        </p:txBody>
      </p:sp>
      <p:sp>
        <p:nvSpPr>
          <p:cNvPr id="2714" name="Text Box 666"/>
          <p:cNvSpPr txBox="1">
            <a:spLocks noChangeArrowheads="1"/>
          </p:cNvSpPr>
          <p:nvPr/>
        </p:nvSpPr>
        <p:spPr bwMode="auto">
          <a:xfrm>
            <a:off x="5357813" y="2071688"/>
            <a:ext cx="97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1    </a:t>
            </a:r>
          </a:p>
        </p:txBody>
      </p:sp>
      <p:sp>
        <p:nvSpPr>
          <p:cNvPr id="2715" name="Text Box 667"/>
          <p:cNvSpPr txBox="1">
            <a:spLocks noChangeArrowheads="1"/>
          </p:cNvSpPr>
          <p:nvPr/>
        </p:nvSpPr>
        <p:spPr bwMode="auto">
          <a:xfrm>
            <a:off x="1214438" y="3000375"/>
            <a:ext cx="97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0    1  </a:t>
            </a:r>
          </a:p>
        </p:txBody>
      </p:sp>
      <p:sp>
        <p:nvSpPr>
          <p:cNvPr id="2716" name="Text Box 668"/>
          <p:cNvSpPr txBox="1">
            <a:spLocks noChangeArrowheads="1"/>
          </p:cNvSpPr>
          <p:nvPr/>
        </p:nvSpPr>
        <p:spPr bwMode="auto">
          <a:xfrm>
            <a:off x="3929063" y="2928938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Р  у   с   с   к   и  й   я  з  ы  </a:t>
            </a:r>
          </a:p>
        </p:txBody>
      </p:sp>
      <p:sp>
        <p:nvSpPr>
          <p:cNvPr id="2717" name="Text Box 669"/>
          <p:cNvSpPr txBox="1">
            <a:spLocks noChangeArrowheads="1"/>
          </p:cNvSpPr>
          <p:nvPr/>
        </p:nvSpPr>
        <p:spPr bwMode="auto">
          <a:xfrm>
            <a:off x="3286125" y="3429000"/>
            <a:ext cx="97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 Х     </a:t>
            </a:r>
          </a:p>
        </p:txBody>
      </p:sp>
      <p:sp>
        <p:nvSpPr>
          <p:cNvPr id="2718" name="Text Box 670"/>
          <p:cNvSpPr txBox="1">
            <a:spLocks noChangeArrowheads="1"/>
          </p:cNvSpPr>
          <p:nvPr/>
        </p:nvSpPr>
        <p:spPr bwMode="auto">
          <a:xfrm>
            <a:off x="5000625" y="3857625"/>
            <a:ext cx="97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>1    1  </a:t>
            </a:r>
          </a:p>
        </p:txBody>
      </p:sp>
      <p:sp>
        <p:nvSpPr>
          <p:cNvPr id="2719" name="Text Box 671"/>
          <p:cNvSpPr txBox="1">
            <a:spLocks noChangeArrowheads="1"/>
          </p:cNvSpPr>
          <p:nvPr/>
        </p:nvSpPr>
        <p:spPr bwMode="auto">
          <a:xfrm>
            <a:off x="4786313" y="4286250"/>
            <a:ext cx="306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3300"/>
                </a:solidFill>
                <a:latin typeface="Calibri" pitchFamily="34" charset="0"/>
              </a:rPr>
              <a:t>Самарина О.П. </a:t>
            </a:r>
          </a:p>
        </p:txBody>
      </p:sp>
      <p:sp>
        <p:nvSpPr>
          <p:cNvPr id="2720" name="Text Box 672"/>
          <p:cNvSpPr txBox="1">
            <a:spLocks noChangeArrowheads="1"/>
          </p:cNvSpPr>
          <p:nvPr/>
        </p:nvSpPr>
        <p:spPr bwMode="auto">
          <a:xfrm>
            <a:off x="2857500" y="4643438"/>
            <a:ext cx="3068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3300"/>
                </a:solidFill>
                <a:latin typeface="Calibri" pitchFamily="34" charset="0"/>
              </a:rPr>
              <a:t>27  05  13         14          10 </a:t>
            </a:r>
          </a:p>
        </p:txBody>
      </p:sp>
      <p:sp>
        <p:nvSpPr>
          <p:cNvPr id="2721" name="Text Box 673"/>
          <p:cNvSpPr txBox="1">
            <a:spLocks noChangeArrowheads="1"/>
          </p:cNvSpPr>
          <p:nvPr/>
        </p:nvSpPr>
        <p:spPr bwMode="auto">
          <a:xfrm>
            <a:off x="5572125" y="4643438"/>
            <a:ext cx="1951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подпись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2" grpId="0"/>
      <p:bldP spid="2713" grpId="0"/>
      <p:bldP spid="2714" grpId="0"/>
      <p:bldP spid="2715" grpId="0"/>
      <p:bldP spid="2716" grpId="0"/>
      <p:bldP spid="2717" grpId="0"/>
      <p:bldP spid="2718" grpId="0"/>
      <p:bldP spid="2719" grpId="0"/>
      <p:bldP spid="2720" grpId="0"/>
      <p:bldP spid="27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используемые при проведении ЕГЭ организаторами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088" y="2205038"/>
          <a:ext cx="7416800" cy="3746500"/>
        </p:xfrm>
        <a:graphic>
          <a:graphicData uri="http://schemas.openxmlformats.org/drawingml/2006/table">
            <a:tbl>
              <a:tblPr/>
              <a:tblGrid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30501"/>
                <a:gridCol w="152252"/>
                <a:gridCol w="152252"/>
                <a:gridCol w="152252"/>
                <a:gridCol w="152252"/>
                <a:gridCol w="152252"/>
              </a:tblGrid>
              <a:tr h="2265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(регион)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МОУО)</a:t>
                      </a: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ППЭ)</a:t>
                      </a: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(номер аудитории)</a:t>
                      </a: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(предмет)</a:t>
                      </a: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(дата экз.: число-месяц-год)</a:t>
                      </a:r>
                    </a:p>
                  </a:txBody>
                  <a:tcPr marL="8895" marR="8895" marT="889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5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53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37">
                <a:tc gridSpan="48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Список участников ГИА в аудитории ППЭ</a:t>
                      </a:r>
                    </a:p>
                  </a:txBody>
                  <a:tcPr marL="8895" marR="8895" marT="88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ППЭ-</a:t>
                      </a:r>
                    </a:p>
                  </a:txBody>
                  <a:tcPr marL="8895" marR="8895" marT="88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05-01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64">
                <a:tc gridSpan="48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(наименование формы)</a:t>
                      </a:r>
                    </a:p>
                  </a:txBody>
                  <a:tcPr marL="8895" marR="8895" marT="88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8895" marR="8895" marT="889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64"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051">
                <a:tc gridSpan="56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Предмет __________________________     Дата  _______________</a:t>
                      </a:r>
                    </a:p>
                  </a:txBody>
                  <a:tcPr marL="8895" marR="8895" marT="88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 участника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Краткое наименование образовательной организации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Класс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Место в аудитории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537">
                <a:tc gridSpan="27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53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537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стр.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используемые при проведении ЕГЭ организаторами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484786"/>
          <a:ext cx="8352947" cy="5202891"/>
        </p:xfrm>
        <a:graphic>
          <a:graphicData uri="http://schemas.openxmlformats.org/drawingml/2006/table">
            <a:tbl>
              <a:tblPr/>
              <a:tblGrid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55325"/>
                <a:gridCol w="51356"/>
                <a:gridCol w="99586"/>
                <a:gridCol w="99586"/>
                <a:gridCol w="99586"/>
                <a:gridCol w="99586"/>
                <a:gridCol w="88519"/>
                <a:gridCol w="88519"/>
                <a:gridCol w="91287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110651"/>
                <a:gridCol w="99586"/>
                <a:gridCol w="110651"/>
                <a:gridCol w="121715"/>
                <a:gridCol w="99586"/>
                <a:gridCol w="99586"/>
                <a:gridCol w="273859"/>
                <a:gridCol w="107884"/>
                <a:gridCol w="99586"/>
                <a:gridCol w="99586"/>
                <a:gridCol w="99586"/>
                <a:gridCol w="99586"/>
                <a:gridCol w="82989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  <a:gridCol w="99586"/>
              </a:tblGrid>
              <a:tr h="1299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(регион)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МОУО)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ППЭ)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(номер аудитории)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(предмет)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(дата экз.: число-месяц-год)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0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831">
                <a:tc gridSpan="7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Ведомость учёта участников ЕГЭ и экзаменационных материалов в аудитории ППЭ</a:t>
                      </a: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ППЭ-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05-02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32">
                <a:tc gridSpan="75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(наименование формы)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6056" marR="6056" marT="6056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32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1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Вскрыты доставочные спецпакеты с экзаменационными материалами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Начало экзамена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04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1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Печать контрольных измерительных материалов в аудитории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Окончание экзамена</a:t>
                      </a: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04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4632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464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Участники, распределённые в аудиторию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Отметки о явке, удалении и т.п.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ЭМ, полученных от участника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 участника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 ответственного организатора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место в аудито-рии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Явился в аудиторию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Удален с экзамена 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закончил экзамен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Ошибка в документе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бланк регистрации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бланк ответов №1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бланк ответов №2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доп. бланки №2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КИМ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черновик</a:t>
                      </a:r>
                    </a:p>
                  </a:txBody>
                  <a:tcPr marL="6056" marR="6056" marT="605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82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серия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16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17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04"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распределено участников: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04">
                <a:tc gridSpan="45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не явилось участников:</a:t>
                      </a:r>
                    </a:p>
                  </a:txBody>
                  <a:tcPr marL="6056" marR="6056" marT="6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04">
                <a:tc gridSpan="2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Организатор(ы) в аудитории</a:t>
                      </a: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0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/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04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(подпись)</a:t>
                      </a:r>
                    </a:p>
                  </a:txBody>
                  <a:tcPr marL="6056" marR="6056" marT="60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(ФИО)</a:t>
                      </a: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73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0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/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04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(подпись)</a:t>
                      </a:r>
                    </a:p>
                  </a:txBody>
                  <a:tcPr marL="6056" marR="6056" marT="60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(ФИО)</a:t>
                      </a:r>
                    </a:p>
                  </a:txBody>
                  <a:tcPr marL="6056" marR="6056" marT="605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105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056" marR="6056" marT="6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стр.</a:t>
                      </a:r>
                    </a:p>
                  </a:txBody>
                  <a:tcPr marL="6056" marR="6056" marT="60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56" marR="6056" marT="6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Нормативно-правовая база ЕГЭ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11188" y="2492375"/>
            <a:ext cx="83883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4. Приказ Минобрнауки России от 28.06.2013 № 491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</a:t>
            </a:r>
          </a:p>
          <a:p>
            <a:endParaRPr lang="ru-RU" sz="2000">
              <a:latin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52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используемые при проведении ЕГЭ организаторами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2275" y="1268413"/>
          <a:ext cx="5903913" cy="5283200"/>
        </p:xfrm>
        <a:graphic>
          <a:graphicData uri="http://schemas.openxmlformats.org/drawingml/2006/table">
            <a:tbl>
              <a:tblPr/>
              <a:tblGrid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  <a:gridCol w="105440"/>
              </a:tblGrid>
              <a:tr h="1527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(регион)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МОУО)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ППЭ)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(номер аудитории)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(предмет)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(дата экз.: число-месяц-год)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5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211">
                <a:tc gridSpan="48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Протокол проведения ЕГЭ в аудитории ППЭ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ППЭ-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12-01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31">
                <a:tc gridSpan="48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(наименование формы)</a:t>
                      </a:r>
                    </a:p>
                  </a:txBody>
                  <a:tcPr marL="4488" marR="4488" marT="4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4488" marR="4488" marT="4488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53"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17">
                <a:tc gridSpan="50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Проведение экзамена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84">
                <a:tc gridSpan="4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1.Вскрыты доставочные спецпакеты с экзаменационными материалами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30">
                <a:tc gridSpan="41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2.Начало экзамена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01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30">
                <a:tc gridSpan="41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3.Окончание экзамена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5196">
                <a:tc gridSpan="50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Участники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Распределены в аудиторию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Не явились на экзамен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Удалены  в связи с нарушением порядка проведения ЕГЭ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Не закончили экзамен по уважительной причине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Обнаружена ошибка в паспортных данных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 Подали апелляцию о нарушении порядка проведения ЕГЭ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86"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96">
                <a:tc gridSpan="50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Экзаменационные материалы, полученные от участников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 Бланки регистрации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 Бланки ответов №1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 Бланки ответов №2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 Дополнительных бланков ответов №2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 КИМ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 Черновиков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16. Заменено индивидуальных комплектов (брак, испорченные и т.п.)</a:t>
                      </a: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3"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3">
                <a:tc gridSpan="5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Организаторы в аудитории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38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Отв-ный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3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3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 gridSpan="2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Член(ы) ГЭК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 ППЭ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/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/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3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(подпись)</a:t>
                      </a:r>
                    </a:p>
                  </a:txBody>
                  <a:tcPr marL="4488" marR="4488" marT="4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(ФИО)</a:t>
                      </a: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(подпись)</a:t>
                      </a: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(ФИО)</a:t>
                      </a: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/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3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(подпись)</a:t>
                      </a:r>
                    </a:p>
                  </a:txBody>
                  <a:tcPr marL="4488" marR="4488" marT="4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(ФИО)</a:t>
                      </a: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488" marR="4488" marT="44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используемые при проведении ЕГЭ организаторами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557338"/>
          <a:ext cx="7993063" cy="4967287"/>
        </p:xfrm>
        <a:graphic>
          <a:graphicData uri="http://schemas.openxmlformats.org/drawingml/2006/table">
            <a:tbl>
              <a:tblPr/>
              <a:tblGrid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  <a:gridCol w="96300"/>
              </a:tblGrid>
              <a:tr h="1334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(регион)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МОУО)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ППЭ)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(номер аудитории)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(предмет)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(дата экз.: число-месяц-год)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24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429">
                <a:tc gridSpan="7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Ведомость коррекции персональных данных участников ГИА в аудитории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ППЭ-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12-02</a:t>
                      </a:r>
                    </a:p>
                  </a:txBody>
                  <a:tcPr marL="6120" marR="6120" marT="61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67">
                <a:tc gridSpan="75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(наименование формы)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6120" marR="6120" marT="612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Персональные данные участника в РИС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Измененные данные*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 участника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серия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серия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29">
                <a:tc gridSpan="8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 столбцы 5, 6, 7 заполняются только те, в которых зафиксировано несоответствие.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70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875">
                <a:tc gridSpan="2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Ответственный организатор в аудитории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/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24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(подпись)</a:t>
                      </a:r>
                    </a:p>
                  </a:txBody>
                  <a:tcPr marL="6120" marR="6120" marT="61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(ФИО)</a:t>
                      </a:r>
                    </a:p>
                  </a:txBody>
                  <a:tcPr marL="6120" marR="6120" marT="61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120" marR="6120" marT="61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52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используемые при проведении ЕГЭ организаторами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713" y="1341438"/>
          <a:ext cx="5329237" cy="5256212"/>
        </p:xfrm>
        <a:graphic>
          <a:graphicData uri="http://schemas.openxmlformats.org/drawingml/2006/table">
            <a:tbl>
              <a:tblPr/>
              <a:tblGrid>
                <a:gridCol w="167187"/>
                <a:gridCol w="167187"/>
                <a:gridCol w="68591"/>
                <a:gridCol w="167187"/>
                <a:gridCol w="171475"/>
                <a:gridCol w="171475"/>
                <a:gridCol w="68591"/>
                <a:gridCol w="171475"/>
                <a:gridCol w="171475"/>
                <a:gridCol w="171475"/>
                <a:gridCol w="171475"/>
                <a:gridCol w="171475"/>
                <a:gridCol w="171475"/>
                <a:gridCol w="171475"/>
                <a:gridCol w="171475"/>
                <a:gridCol w="171475"/>
                <a:gridCol w="171475"/>
                <a:gridCol w="171475"/>
                <a:gridCol w="171475"/>
                <a:gridCol w="214345"/>
                <a:gridCol w="214345"/>
                <a:gridCol w="171475"/>
                <a:gridCol w="171475"/>
                <a:gridCol w="171475"/>
                <a:gridCol w="171475"/>
                <a:gridCol w="171475"/>
                <a:gridCol w="167187"/>
                <a:gridCol w="167187"/>
                <a:gridCol w="167187"/>
                <a:gridCol w="167187"/>
                <a:gridCol w="167187"/>
                <a:gridCol w="167187"/>
              </a:tblGrid>
              <a:tr h="761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(регион)</a:t>
                      </a: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МОУО)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ППЭ)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(номер аудитории)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(предмет)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(дата экз.: число-месяц-год)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4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76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674">
                <a:tc gridSpan="28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Ведомость</a:t>
                      </a:r>
                    </a:p>
                  </a:txBody>
                  <a:tcPr marL="3008" marR="3008" marT="30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ППЭ-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12-03</a:t>
                      </a: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74">
                <a:tc gridSpan="28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использования дополнительных бланков ответов № 2</a:t>
                      </a:r>
                    </a:p>
                  </a:txBody>
                  <a:tcPr marL="3008" marR="3008" marT="30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3008" marR="3008" marT="3008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6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8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Номера выданных дополнительных бланков ответов №2</a:t>
                      </a:r>
                    </a:p>
                  </a:txBody>
                  <a:tcPr marL="3008" marR="3008" marT="3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76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2"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выдано дополнительных бланков ответов № 2 в аудитории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08" marR="3008" marT="3008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765">
                <a:tc gridSpan="29"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Ответственный организатор в аудитории       _________________/___________________/</a:t>
                      </a: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008" marR="3008" marT="300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для организатора вне аудитории</a:t>
            </a: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79388" y="2708275"/>
            <a:ext cx="87137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>
              <a:tabLst>
                <a:tab pos="630238" algn="l"/>
              </a:tabLst>
            </a:pPr>
            <a:r>
              <a:rPr lang="ru-RU" b="1" u="sng">
                <a:cs typeface="Times New Roman" pitchFamily="18" charset="0"/>
              </a:rPr>
              <a:t>В день проведения экзамена организатор вне аудитории ППЭ должен:</a:t>
            </a:r>
            <a:endParaRPr lang="ru-RU" sz="1000" b="1" u="sng"/>
          </a:p>
          <a:p>
            <a:pPr indent="450850" eaLnBrk="0" hangingPunct="0">
              <a:buFont typeface="Arial" charset="0"/>
              <a:buChar char="•"/>
              <a:tabLst>
                <a:tab pos="630238" algn="l"/>
              </a:tabLst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явиться в ППЭ в 8.30, зарегистрироваться у руководителя ППЭ</a:t>
            </a:r>
          </a:p>
          <a:p>
            <a:pPr indent="450850" eaLnBrk="0" hangingPunct="0">
              <a:buFont typeface="Arial" charset="0"/>
              <a:buChar char="•"/>
              <a:tabLst>
                <a:tab pos="630238" algn="l"/>
              </a:tabLst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получить у руководителя ППЭ информацию о назначении организаторов и распределении на места дежурства</a:t>
            </a:r>
            <a:endParaRPr lang="ru-RU" sz="1000"/>
          </a:p>
          <a:p>
            <a:pPr indent="450850" eaLnBrk="0" hangingPunct="0">
              <a:buFont typeface="Arial" charset="0"/>
              <a:buChar char="•"/>
              <a:tabLst>
                <a:tab pos="630238" algn="l"/>
              </a:tabLst>
            </a:pPr>
            <a:r>
              <a:rPr lang="ru-RU" sz="1600"/>
              <a:t>за один час до начала ЕГЭ</a:t>
            </a:r>
            <a:r>
              <a:rPr lang="ru-RU" sz="1600" b="1"/>
              <a:t> </a:t>
            </a:r>
            <a:r>
              <a:rPr lang="ru-RU" sz="1600"/>
              <a:t>получить от руководителя ППЭ форму </a:t>
            </a:r>
            <a:br>
              <a:rPr lang="ru-RU" sz="1600"/>
            </a:br>
            <a:r>
              <a:rPr lang="ru-RU" sz="1600"/>
              <a:t>ППЭ-06-01 «Список участников ЕГЭ» для размещения на информационном стенде при входе в ППЭ</a:t>
            </a: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  <a:p>
            <a:pPr indent="450850" eaLnBrk="0" hangingPunct="0">
              <a:buFont typeface="Arial" charset="0"/>
              <a:buChar char="•"/>
              <a:tabLst>
                <a:tab pos="630238" algn="l"/>
              </a:tabLst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за 45 минут до начала экзамена пройти на свое место дежурства и приступить к выполнению своих обязанностей</a:t>
            </a:r>
            <a:r>
              <a:rPr lang="ru-RU" sz="1000"/>
              <a:t> </a:t>
            </a:r>
            <a:endParaRPr lang="ru-RU" sz="20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2522538"/>
          <a:ext cx="7704138" cy="2743200"/>
        </p:xfrm>
        <a:graphic>
          <a:graphicData uri="http://schemas.openxmlformats.org/drawingml/2006/table">
            <a:tbl>
              <a:tblPr/>
              <a:tblGrid>
                <a:gridCol w="7704138"/>
              </a:tblGrid>
              <a:tr h="1811338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Организатору вне аудитории во время проведения экзамена в ППЭ запрещается: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при себе средства связи;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оказывать содействие обучающимся, выпускникам прошлых лет,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717" marR="64717" marT="0" marB="0" horzOverflow="overflow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8138"/>
            <a:ext cx="8002587" cy="1252537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экзамена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468313" y="2324100"/>
            <a:ext cx="79549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 b="1" u="sng">
                <a:solidFill>
                  <a:srgbClr val="000000"/>
                </a:solidFill>
                <a:cs typeface="Times New Roman" pitchFamily="18" charset="0"/>
              </a:rPr>
              <a:t>Организатор вне  аудитории должен:</a:t>
            </a:r>
            <a:endParaRPr lang="ru-RU" sz="1000" b="1" u="sng"/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обеспечить организацию входа участников ЕГЭ в ППЭ, при этом осуществлять проверку документов, удостоверяющих личность, наличие участника в списках распределения в данный ППЭ, наличие у участников ЕГЭ средств связи и иных запрещенных средств и материалов;</a:t>
            </a:r>
            <a:endParaRPr lang="ru-RU" sz="1000"/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помогать участникам ЕГЭ ориентироваться в помещениях ППЭ, указывать местонахождение нужной аудитории, а также осуществлять контроль за перемещением по ППЭ лиц, имеющих право присутствовать в ППЭ в день проведения экзамена;</a:t>
            </a:r>
            <a:endParaRPr lang="ru-RU" sz="1000"/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следить за соблюдением тишины и порядка в ППЭ;</a:t>
            </a:r>
            <a:endParaRPr lang="ru-RU" sz="1000"/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сопровождать участников ЕГЭ при выходе из аудитории во время экзамена.</a:t>
            </a:r>
            <a:endParaRPr lang="ru-RU" sz="20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004175" cy="125253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 экзамена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468313" y="2692400"/>
            <a:ext cx="79549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 b="1" u="sng">
                <a:solidFill>
                  <a:srgbClr val="000000"/>
                </a:solidFill>
                <a:cs typeface="Times New Roman" pitchFamily="18" charset="0"/>
              </a:rPr>
              <a:t>Организатор вне аудитории должен: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контролировать организованный выход из ППЭ участников ЕГЭ, завершивших экзамен;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выполнять все указания руководителя ППЭ и членов ГЭК, оказывая содействие в решении ситуаций, не предусмотренных настоящей инструкцией.</a:t>
            </a:r>
          </a:p>
          <a:p>
            <a:pPr indent="450850" algn="just" eaLnBrk="0" hangingPunct="0"/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После завершения экзамена организаторы вне аудитории покидают ППЭ по указанию руководителя ППЭ</a:t>
            </a:r>
            <a:endParaRPr lang="ru-RU" sz="20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Нормативно-правовая база ЕГЭ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95288" y="2781300"/>
            <a:ext cx="8280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/>
              <a:t>5. Приказ Министерства образования и науки РФ</a:t>
            </a:r>
          </a:p>
          <a:p>
            <a:pPr algn="just"/>
            <a:r>
              <a:rPr lang="ru-RU" sz="2000" b="1"/>
              <a:t>от 26 февраля 2014 г. N 143</a:t>
            </a:r>
          </a:p>
          <a:p>
            <a:pPr algn="just"/>
            <a:r>
              <a:rPr lang="ru-RU" sz="2000"/>
              <a:t/>
            </a:r>
            <a:br>
              <a:rPr lang="ru-RU" sz="2000"/>
            </a:br>
            <a:r>
              <a:rPr lang="ru-RU" sz="2000"/>
              <a:t>"Об утверждении  единого расписания и продолжительности проведения по каждому общеобразовательному предмету, перечня средств обучения и воспитания, используемых при его проведении в 2014 году»</a:t>
            </a: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23850" y="1916113"/>
            <a:ext cx="89646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>
              <a:cs typeface="Arial" charset="0"/>
            </a:endParaRPr>
          </a:p>
          <a:p>
            <a:r>
              <a:rPr lang="ru-RU" sz="2800" b="1">
                <a:latin typeface="Calibri" pitchFamily="34" charset="0"/>
              </a:rPr>
              <a:t>26 мая </a:t>
            </a:r>
            <a:r>
              <a:rPr lang="ru-RU" sz="2800">
                <a:latin typeface="Calibri" pitchFamily="34" charset="0"/>
              </a:rPr>
              <a:t> – география, литература</a:t>
            </a:r>
          </a:p>
          <a:p>
            <a:r>
              <a:rPr lang="ru-RU" sz="2800" b="1">
                <a:latin typeface="Calibri" pitchFamily="34" charset="0"/>
              </a:rPr>
              <a:t>29</a:t>
            </a:r>
            <a:r>
              <a:rPr lang="ru-RU" sz="2800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мая </a:t>
            </a:r>
            <a:r>
              <a:rPr lang="ru-RU" sz="2800">
                <a:latin typeface="Calibri" pitchFamily="34" charset="0"/>
              </a:rPr>
              <a:t> – русский язык</a:t>
            </a:r>
          </a:p>
          <a:p>
            <a:r>
              <a:rPr lang="ru-RU" sz="2800" b="1">
                <a:latin typeface="Calibri" pitchFamily="34" charset="0"/>
              </a:rPr>
              <a:t>2 июня </a:t>
            </a:r>
            <a:r>
              <a:rPr lang="ru-RU" sz="2800">
                <a:latin typeface="Calibri" pitchFamily="34" charset="0"/>
              </a:rPr>
              <a:t> – иностранные языки, физика</a:t>
            </a:r>
          </a:p>
          <a:p>
            <a:r>
              <a:rPr lang="ru-RU" sz="2800" b="1">
                <a:latin typeface="Calibri" pitchFamily="34" charset="0"/>
              </a:rPr>
              <a:t>5 июня </a:t>
            </a:r>
            <a:r>
              <a:rPr lang="ru-RU" sz="2800">
                <a:latin typeface="Calibri" pitchFamily="34" charset="0"/>
              </a:rPr>
              <a:t> – математика</a:t>
            </a:r>
          </a:p>
          <a:p>
            <a:r>
              <a:rPr lang="ru-RU" sz="2800" b="1">
                <a:latin typeface="Calibri" pitchFamily="34" charset="0"/>
              </a:rPr>
              <a:t>9июня </a:t>
            </a:r>
            <a:r>
              <a:rPr lang="ru-RU" sz="2800">
                <a:latin typeface="Calibri" pitchFamily="34" charset="0"/>
              </a:rPr>
              <a:t> – информатика, биология,  история</a:t>
            </a:r>
          </a:p>
          <a:p>
            <a:r>
              <a:rPr lang="ru-RU" sz="2800" b="1">
                <a:latin typeface="Calibri" pitchFamily="34" charset="0"/>
              </a:rPr>
              <a:t>11 июня </a:t>
            </a:r>
            <a:r>
              <a:rPr lang="ru-RU" sz="2800">
                <a:latin typeface="Calibri" pitchFamily="34" charset="0"/>
              </a:rPr>
              <a:t> – обществознание, химия</a:t>
            </a:r>
          </a:p>
          <a:p>
            <a:r>
              <a:rPr lang="ru-RU" sz="2800" b="1">
                <a:latin typeface="Calibri" pitchFamily="34" charset="0"/>
              </a:rPr>
              <a:t>16-19 июня </a:t>
            </a:r>
            <a:r>
              <a:rPr lang="ru-RU" sz="2800">
                <a:latin typeface="Calibri" pitchFamily="34" charset="0"/>
              </a:rPr>
              <a:t>– резервные дни</a:t>
            </a:r>
          </a:p>
          <a:p>
            <a:endParaRPr lang="ru-RU" sz="200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7188" y="333375"/>
            <a:ext cx="6246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Основной этап ЕГЭ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79388" y="1412875"/>
            <a:ext cx="842486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/>
          </a:p>
          <a:p>
            <a:pPr algn="ctr"/>
            <a:r>
              <a:rPr lang="ru-RU" sz="2800" b="1" i="1">
                <a:cs typeface="Arial" charset="0"/>
              </a:rPr>
              <a:t>Продолжительность ЕГЭ:</a:t>
            </a:r>
          </a:p>
          <a:p>
            <a:pPr eaLnBrk="0" hangingPunct="0"/>
            <a:endParaRPr lang="ru-RU" sz="2000"/>
          </a:p>
          <a:p>
            <a:pPr eaLnBrk="0" hangingPunct="0"/>
            <a:r>
              <a:rPr lang="ru-RU" sz="2000">
                <a:latin typeface="Verdana" pitchFamily="34" charset="0"/>
                <a:cs typeface="Times New Roman" pitchFamily="18" charset="0"/>
              </a:rPr>
              <a:t>Математика, физика, литература, информатика – </a:t>
            </a:r>
            <a:r>
              <a:rPr lang="ru-RU" sz="2000" b="1">
                <a:latin typeface="Verdana" pitchFamily="34" charset="0"/>
                <a:cs typeface="Times New Roman" pitchFamily="18" charset="0"/>
              </a:rPr>
              <a:t>235 мин. </a:t>
            </a:r>
          </a:p>
          <a:p>
            <a:pPr eaLnBrk="0" hangingPunct="0"/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Verdana" pitchFamily="34" charset="0"/>
                <a:cs typeface="Times New Roman" pitchFamily="18" charset="0"/>
              </a:rPr>
              <a:t>Русский язык, история, обществознание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b="1">
                <a:latin typeface="Verdana" pitchFamily="34" charset="0"/>
                <a:cs typeface="Times New Roman" pitchFamily="18" charset="0"/>
              </a:rPr>
              <a:t>210 мин.</a:t>
            </a:r>
          </a:p>
          <a:p>
            <a:pPr eaLnBrk="0" hangingPunct="0"/>
            <a:r>
              <a:rPr lang="ru-RU" sz="2000">
                <a:latin typeface="Verdana" pitchFamily="34" charset="0"/>
                <a:cs typeface="Times New Roman" pitchFamily="18" charset="0"/>
              </a:rPr>
              <a:t> </a:t>
            </a:r>
            <a:endParaRPr lang="ru-RU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2000">
                <a:latin typeface="Verdana" pitchFamily="34" charset="0"/>
                <a:cs typeface="Times New Roman" pitchFamily="18" charset="0"/>
              </a:rPr>
              <a:t>Биология, география, химия, иностранные языки – </a:t>
            </a:r>
            <a:r>
              <a:rPr lang="ru-RU" sz="2000" b="1">
                <a:latin typeface="Verdana" pitchFamily="34" charset="0"/>
                <a:cs typeface="Times New Roman" pitchFamily="18" charset="0"/>
              </a:rPr>
              <a:t>180 мин.</a:t>
            </a:r>
          </a:p>
          <a:p>
            <a:pPr eaLnBrk="0" hangingPunct="0"/>
            <a:endParaRPr lang="ru-RU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24300" y="404813"/>
            <a:ext cx="4176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ЕГЭ</a:t>
            </a:r>
            <a:endParaRPr lang="ru-RU" sz="3600" b="1" i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newstula.ru/thumb.php?id=data/mods/news_thumbs/0f98bd15f0466f006d628183bbe1f854.jpg&amp;w=728&amp;h=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149725"/>
            <a:ext cx="367188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 в ППЭ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789363"/>
            <a:ext cx="7956550" cy="345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Допуск в ППЭ организаторов и лиц имеющих право присутствовать в ППЭ в день экзамена осуществляется на основании документов, удостоверяющих их личность и подтверждающих их полномочия.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Допуск обучающихся в ППЭ осуществляется на основании документов, удостоверяющих их личность и при наличии их в списках распределения в данный ППЭ.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412" name="Picture 6" descr="http://img.rl0.ru/pgc/432x288/50c5d595-3f28-2ca4-3f28-2cabc489b9b0.photo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73238"/>
            <a:ext cx="3959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ЕГЭ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2333625"/>
            <a:ext cx="8964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организатор в аудитории ППЭ должен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явиться в ППЭ в 8.30 и зарегистрироваться у руководителя ППЭ</a:t>
            </a:r>
          </a:p>
          <a:p>
            <a:pPr indent="450850"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получить у руководителя ППЭ информацию о назначении ответственных организаторов в аудитории и распределении по аудиториям ППЭ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пройти инструктаж у руководителя ППЭ по процедуре проведения экзамена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получить у руководителя ППЭ необходимые формы, инструкции, пакеты с КИМ</a:t>
            </a:r>
          </a:p>
          <a:p>
            <a:pPr indent="45085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 позднее чем за 45 минут до начала экзамена пройти в свою аудиторию, проверить ее готовность к экзамену (в том числе готовность системы видеонаблюдения)</a:t>
            </a:r>
          </a:p>
          <a:p>
            <a:pPr indent="45085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вывесить у входа в аудиторию один экземпляр формы ППЭ-05-01 «Список участников ЕГЭ в аудитории ППЭ»;</a:t>
            </a:r>
          </a:p>
          <a:p>
            <a:pPr indent="45085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раздать на рабочие места участников ЕГЭ черновики (минимальное количество - два листа) на каждого участника ЕГЭ;</a:t>
            </a:r>
          </a:p>
          <a:p>
            <a:pPr indent="45085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подготовить на доске необходимую информацию для заполнения бланков регистрации в соответствии с полученной у руководителя формой ППЭ-16 «Расшифровка кодов образовательных организаций». 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970</TotalTime>
  <Words>2801</Words>
  <Application>Microsoft Office PowerPoint</Application>
  <PresentationFormat>Экран (4:3)</PresentationFormat>
  <Paragraphs>1269</Paragraphs>
  <Slides>46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8" baseType="lpstr">
      <vt:lpstr>Arial</vt:lpstr>
      <vt:lpstr>Candara</vt:lpstr>
      <vt:lpstr>Symbol</vt:lpstr>
      <vt:lpstr>Calibri</vt:lpstr>
      <vt:lpstr>Monotype Corsiva</vt:lpstr>
      <vt:lpstr>Times New Roman</vt:lpstr>
      <vt:lpstr>Verdana</vt:lpstr>
      <vt:lpstr>Wingdings</vt:lpstr>
      <vt:lpstr>Arial Cyr</vt:lpstr>
      <vt:lpstr>Arial Narrow</vt:lpstr>
      <vt:lpstr>Тема2</vt:lpstr>
      <vt:lpstr>PHOTO-PAINT</vt:lpstr>
      <vt:lpstr>Единый Государственный Экзамен  2014</vt:lpstr>
      <vt:lpstr>Нормативно-правовая база ЕГЭ</vt:lpstr>
      <vt:lpstr>Нормативно-правовая база ЕГЭ</vt:lpstr>
      <vt:lpstr>Нормативно-правовая база ЕГЭ</vt:lpstr>
      <vt:lpstr>Нормативно-правовая база ЕГЭ</vt:lpstr>
      <vt:lpstr>Слайд 6</vt:lpstr>
      <vt:lpstr>Слайд 7</vt:lpstr>
      <vt:lpstr>Допуск в ППЭ</vt:lpstr>
      <vt:lpstr>Подготовка к ЕГЭ</vt:lpstr>
      <vt:lpstr>Подготовка к ЕГЭ</vt:lpstr>
      <vt:lpstr>Слайд 11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Слайд 19</vt:lpstr>
      <vt:lpstr>Слайд 20</vt:lpstr>
      <vt:lpstr>Слайд 21</vt:lpstr>
      <vt:lpstr>Слайд 22</vt:lpstr>
      <vt:lpstr>Правила заполнения бланков  единого государственного экзамена в 2014 году </vt:lpstr>
      <vt:lpstr>Правила заполнения бланков  единого государственного экзамена в 2014 году </vt:lpstr>
      <vt:lpstr>Правила заполнения бланков  единого государственного экзамена в 2014 году </vt:lpstr>
      <vt:lpstr>Правила заполнения бланков  единого государственного экзамена в 2014 году </vt:lpstr>
      <vt:lpstr>Правила заполнения бланков  единого государственного экзамена в 2014 году </vt:lpstr>
      <vt:lpstr>Заполнение бланка ответов № 1</vt:lpstr>
      <vt:lpstr>Заполнение бланка ответов № 1</vt:lpstr>
      <vt:lpstr>Заполнение бланка ответов № 1</vt:lpstr>
      <vt:lpstr>Заполнение бланка ответов № 1</vt:lpstr>
      <vt:lpstr>Заполнение бланка ответов № 2</vt:lpstr>
      <vt:lpstr>Заполнение дополнительного бланка ответов № 2 </vt:lpstr>
      <vt:lpstr>Заполнение дополнительного бланка ответов № 2 </vt:lpstr>
      <vt:lpstr>Слайд 35</vt:lpstr>
      <vt:lpstr>Завершение экзамена в аудитории</vt:lpstr>
      <vt:lpstr>Слайд 37</vt:lpstr>
      <vt:lpstr>Формы, используемые при проведении ЕГЭ организаторами</vt:lpstr>
      <vt:lpstr>Формы, используемые при проведении ЕГЭ организаторами</vt:lpstr>
      <vt:lpstr>Формы, используемые при проведении ЕГЭ организаторами</vt:lpstr>
      <vt:lpstr>Формы, используемые при проведении ЕГЭ организаторами</vt:lpstr>
      <vt:lpstr>Формы, используемые при проведении ЕГЭ организаторами</vt:lpstr>
      <vt:lpstr>Инструкция для организатора вне аудитории</vt:lpstr>
      <vt:lpstr>Проведение экзамена</vt:lpstr>
      <vt:lpstr>Проведение экзамена</vt:lpstr>
      <vt:lpstr>Завершение  экзамена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Михолап</dc:creator>
  <cp:lastModifiedBy>User</cp:lastModifiedBy>
  <cp:revision>160</cp:revision>
  <dcterms:created xsi:type="dcterms:W3CDTF">2008-04-27T09:05:26Z</dcterms:created>
  <dcterms:modified xsi:type="dcterms:W3CDTF">2014-07-23T10:03:36Z</dcterms:modified>
</cp:coreProperties>
</file>