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2" r:id="rId2"/>
    <p:sldId id="265" r:id="rId3"/>
    <p:sldId id="263" r:id="rId4"/>
    <p:sldId id="261" r:id="rId5"/>
    <p:sldId id="259" r:id="rId6"/>
    <p:sldId id="258" r:id="rId7"/>
    <p:sldId id="257" r:id="rId8"/>
    <p:sldId id="264" r:id="rId9"/>
    <p:sldId id="267" r:id="rId10"/>
    <p:sldId id="266" r:id="rId11"/>
    <p:sldId id="260" r:id="rId12"/>
    <p:sldId id="270" r:id="rId13"/>
    <p:sldId id="269" r:id="rId14"/>
    <p:sldId id="268" r:id="rId15"/>
    <p:sldId id="275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8064896" cy="5378152"/>
          </a:xfrm>
        </p:spPr>
        <p:txBody>
          <a:bodyPr>
            <a:normAutofit/>
          </a:bodyPr>
          <a:lstStyle/>
          <a:p>
            <a:pPr algn="ctr"/>
            <a:endParaRPr lang="ru-RU" sz="4400" dirty="0" smtClean="0">
              <a:solidFill>
                <a:schemeClr val="tx1"/>
              </a:solidFill>
              <a:cs typeface="Arabic Typesetting" panose="03020402040406030203" pitchFamily="66" charset="-78"/>
            </a:endParaRP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cs typeface="Arabic Typesetting" panose="03020402040406030203" pitchFamily="66" charset="-78"/>
              </a:rPr>
              <a:t>Дидактическое пособие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cs typeface="Arabic Typesetting" panose="03020402040406030203" pitchFamily="66" charset="-78"/>
              </a:rPr>
              <a:t>«Чудо дерево»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Творческая мастерская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Учителя –логопеда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cs typeface="Arabic Typesetting" panose="03020402040406030203" pitchFamily="66" charset="-78"/>
              </a:rPr>
              <a:t>Орловой Е.И.</a:t>
            </a:r>
          </a:p>
        </p:txBody>
      </p:sp>
    </p:spTree>
    <p:extLst>
      <p:ext uri="{BB962C8B-B14F-4D97-AF65-F5344CB8AC3E}">
        <p14:creationId xmlns:p14="http://schemas.microsoft.com/office/powerpoint/2010/main" val="13790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7283152" cy="3345235"/>
          </a:xfrm>
        </p:spPr>
        <p:txBody>
          <a:bodyPr/>
          <a:lstStyle/>
          <a:p>
            <a:pPr marL="0" indent="0">
              <a:buNone/>
            </a:pP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 numCol="2"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«Родственники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(подобрать однокоренные слова к главному  «Коренному» слову)        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(Весна, весенний, веснянка,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снушка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Д/и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«Чей, чья, чьи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»</a:t>
            </a:r>
            <a:b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«Это мой сапог, это мои санки…</a:t>
            </a:r>
            <a:b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Катя\Pictures\С проигрывателя Zlodey\Сохраненные изображения\WP_00042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37" y="2708920"/>
            <a:ext cx="2664295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«Волшебная коробочка»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C:\Users\Катя\Pictures\С проигрывателя Zlodey\Сохраненные изображения\WP_0004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56" r="-8556"/>
          <a:stretch/>
        </p:blipFill>
        <p:spPr bwMode="auto">
          <a:xfrm rot="5400000">
            <a:off x="2600781" y="2417972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«Звукобуквенная дощечка»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Катя\Pictures\С проигрывателя Zlodey\Сохраненные изображения\WP_000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65" y="2841140"/>
            <a:ext cx="2695407" cy="325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атя\Pictures\С проигрывателя Zlodey\Сохраненные изображения\WP_000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97590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3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атя\Pictures\С проигрывателя Zlodey\Сохраненные изображения\WP_00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«Подарки»</a:t>
            </a:r>
            <a:br>
              <a:rPr lang="ru-RU" dirty="0" smtClean="0"/>
            </a:br>
            <a:r>
              <a:rPr lang="ru-RU" dirty="0" smtClean="0"/>
              <a:t>(дифференциация звуков)</a:t>
            </a:r>
            <a:endParaRPr lang="ru-RU" dirty="0"/>
          </a:p>
        </p:txBody>
      </p:sp>
      <p:pic>
        <p:nvPicPr>
          <p:cNvPr id="12290" name="Picture 2" descr="C:\Users\Катя\Pictures\С проигрывателя Zlodey\Сохраненные изображения\WP_000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522488" cy="46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«Волшебная дорожка»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Катя\Pictures\С проигрывателя Zlodey\Сохраненные изображения\WP_0004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2522427" cy="336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Катя\Pictures\С проигрывателя Zlodey\Сохраненные изображения\WP_000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3189815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728"/>
            <a:ext cx="7408333" cy="5433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Известному </a:t>
            </a:r>
            <a:r>
              <a:rPr lang="ru-RU" dirty="0">
                <a:solidFill>
                  <a:schemeClr val="tx1"/>
                </a:solidFill>
              </a:rPr>
              <a:t>педагогу </a:t>
            </a:r>
            <a:r>
              <a:rPr lang="ru-RU" dirty="0" smtClean="0">
                <a:solidFill>
                  <a:schemeClr val="tx1"/>
                </a:solidFill>
              </a:rPr>
              <a:t>Василию </a:t>
            </a:r>
            <a:r>
              <a:rPr lang="ru-RU" dirty="0">
                <a:solidFill>
                  <a:schemeClr val="tx1"/>
                </a:solidFill>
              </a:rPr>
              <a:t>Александровичу Сухомлинскому принадлежит высказывание </a:t>
            </a:r>
            <a:endParaRPr lang="ru-RU" dirty="0" smtClean="0">
              <a:solidFill>
                <a:schemeClr val="tx1"/>
              </a:solidFill>
            </a:endParaRPr>
          </a:p>
          <a:p>
            <a:pPr lvl="1"/>
            <a:r>
              <a:rPr lang="ru-RU" u="sng" dirty="0" smtClean="0">
                <a:solidFill>
                  <a:schemeClr val="tx1"/>
                </a:solidFill>
              </a:rPr>
              <a:t>« </a:t>
            </a:r>
            <a:r>
              <a:rPr lang="ru-RU" u="sng" dirty="0">
                <a:solidFill>
                  <a:schemeClr val="tx1"/>
                </a:solidFill>
              </a:rPr>
              <a:t>Ум ребенка – на кончиках его пальцев». </a:t>
            </a:r>
            <a:r>
              <a:rPr lang="ru-RU" dirty="0">
                <a:solidFill>
                  <a:schemeClr val="tx1"/>
                </a:solidFill>
              </a:rPr>
              <a:t>Это не просто красивые слова: в них содержится </a:t>
            </a:r>
            <a:r>
              <a:rPr lang="ru-RU" dirty="0" smtClean="0">
                <a:solidFill>
                  <a:schemeClr val="tx1"/>
                </a:solidFill>
              </a:rPr>
              <a:t>объяснение </a:t>
            </a:r>
            <a:r>
              <a:rPr lang="ru-RU" dirty="0">
                <a:solidFill>
                  <a:schemeClr val="tx1"/>
                </a:solidFill>
              </a:rPr>
              <a:t>того, каким образом развивается ребенок. Ведь огромное количество нервных окончаний расположено именно в руке и на языке.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Доказано, что специальная работа по формированию мелкой моторики пальцев рук благотворно влияет на процесс развития речи, способствует улучшению артикуляционных движений, подготовки кисти руки к письму, а также мощным средством, повышающим работоспособность коры головного мозга и, следовательно, уровня развития мышления, памяти и внимания.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21527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Цель пособия: </a:t>
            </a:r>
            <a:endParaRPr lang="ru-RU" sz="3600" b="1" u="sng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Развитие устной речи, лексико-грамматического строя речи, развитие связной речи. Развитие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произвольного внимания, слуховой  и зрительной памяти, словесно – логического мышления. 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6000" b="1" dirty="0" smtClean="0">
                <a:solidFill>
                  <a:schemeClr val="tx1"/>
                </a:solidFill>
              </a:rPr>
              <a:t>«ЧУДО-ДЕРЕВО»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«Чудо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– дерево» можно использовать как отдельный игровой приём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</a:t>
            </a:r>
            <a:r>
              <a:rPr lang="en-US" sz="2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             </a:t>
            </a:r>
            <a:r>
              <a:rPr lang="ru-RU" sz="2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Присказка                                                                                     </a:t>
            </a:r>
            <a:endParaRPr lang="ru-RU" sz="2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некотором царстве, в некотором государстве, а может и не в царстве, и не в государстве, а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детском саду № 28. 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Выросло чудо – чудное, диво – дивное. И называется оно « Чудо – дерево». Кто его встречал, всяк поклон отдавал, да слово молвил.                                                         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Плоды давало это «Чудо – дерево» круглый год, разные: то яблонькой румяной, то дубом мудрым, то апельсином золотистым обернётся, то цветущим деревом станет, то осенними листьями покроется.  А плоды у «Чудо – дерева» не простые, а  с задумкой.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Поэтому  кто у «Чудо – дерева» останавливается, да загадку разгадывает и на вопросы отвечает, того оно своими волшебными плодами одаривает.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Долго говорить можно… 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Лучше посмотри, как дело делается… 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3"/>
            <a:ext cx="7772400" cy="3195787"/>
          </a:xfrm>
        </p:spPr>
        <p:txBody>
          <a:bodyPr/>
          <a:lstStyle/>
          <a:p>
            <a:r>
              <a:rPr lang="ru-RU" dirty="0" smtClean="0"/>
              <a:t>ФОТО дерева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0648"/>
            <a:ext cx="7142524" cy="5904655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«Чудо – дерево</a:t>
            </a: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игр с чудо деревом</a:t>
            </a:r>
            <a:endParaRPr lang="ru-RU" sz="6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Катя\Pictures\С проигрывателя Zlodey\Сохраненные изображения\WP_00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 numCol="2">
            <a:normAutofit/>
          </a:bodyPr>
          <a:lstStyle/>
          <a:p>
            <a:pPr algn="ctr"/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«Чудо – дерево, твори: говорить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нас научи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» </a:t>
            </a:r>
            <a:r>
              <a:rPr lang="ru-RU" sz="2000" b="1" dirty="0">
                <a:latin typeface="Times New Roman"/>
                <a:ea typeface="Times New Roman"/>
              </a:rPr>
              <a:t>                        </a:t>
            </a:r>
            <a:endParaRPr lang="ru-RU" sz="2000" b="1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Д/и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</a:rPr>
              <a:t>«Поймай звук».        </a:t>
            </a:r>
            <a:endParaRPr lang="ru-RU" sz="16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					</a:t>
            </a: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b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Д/и «Подбери картинку».</a:t>
            </a:r>
            <a:b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1600" b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98884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1блок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  </a:t>
            </a:r>
            <a:r>
              <a:rPr lang="ru-RU" sz="3200" b="1" dirty="0">
                <a:solidFill>
                  <a:srgbClr val="00B0F0"/>
                </a:solidFill>
                <a:latin typeface="Times New Roman"/>
                <a:ea typeface="Times New Roman"/>
              </a:rPr>
              <a:t/>
            </a:r>
            <a:br>
              <a:rPr lang="ru-RU" sz="3200" b="1" dirty="0">
                <a:solidFill>
                  <a:srgbClr val="00B0F0"/>
                </a:solidFill>
                <a:latin typeface="Times New Roman"/>
                <a:ea typeface="Times New Roman"/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 – дерево» можно использовать для обыгрывания   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дидактических игр      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Катя\Pictures\С проигрывателя Zlodey\Сохраненные изображения\WP_000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12976"/>
            <a:ext cx="313184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тя\Pictures\С проигрывателя Zlodey\Сохраненные изображения\WP_000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27337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Логопед </a:t>
            </a:r>
            <a:r>
              <a:rPr lang="ru-RU" dirty="0">
                <a:solidFill>
                  <a:schemeClr val="tx1"/>
                </a:solidFill>
              </a:rPr>
              <a:t>читает стихотворение. Ребенок должен </a:t>
            </a:r>
            <a:r>
              <a:rPr lang="ru-RU" dirty="0" smtClean="0">
                <a:solidFill>
                  <a:schemeClr val="tx1"/>
                </a:solidFill>
              </a:rPr>
              <a:t>выбрать </a:t>
            </a:r>
            <a:r>
              <a:rPr lang="ru-RU" dirty="0">
                <a:solidFill>
                  <a:schemeClr val="tx1"/>
                </a:solidFill>
              </a:rPr>
              <a:t>из слов, близких по звуковому составу, нужное в соответствии с данным определением понятия.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          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Я опять задачу дам—всё расставить по местам: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</a:t>
            </a:r>
            <a:r>
              <a:rPr lang="ru-RU" dirty="0">
                <a:solidFill>
                  <a:schemeClr val="tx1"/>
                </a:solidFill>
              </a:rPr>
              <a:t>Что скатали мы зимой?..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</a:t>
            </a:r>
            <a:r>
              <a:rPr lang="ru-RU" dirty="0">
                <a:solidFill>
                  <a:schemeClr val="tx1"/>
                </a:solidFill>
              </a:rPr>
              <a:t>Что построили с тобой?..     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На крючок в реке попал?..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Он удал, </a:t>
            </a:r>
            <a:r>
              <a:rPr lang="ru-RU" dirty="0">
                <a:solidFill>
                  <a:schemeClr val="tx1"/>
                </a:solidFill>
              </a:rPr>
              <a:t>хоть ростом мал?..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Слова-картинки  </a:t>
            </a:r>
            <a:r>
              <a:rPr lang="ru-RU" dirty="0">
                <a:solidFill>
                  <a:schemeClr val="tx1"/>
                </a:solidFill>
              </a:rPr>
              <a:t>для подстановки: ДОМ, КОМ, ГНОМ, СОМ)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07288" cy="11967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«Подбери нужное слово»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 Автоматизация звуков в словах, предложениях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653513"/>
              </p:ext>
            </p:extLst>
          </p:nvPr>
        </p:nvGraphicFramePr>
        <p:xfrm>
          <a:off x="467544" y="980728"/>
          <a:ext cx="8229600" cy="4171188"/>
        </p:xfrm>
        <a:graphic>
          <a:graphicData uri="http://schemas.openxmlformats.org/drawingml/2006/table">
            <a:tbl>
              <a:tblPr firstRow="1" firstCol="1" bandRow="1"/>
              <a:tblGrid>
                <a:gridCol w="4257995"/>
                <a:gridCol w="3971605"/>
              </a:tblGrid>
              <a:tr h="0">
                <a:tc>
                  <a:txBody>
                    <a:bodyPr/>
                    <a:lstStyle/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Шепчет ночью мне на ушко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Сказки разные…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spc="-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перина, подушка, рубашка)	</a:t>
                      </a: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2944495" algn="l"/>
                        </a:tabLst>
                      </a:pPr>
                      <a:r>
                        <a:rPr lang="ru-RU" sz="1400" spc="-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 ключа, ты мне поверь,</a:t>
                      </a:r>
                      <a:br>
                        <a:rPr lang="ru-RU" sz="1400" spc="-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откроешь эту…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перина, подушка, рубашка)	(тумбочку, дверь, книгу)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грязнули даже стол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Поздним вечером…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spc="-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сбежал, ушел, ускакал)</a:t>
                      </a: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Две сестрички, две лисички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Отыскали где-то…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51175" algn="l"/>
                        </a:tabLst>
                      </a:pPr>
                      <a:r>
                        <a:rPr lang="ru-RU" sz="1400" spc="-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(спички, щетку, ложку)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6826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72130" algn="l"/>
                        </a:tabLst>
                      </a:pP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Тебе кукла, а мне – мячик.	Говорила мышка мышке:</a:t>
                      </a:r>
                      <a:b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 девочка, а я…                 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игрушка, медведь, мальчик)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6826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72130" algn="l"/>
                        </a:tabLst>
                      </a:pP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Говорила мышка мышке:</a:t>
                      </a:r>
                      <a:b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чего люблю я…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(сыр, мясо, книжки)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Серый волк в густом лесу                        </a:t>
                      </a:r>
                      <a:br>
                        <a:rPr lang="ru-RU" sz="1400" spc="-3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Встретил рыжую…                                   </a:t>
                      </a:r>
                      <a:br>
                        <a:rPr lang="ru-RU" sz="1400" spc="-2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spc="-2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(лису, белку)                               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3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Опустела мостовая,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уехали …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682625" algn="just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3066415" algn="l"/>
                        </a:tabLst>
                      </a:pPr>
                      <a:r>
                        <a:rPr lang="ru-RU" sz="1400" spc="-2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(автобусы, трамваи, такси)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 numCol="2"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Д/и «Картинка заблудилась»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« 4-Лишний»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</a:b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</a:b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C:\Users\Катя\Pictures\С проигрывателя Zlodey\Сохраненные изображения\WP_000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787380" cy="28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Катя\Pictures\С проигрывателя Zlodey\Сохраненные изображения\WP_000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 numCol="2"/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Д/и «Объедини в группы»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 Учить детей обобщать слова по лексическим темам)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лексической  темой недели,  дети украшают дерево соответствующими картинками, и определяют обобщающее слово к ним.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же проводится игра « 4 лишний», «День-ночь»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Д\и «Четвертый лишний».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блок</a:t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Чудо-дерево,  твори: мир познать нам помоги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 descr="C:\Users\Катя\Pictures\С проигрывателя Zlodey\Сохраненные изображения\WP_000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01" y="2807002"/>
            <a:ext cx="3869668" cy="29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</TotalTime>
  <Words>579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Презентация PowerPoint</vt:lpstr>
      <vt:lpstr> «ЧУДО-ДЕРЕВО»</vt:lpstr>
      <vt:lpstr>Презентация PowerPoint</vt:lpstr>
      <vt:lpstr>ФОТО дерева</vt:lpstr>
      <vt:lpstr>1блок.   «Чудо – дерево» можно использовать для обыгрывания    дидактических игр                                                                                              </vt:lpstr>
      <vt:lpstr>ИГРА «Подбери нужное слово» Цель:  Автоматизация звуков в словах, предложениях</vt:lpstr>
      <vt:lpstr>Презентация PowerPoint</vt:lpstr>
      <vt:lpstr>Д/и «Картинка заблудилась»  « 4-Лишний»   </vt:lpstr>
      <vt:lpstr>2 блок Чудо-дерево,  твори: мир познать нам помоги</vt:lpstr>
      <vt:lpstr>Д/и «Родственники»  (подобрать однокоренные слова к главному  «Коренному» слову)            (Весна, весенний, веснянка, вснушка и.т.д)            Д/и «Чей, чья, чьи»            «Это мой сапог, это мои санки… </vt:lpstr>
      <vt:lpstr>«Волшебная коробочка»</vt:lpstr>
      <vt:lpstr>«Звукобуквенная дощечка»</vt:lpstr>
      <vt:lpstr>Презентация PowerPoint</vt:lpstr>
      <vt:lpstr>Презентация PowerPoint</vt:lpstr>
      <vt:lpstr>«Подарки» (дифференциация звуков)</vt:lpstr>
      <vt:lpstr>«Волшебная дорожка»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1. Игры и задания, направленные на развитие восприятия звуков речи, слов близких по звуковому составу.   </dc:title>
  <dc:creator>Катя</dc:creator>
  <cp:lastModifiedBy>Катя</cp:lastModifiedBy>
  <cp:revision>19</cp:revision>
  <dcterms:created xsi:type="dcterms:W3CDTF">2014-04-21T05:43:42Z</dcterms:created>
  <dcterms:modified xsi:type="dcterms:W3CDTF">2014-07-23T17:36:02Z</dcterms:modified>
</cp:coreProperties>
</file>