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8" r:id="rId4"/>
    <p:sldId id="271" r:id="rId5"/>
    <p:sldId id="272" r:id="rId6"/>
    <p:sldId id="258" r:id="rId7"/>
    <p:sldId id="260" r:id="rId8"/>
    <p:sldId id="262" r:id="rId9"/>
    <p:sldId id="269" r:id="rId10"/>
    <p:sldId id="273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4BDD0-70CA-4B8B-8AFB-811CA4F5C672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D1CDF-46DD-4BD0-A0EE-249AAD598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46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87624" y="1412776"/>
            <a:ext cx="7261274" cy="3672408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/>
              <a:t>Портфолио – предмет экспертизы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1" i="1" dirty="0"/>
              <a:t>при аттестации педагогического работника ОУ</a:t>
            </a:r>
            <a:endParaRPr lang="ru-RU" sz="4800" dirty="0"/>
          </a:p>
        </p:txBody>
      </p:sp>
      <p:pic>
        <p:nvPicPr>
          <p:cNvPr id="1026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82237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80112" y="5805264"/>
            <a:ext cx="3483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МБОУ СОШ №33,</a:t>
            </a:r>
          </a:p>
          <a:p>
            <a:r>
              <a:rPr lang="ru-RU" i="1" dirty="0"/>
              <a:t>у</a:t>
            </a:r>
            <a:r>
              <a:rPr lang="ru-RU" i="1" smtClean="0"/>
              <a:t>читель </a:t>
            </a:r>
            <a:r>
              <a:rPr lang="ru-RU" i="1" dirty="0" smtClean="0"/>
              <a:t>английского языка</a:t>
            </a:r>
          </a:p>
          <a:p>
            <a:r>
              <a:rPr lang="ru-RU" i="1" dirty="0" smtClean="0"/>
              <a:t>Лебедева Оксана Викторовна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055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08720"/>
            <a:ext cx="8651303" cy="1296144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+mn-lt"/>
              </a:rPr>
              <a:t>Принципы формирования </a:t>
            </a:r>
            <a:r>
              <a:rPr lang="ru-RU" sz="4000" b="1" i="1" dirty="0">
                <a:latin typeface="+mn-lt"/>
              </a:rPr>
              <a:t>портфолио</a:t>
            </a:r>
            <a:endParaRPr lang="ru-RU" sz="4000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987824" y="2564904"/>
            <a:ext cx="3528392" cy="352502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/>
              <a:t>непрерывность, </a:t>
            </a:r>
          </a:p>
          <a:p>
            <a:pPr lvl="0"/>
            <a:r>
              <a:rPr lang="ru-RU" sz="2800" dirty="0"/>
              <a:t>актуальность, </a:t>
            </a:r>
          </a:p>
          <a:p>
            <a:pPr lvl="0"/>
            <a:r>
              <a:rPr lang="ru-RU" sz="2800" dirty="0"/>
              <a:t>достоверность, </a:t>
            </a:r>
          </a:p>
          <a:p>
            <a:pPr lvl="0"/>
            <a:r>
              <a:rPr lang="ru-RU" sz="2800" dirty="0"/>
              <a:t>объективность,</a:t>
            </a:r>
          </a:p>
          <a:p>
            <a:pPr lvl="0"/>
            <a:r>
              <a:rPr lang="ru-RU" sz="2800" dirty="0"/>
              <a:t>лаконичность, </a:t>
            </a:r>
          </a:p>
          <a:p>
            <a:pPr lvl="0"/>
            <a:r>
              <a:rPr lang="ru-RU" sz="2800" dirty="0"/>
              <a:t>аккуратность, </a:t>
            </a:r>
          </a:p>
          <a:p>
            <a:pPr lvl="0"/>
            <a:r>
              <a:rPr lang="ru-RU" sz="2800" dirty="0"/>
              <a:t>эстетичность</a:t>
            </a:r>
            <a:r>
              <a:rPr lang="ru-RU" sz="2800" b="1" dirty="0"/>
              <a:t>.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9160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5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580896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atin typeface="+mn-lt"/>
              </a:rPr>
              <a:t>Спасибо за внимание!</a:t>
            </a:r>
            <a:endParaRPr lang="ru-RU" sz="4800" b="1" i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9120"/>
            <a:ext cx="1317625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04088"/>
            <a:ext cx="7575376" cy="78069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+mn-lt"/>
              </a:rPr>
              <a:t>Источники информации:</a:t>
            </a:r>
            <a:endParaRPr lang="ru-RU" sz="4000" b="1" i="1" dirty="0">
              <a:latin typeface="+mn-lt"/>
            </a:endParaRPr>
          </a:p>
        </p:txBody>
      </p:sp>
      <p:pic>
        <p:nvPicPr>
          <p:cNvPr id="3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276" y="4941168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9197" y="1700808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dirty="0"/>
              <a:t>посещение уроков, </a:t>
            </a:r>
            <a:r>
              <a:rPr lang="ru-RU" sz="2800" dirty="0" smtClean="0"/>
              <a:t>мероприятий </a:t>
            </a:r>
            <a:r>
              <a:rPr lang="ru-RU" sz="2800" dirty="0"/>
              <a:t>и т. д.;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 smtClean="0"/>
              <a:t>собеседование;</a:t>
            </a:r>
            <a:endParaRPr lang="ru-RU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/>
              <a:t>документы педагогического </a:t>
            </a:r>
            <a:r>
              <a:rPr lang="ru-RU" sz="2800" dirty="0" smtClean="0"/>
              <a:t>работника;</a:t>
            </a:r>
            <a:endParaRPr lang="ru-RU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i="1" dirty="0"/>
              <a:t>профессиональный </a:t>
            </a:r>
            <a:r>
              <a:rPr lang="ru-RU" sz="2800" b="1" i="1" dirty="0" smtClean="0"/>
              <a:t>портфель</a:t>
            </a:r>
            <a:r>
              <a:rPr lang="ru-RU" sz="2800" dirty="0" smtClean="0"/>
              <a:t>;</a:t>
            </a:r>
            <a:endParaRPr lang="ru-RU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/>
              <a:t>мониторинг качества </a:t>
            </a:r>
            <a:r>
              <a:rPr lang="ru-RU" sz="2800" dirty="0" smtClean="0"/>
              <a:t>образования;</a:t>
            </a:r>
            <a:endParaRPr lang="ru-RU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/>
              <a:t>результаты контрольных, проверочных </a:t>
            </a:r>
            <a:r>
              <a:rPr lang="ru-RU" sz="2800" dirty="0" smtClean="0"/>
              <a:t>работ;</a:t>
            </a:r>
            <a:endParaRPr lang="ru-RU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/>
              <a:t>результаты участия </a:t>
            </a:r>
            <a:r>
              <a:rPr lang="ru-RU" sz="2800" dirty="0" smtClean="0"/>
              <a:t>обучающихся </a:t>
            </a:r>
            <a:r>
              <a:rPr lang="ru-RU" sz="2800" dirty="0"/>
              <a:t>на олимпиадах, конкурсах, </a:t>
            </a:r>
            <a:r>
              <a:rPr lang="ru-RU" sz="2800" dirty="0" smtClean="0"/>
              <a:t>выступлениях </a:t>
            </a:r>
            <a:r>
              <a:rPr lang="ru-RU" sz="2800" dirty="0"/>
              <a:t>на конференциях и т. д.;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анкетирование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41168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04088"/>
            <a:ext cx="6995120" cy="1143000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Портфолио - 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47664" y="1935480"/>
            <a:ext cx="6984776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индивидуальная папка, в которой зафиксированы </a:t>
            </a:r>
            <a:r>
              <a:rPr lang="ru-RU" sz="2800" dirty="0" smtClean="0"/>
              <a:t>личные </a:t>
            </a:r>
            <a:r>
              <a:rPr lang="ru-RU" sz="2800" dirty="0"/>
              <a:t>профессиональные достижения в образовательной деятельности, результаты обучения, воспитания и развития </a:t>
            </a:r>
            <a:r>
              <a:rPr lang="ru-RU" sz="2800" dirty="0" smtClean="0"/>
              <a:t>учеников</a:t>
            </a:r>
            <a:r>
              <a:rPr lang="ru-RU" sz="2800" dirty="0"/>
              <a:t>, вклад педагога в развитие системы образования в </a:t>
            </a:r>
            <a:r>
              <a:rPr lang="ru-RU" sz="2800" dirty="0" err="1"/>
              <a:t>межаттестационный</a:t>
            </a:r>
            <a:r>
              <a:rPr lang="ru-RU" sz="2800" dirty="0"/>
              <a:t> </a:t>
            </a:r>
            <a:r>
              <a:rPr lang="ru-RU" sz="2800" dirty="0" smtClean="0"/>
              <a:t>период.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616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+mn-lt"/>
              </a:rPr>
              <a:t>Основная </a:t>
            </a:r>
            <a:r>
              <a:rPr lang="ru-RU" b="1" i="1" dirty="0" smtClean="0">
                <a:latin typeface="+mn-lt"/>
              </a:rPr>
              <a:t>цель</a:t>
            </a:r>
            <a:br>
              <a:rPr lang="ru-RU" b="1" i="1" dirty="0" smtClean="0">
                <a:latin typeface="+mn-lt"/>
              </a:rPr>
            </a:br>
            <a:r>
              <a:rPr lang="ru-RU" b="1" i="1" dirty="0" smtClean="0">
                <a:latin typeface="+mn-lt"/>
              </a:rPr>
              <a:t> </a:t>
            </a:r>
            <a:r>
              <a:rPr lang="ru-RU" b="1" i="1" dirty="0">
                <a:latin typeface="+mn-lt"/>
              </a:rPr>
              <a:t>портфолио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36912"/>
            <a:ext cx="7571184" cy="368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Портфолио</a:t>
            </a:r>
            <a:r>
              <a:rPr lang="ru-RU" sz="2800" b="1" dirty="0" smtClean="0"/>
              <a:t> </a:t>
            </a:r>
            <a:r>
              <a:rPr lang="ru-RU" sz="2800" dirty="0"/>
              <a:t>создаётся с целью </a:t>
            </a:r>
            <a:r>
              <a:rPr lang="ru-RU" sz="2800" dirty="0" err="1"/>
              <a:t>самопрезентации</a:t>
            </a:r>
            <a:r>
              <a:rPr lang="ru-RU" sz="2800" dirty="0"/>
              <a:t> результатов профессиональной деятельности</a:t>
            </a:r>
            <a:r>
              <a:rPr lang="ru-RU" sz="2800" dirty="0" smtClean="0"/>
              <a:t>,</a:t>
            </a:r>
          </a:p>
          <a:p>
            <a:pPr marL="0" indent="0">
              <a:buNone/>
            </a:pPr>
            <a:r>
              <a:rPr lang="ru-RU" sz="2800" dirty="0" smtClean="0"/>
              <a:t>для </a:t>
            </a:r>
            <a:r>
              <a:rPr lang="ru-RU" sz="2800" dirty="0"/>
              <a:t>установления уровня квалификации, предъявляемым   к   первой или   высшей   категории</a:t>
            </a:r>
          </a:p>
        </p:txBody>
      </p:sp>
      <p:pic>
        <p:nvPicPr>
          <p:cNvPr id="4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69160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61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5" y="685253"/>
            <a:ext cx="7624327" cy="1356760"/>
          </a:xfrm>
        </p:spPr>
        <p:txBody>
          <a:bodyPr>
            <a:normAutofit/>
          </a:bodyPr>
          <a:lstStyle/>
          <a:p>
            <a:r>
              <a:rPr lang="ru-RU" sz="4000" b="1" i="1" dirty="0">
                <a:latin typeface="+mn-lt"/>
              </a:rPr>
              <a:t>Задачи </a:t>
            </a:r>
            <a:r>
              <a:rPr lang="ru-RU" sz="4000" b="1" i="1" dirty="0" smtClean="0">
                <a:latin typeface="+mn-lt"/>
              </a:rPr>
              <a:t>портфолио:</a:t>
            </a:r>
            <a:endParaRPr lang="ru-RU" sz="4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636912"/>
            <a:ext cx="8003232" cy="3687688"/>
          </a:xfrm>
        </p:spPr>
        <p:txBody>
          <a:bodyPr/>
          <a:lstStyle/>
          <a:p>
            <a:pPr lvl="0"/>
            <a:r>
              <a:rPr lang="ru-RU" sz="2800" dirty="0"/>
              <a:t>поддерживает высокий уровень мотивации, профессиональной активности и самостоятельности педагога; </a:t>
            </a:r>
          </a:p>
          <a:p>
            <a:pPr lvl="0"/>
            <a:r>
              <a:rPr lang="ru-RU" sz="2800" dirty="0"/>
              <a:t>способствует развитию рефлексивной профессиональной позиции педагогического работника;</a:t>
            </a:r>
          </a:p>
          <a:p>
            <a:pPr lvl="0"/>
            <a:r>
              <a:rPr lang="ru-RU" sz="2800" dirty="0"/>
              <a:t>стимулирует его профессиональный рост.</a:t>
            </a:r>
          </a:p>
          <a:p>
            <a:endParaRPr lang="ru-RU" dirty="0"/>
          </a:p>
        </p:txBody>
      </p:sp>
      <p:pic>
        <p:nvPicPr>
          <p:cNvPr id="4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85253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7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40551"/>
            <a:ext cx="7571184" cy="708688"/>
          </a:xfrm>
        </p:spPr>
        <p:txBody>
          <a:bodyPr>
            <a:normAutofit/>
          </a:bodyPr>
          <a:lstStyle/>
          <a:p>
            <a:r>
              <a:rPr lang="ru-RU" sz="4000" b="1" i="1" dirty="0">
                <a:latin typeface="+mn-lt"/>
              </a:rPr>
              <a:t>Структура </a:t>
            </a:r>
            <a:r>
              <a:rPr lang="ru-RU" sz="4000" b="1" i="1" dirty="0" smtClean="0">
                <a:latin typeface="+mn-lt"/>
              </a:rPr>
              <a:t>портфолио</a:t>
            </a:r>
            <a:endParaRPr lang="ru-RU" sz="4000" i="1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598141"/>
            <a:ext cx="8085584" cy="4691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5100" dirty="0"/>
              <a:t>1.Информационная </a:t>
            </a:r>
            <a:r>
              <a:rPr lang="ru-RU" sz="5100" dirty="0" smtClean="0"/>
              <a:t>часть.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5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5100" dirty="0"/>
              <a:t>2.Информационно-аналитическая </a:t>
            </a:r>
            <a:r>
              <a:rPr lang="ru-RU" sz="5100" dirty="0" smtClean="0"/>
              <a:t>часть.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5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5100" dirty="0"/>
              <a:t>3.Методическая </a:t>
            </a:r>
            <a:r>
              <a:rPr lang="ru-RU" sz="5100" dirty="0" smtClean="0"/>
              <a:t>часть:</a:t>
            </a:r>
            <a:endParaRPr lang="ru-RU" sz="51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5100" dirty="0" smtClean="0"/>
              <a:t>   а</a:t>
            </a:r>
            <a:r>
              <a:rPr lang="ru-RU" sz="5100" dirty="0"/>
              <a:t>) учебно-методическая деятельность;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5100" dirty="0" smtClean="0"/>
              <a:t>   б</a:t>
            </a:r>
            <a:r>
              <a:rPr lang="ru-RU" sz="5100" dirty="0"/>
              <a:t>) научно-методическая и </a:t>
            </a:r>
            <a:r>
              <a:rPr lang="ru-RU" sz="5100" dirty="0" smtClean="0"/>
              <a:t>исследовательская </a:t>
            </a:r>
            <a:r>
              <a:rPr lang="ru-RU" sz="5100" dirty="0"/>
              <a:t>деятельность;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5100" dirty="0" smtClean="0"/>
              <a:t>   в</a:t>
            </a:r>
            <a:r>
              <a:rPr lang="ru-RU" sz="5100" dirty="0"/>
              <a:t>) организационно-методическая деятельность;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5100" dirty="0" smtClean="0"/>
              <a:t>   г</a:t>
            </a:r>
            <a:r>
              <a:rPr lang="ru-RU" sz="5100" dirty="0"/>
              <a:t>) экспертиза и </a:t>
            </a:r>
            <a:r>
              <a:rPr lang="ru-RU" sz="5100" dirty="0" smtClean="0"/>
              <a:t>диагностика.</a:t>
            </a:r>
            <a:endParaRPr lang="ru-RU" sz="5100" dirty="0"/>
          </a:p>
          <a:p>
            <a:pPr>
              <a:lnSpc>
                <a:spcPct val="80000"/>
              </a:lnSpc>
            </a:pPr>
            <a:endParaRPr lang="ru-RU" sz="5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5100" dirty="0"/>
              <a:t>4.Программа профессионального </a:t>
            </a:r>
            <a:r>
              <a:rPr lang="ru-RU" sz="5100" dirty="0" smtClean="0"/>
              <a:t>развития</a:t>
            </a:r>
            <a:r>
              <a:rPr lang="en-US" sz="5100" smtClean="0"/>
              <a:t> </a:t>
            </a:r>
            <a:r>
              <a:rPr lang="ru-RU" sz="5100" smtClean="0"/>
              <a:t>на </a:t>
            </a:r>
            <a:r>
              <a:rPr lang="ru-RU" sz="5100" dirty="0"/>
              <a:t>ближайшее </a:t>
            </a:r>
            <a:r>
              <a:rPr lang="ru-RU" sz="5100" dirty="0" smtClean="0"/>
              <a:t>время.</a:t>
            </a:r>
            <a:endParaRPr lang="ru-RU" sz="5100" dirty="0"/>
          </a:p>
          <a:p>
            <a:endParaRPr lang="ru-RU" sz="2800" dirty="0"/>
          </a:p>
        </p:txBody>
      </p:sp>
      <p:pic>
        <p:nvPicPr>
          <p:cNvPr id="3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354" y="764704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8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04088"/>
            <a:ext cx="7139136" cy="636680"/>
          </a:xfrm>
        </p:spPr>
        <p:txBody>
          <a:bodyPr>
            <a:noAutofit/>
          </a:bodyPr>
          <a:lstStyle/>
          <a:p>
            <a:r>
              <a:rPr lang="ru-RU" sz="4000" b="1" i="1" dirty="0">
                <a:latin typeface="+mn-lt"/>
              </a:rPr>
              <a:t>Вопросы для анализа</a:t>
            </a:r>
            <a:endParaRPr lang="ru-RU" sz="4000" dirty="0"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807529"/>
              </p:ext>
            </p:extLst>
          </p:nvPr>
        </p:nvGraphicFramePr>
        <p:xfrm>
          <a:off x="395536" y="1700808"/>
          <a:ext cx="216024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Соответствие структуры портфолио локальному Положению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53136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37771"/>
              </p:ext>
            </p:extLst>
          </p:nvPr>
        </p:nvGraphicFramePr>
        <p:xfrm>
          <a:off x="2771800" y="1700807"/>
          <a:ext cx="5951984" cy="465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992"/>
                <a:gridCol w="2975992"/>
              </a:tblGrid>
              <a:tr h="71208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Профессиональный рост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Достижения учащихся</a:t>
                      </a:r>
                      <a:endParaRPr lang="ru-RU" dirty="0"/>
                    </a:p>
                  </a:txBody>
                  <a:tcPr/>
                </a:tc>
              </a:tr>
              <a:tr h="296025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педагогическая концепция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сертификаты, дипломы</a:t>
                      </a:r>
                      <a:endParaRPr lang="ru-RU" dirty="0"/>
                    </a:p>
                  </a:txBody>
                  <a:tcPr/>
                </a:tc>
              </a:tr>
              <a:tr h="290305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сертификаты, дипломы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данные о качестве знаний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копии публикаций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данные о результатах ГИА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копии документов о переподготовке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списки участников олимпиад, научно-практических конференций, конкурсов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тезисы выступлений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планы уроков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отзывы и оценки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9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14748" y="704088"/>
            <a:ext cx="6972051" cy="924712"/>
          </a:xfrm>
        </p:spPr>
        <p:txBody>
          <a:bodyPr>
            <a:normAutofit/>
          </a:bodyPr>
          <a:lstStyle/>
          <a:p>
            <a:r>
              <a:rPr lang="ru-RU" sz="4000" b="1" i="1" dirty="0">
                <a:latin typeface="+mn-lt"/>
              </a:rPr>
              <a:t>Критерии </a:t>
            </a:r>
            <a:r>
              <a:rPr lang="ru-RU" sz="4000" b="1" i="1" dirty="0" smtClean="0">
                <a:latin typeface="+mn-lt"/>
              </a:rPr>
              <a:t>оценки</a:t>
            </a:r>
            <a:endParaRPr lang="ru-RU" sz="4000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935480"/>
            <a:ext cx="7715200" cy="4389120"/>
          </a:xfrm>
        </p:spPr>
        <p:txBody>
          <a:bodyPr/>
          <a:lstStyle/>
          <a:p>
            <a:pPr lvl="0"/>
            <a:r>
              <a:rPr lang="ru-RU" sz="2800" dirty="0"/>
              <a:t>Логичность изложения материала</a:t>
            </a:r>
          </a:p>
          <a:p>
            <a:pPr lvl="0"/>
            <a:r>
              <a:rPr lang="ru-RU" sz="2800" dirty="0"/>
              <a:t>Демонстрирование профессионального роста</a:t>
            </a:r>
          </a:p>
          <a:p>
            <a:pPr lvl="0"/>
            <a:r>
              <a:rPr lang="ru-RU" sz="2800" dirty="0"/>
              <a:t>Наличие комментариев автора</a:t>
            </a:r>
          </a:p>
          <a:p>
            <a:pPr lvl="0"/>
            <a:r>
              <a:rPr lang="ru-RU" sz="2800" dirty="0"/>
              <a:t>Целостность представленных материалов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53136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0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14749" y="704088"/>
            <a:ext cx="50895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+mn-lt"/>
              </a:rPr>
              <a:t>Ошибки</a:t>
            </a:r>
            <a:endParaRPr lang="ru-RU" sz="4000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87624" y="1700808"/>
            <a:ext cx="7715200" cy="4389120"/>
          </a:xfrm>
        </p:spPr>
        <p:txBody>
          <a:bodyPr/>
          <a:lstStyle/>
          <a:p>
            <a:r>
              <a:rPr lang="ru-RU" sz="2800" dirty="0"/>
              <a:t>Включение всех материалов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Неструктурированная подача информации.</a:t>
            </a:r>
            <a:endParaRPr lang="ru-RU" sz="2800" dirty="0"/>
          </a:p>
          <a:p>
            <a:r>
              <a:rPr lang="ru-RU" sz="2800" dirty="0"/>
              <a:t>Сбор материалов непосредственно перед </a:t>
            </a:r>
            <a:r>
              <a:rPr lang="ru-RU" sz="2800" dirty="0" smtClean="0"/>
              <a:t>аттестацией.</a:t>
            </a:r>
            <a:endParaRPr lang="ru-RU" sz="2800" dirty="0"/>
          </a:p>
          <a:p>
            <a:r>
              <a:rPr lang="ru-RU" sz="2800" dirty="0"/>
              <a:t>Копирование материалов коллеги.</a:t>
            </a:r>
          </a:p>
          <a:p>
            <a:r>
              <a:rPr lang="ru-RU" sz="2800" dirty="0"/>
              <a:t>Набор фотографий с различных </a:t>
            </a:r>
            <a:r>
              <a:rPr lang="ru-RU" sz="2800" dirty="0" smtClean="0"/>
              <a:t>     мероприятий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Picture 2" descr="D:\Документы\Оксана\Класс\Внеклассная работа\Новая папка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9160"/>
            <a:ext cx="1319213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8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262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Wingdings</vt:lpstr>
      <vt:lpstr>Wingdings 2</vt:lpstr>
      <vt:lpstr>Поток</vt:lpstr>
      <vt:lpstr>Портфолио – предмет экспертизы при аттестации педагогического работника ОУ</vt:lpstr>
      <vt:lpstr>Источники информации:</vt:lpstr>
      <vt:lpstr>Портфолио - </vt:lpstr>
      <vt:lpstr>Основная цель  портфолио</vt:lpstr>
      <vt:lpstr>Задачи портфолио:</vt:lpstr>
      <vt:lpstr>Структура портфолио</vt:lpstr>
      <vt:lpstr>Вопросы для анализа</vt:lpstr>
      <vt:lpstr>Критерии оценки</vt:lpstr>
      <vt:lpstr>Ошибки</vt:lpstr>
      <vt:lpstr>Принципы формирования портфолио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Этическое воспитание</dc:title>
  <dc:creator>Юрий</dc:creator>
  <cp:lastModifiedBy>Юрий</cp:lastModifiedBy>
  <cp:revision>24</cp:revision>
  <dcterms:created xsi:type="dcterms:W3CDTF">2014-03-15T07:12:33Z</dcterms:created>
  <dcterms:modified xsi:type="dcterms:W3CDTF">2014-09-15T10:57:16Z</dcterms:modified>
</cp:coreProperties>
</file>