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6600"/>
    <a:srgbClr val="00CC00"/>
    <a:srgbClr val="00FF00"/>
    <a:srgbClr val="FF0000"/>
    <a:srgbClr val="CC0000"/>
    <a:srgbClr val="99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3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5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0C1B32-F46D-4B78-A4A4-0088531EF8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AC40-C18C-4052-A298-5492F80EF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052B3-BAF4-4CF1-8F0F-F1E00FA1D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C96A28-8E57-454F-9038-1B54710E0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99D0D-FEC3-4696-84BB-44EB50EC5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A1E1-BB50-41E6-B83A-EE1893256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C5B-051F-4F58-BA77-D254CA92B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7107-3A94-477D-982D-0D6810CED6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4253-2A6C-40A8-B65E-FE6A6D798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EA595-743A-4DCA-B903-5AD9E8CF8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367A-0F1B-4265-8D58-8BE2255F4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1675-6798-48BC-A018-1584369EA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2243A3-9D43-4A5F-ACC3-4ABC81CE6D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waltz_of_notes_sm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66FF"/>
                </a:solidFill>
              </a:rPr>
              <a:t>Добрый день,</a:t>
            </a:r>
            <a:br>
              <a:rPr lang="ru-RU">
                <a:solidFill>
                  <a:srgbClr val="0066FF"/>
                </a:solidFill>
              </a:rPr>
            </a:br>
            <a:r>
              <a:rPr lang="ru-RU">
                <a:solidFill>
                  <a:srgbClr val="0066FF"/>
                </a:solidFill>
              </a:rPr>
              <a:t>юные любители музыки!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778500"/>
            <a:ext cx="8243888" cy="1079500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«Песенка друзей»</a:t>
            </a:r>
            <a:br>
              <a:rPr lang="ru-RU" sz="4000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> муз. Г. Гладков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43888" cy="1084263"/>
          </a:xfrm>
        </p:spPr>
        <p:txBody>
          <a:bodyPr/>
          <a:lstStyle/>
          <a:p>
            <a:r>
              <a:rPr lang="ru-RU" sz="4000">
                <a:solidFill>
                  <a:srgbClr val="A50021"/>
                </a:solidFill>
              </a:rPr>
              <a:t>В добрый путь, юные любители музыки!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01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Источники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333300"/>
                </a:solidFill>
              </a:rPr>
              <a:t>www.karusel-toya.ru.</a:t>
            </a:r>
            <a:endParaRPr lang="ru-RU">
              <a:solidFill>
                <a:srgbClr val="333300"/>
              </a:solidFill>
            </a:endParaRPr>
          </a:p>
          <a:p>
            <a:r>
              <a:rPr lang="en-US">
                <a:solidFill>
                  <a:srgbClr val="333300"/>
                </a:solidFill>
              </a:rPr>
              <a:t>www.festival.ru.</a:t>
            </a:r>
          </a:p>
          <a:p>
            <a:r>
              <a:rPr lang="ru-RU">
                <a:solidFill>
                  <a:srgbClr val="333300"/>
                </a:solidFill>
              </a:rPr>
              <a:t>Учебник по музыке  для 5 кл. Сергеева, Критская.</a:t>
            </a:r>
          </a:p>
          <a:p>
            <a:r>
              <a:rPr lang="ru-RU">
                <a:solidFill>
                  <a:srgbClr val="333300"/>
                </a:solidFill>
              </a:rPr>
              <a:t>Энциклопедия по искусству. Аванта плюс.</a:t>
            </a:r>
            <a:endParaRPr lang="en-US">
              <a:solidFill>
                <a:srgbClr val="333300"/>
              </a:solidFill>
            </a:endParaRPr>
          </a:p>
          <a:p>
            <a:endParaRPr lang="en-US">
              <a:solidFill>
                <a:srgbClr val="333300"/>
              </a:solidFill>
            </a:endParaRPr>
          </a:p>
          <a:p>
            <a:endParaRPr lang="ru-RU">
              <a:solidFill>
                <a:srgbClr val="333300"/>
              </a:solidFill>
            </a:endParaRPr>
          </a:p>
        </p:txBody>
      </p:sp>
      <p:pic>
        <p:nvPicPr>
          <p:cNvPr id="36869" name="Picture 5" descr="01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652963"/>
            <a:ext cx="1654175" cy="179863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00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389187"/>
          </a:xfrm>
        </p:spPr>
        <p:txBody>
          <a:bodyPr/>
          <a:lstStyle/>
          <a:p>
            <a:r>
              <a:rPr lang="ru-RU">
                <a:solidFill>
                  <a:srgbClr val="0066FF"/>
                </a:solidFill>
              </a:rPr>
              <a:t>Чтобы стало с литературой, если бы не было музыки?</a:t>
            </a:r>
          </a:p>
        </p:txBody>
      </p:sp>
      <p:pic>
        <p:nvPicPr>
          <p:cNvPr id="6149" name="Picture 5" descr="000089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4160838" cy="1743075"/>
          </a:xfrm>
          <a:prstGeom prst="rect">
            <a:avLst/>
          </a:prstGeom>
          <a:noFill/>
        </p:spPr>
      </p:pic>
      <p:pic>
        <p:nvPicPr>
          <p:cNvPr id="6151" name="Picture 7" descr="137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00438"/>
            <a:ext cx="3840163" cy="28495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647700"/>
          </a:xfrm>
        </p:spPr>
        <p:txBody>
          <a:bodyPr/>
          <a:lstStyle/>
          <a:p>
            <a:r>
              <a:rPr lang="ru-RU" sz="4000">
                <a:solidFill>
                  <a:srgbClr val="009900"/>
                </a:solidFill>
              </a:rPr>
              <a:t>Кроссворд</a:t>
            </a:r>
          </a:p>
        </p:txBody>
      </p:sp>
      <p:graphicFrame>
        <p:nvGraphicFramePr>
          <p:cNvPr id="9835" name="Group 619"/>
          <p:cNvGraphicFramePr>
            <a:graphicFrameLocks noGrp="1"/>
          </p:cNvGraphicFramePr>
          <p:nvPr/>
        </p:nvGraphicFramePr>
        <p:xfrm>
          <a:off x="1692275" y="1412875"/>
          <a:ext cx="6264275" cy="5181600"/>
        </p:xfrm>
        <a:graphic>
          <a:graphicData uri="http://schemas.openxmlformats.org/drawingml/2006/table">
            <a:tbl>
              <a:tblPr/>
              <a:tblGrid>
                <a:gridCol w="627063"/>
                <a:gridCol w="625475"/>
                <a:gridCol w="627062"/>
                <a:gridCol w="625475"/>
                <a:gridCol w="627063"/>
                <a:gridCol w="627062"/>
                <a:gridCol w="625475"/>
                <a:gridCol w="627063"/>
                <a:gridCol w="625475"/>
                <a:gridCol w="627062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3" name="Rectangle 617"/>
          <p:cNvSpPr>
            <a:spLocks noChangeArrowheads="1"/>
          </p:cNvSpPr>
          <p:nvPr/>
        </p:nvSpPr>
        <p:spPr bwMode="auto">
          <a:xfrm>
            <a:off x="0" y="601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9834" name="Picture 618" descr="1610155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2162175" cy="28527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0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8108950" cy="865188"/>
          </a:xfrm>
        </p:spPr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Слово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3"/>
            <a:ext cx="8642350" cy="4897437"/>
          </a:xfrm>
        </p:spPr>
        <p:txBody>
          <a:bodyPr/>
          <a:lstStyle/>
          <a:p>
            <a:pPr algn="l"/>
            <a:r>
              <a:rPr lang="ru-RU">
                <a:solidFill>
                  <a:srgbClr val="A50021"/>
                </a:solidFill>
              </a:rPr>
              <a:t>Слово было в начале убого,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Узко, словно истоки у рек.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Слово было в начале у Бога,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Но коснулся его человек!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И оно полетело как птица,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И запело над нашим жильём,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Чтобы людям-богам поклониться,</a:t>
            </a:r>
          </a:p>
          <a:p>
            <a:pPr algn="l"/>
            <a:r>
              <a:rPr lang="ru-RU">
                <a:solidFill>
                  <a:srgbClr val="A50021"/>
                </a:solidFill>
              </a:rPr>
              <a:t>Песней им послужить и стихом.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Скрипка</a:t>
            </a:r>
          </a:p>
        </p:txBody>
      </p:sp>
      <p:pic>
        <p:nvPicPr>
          <p:cNvPr id="13318" name="Picture 6" descr="42064213_1238877202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7921625" cy="5111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243887" cy="1008063"/>
          </a:xfrm>
        </p:spPr>
        <p:txBody>
          <a:bodyPr/>
          <a:lstStyle/>
          <a:p>
            <a:r>
              <a:rPr lang="ru-RU" sz="4000">
                <a:solidFill>
                  <a:srgbClr val="0099FF"/>
                </a:solidFill>
              </a:rPr>
              <a:t>Песня</a:t>
            </a:r>
            <a:br>
              <a:rPr lang="ru-RU" sz="4000">
                <a:solidFill>
                  <a:srgbClr val="0099FF"/>
                </a:solidFill>
              </a:rPr>
            </a:br>
            <a:r>
              <a:rPr lang="ru-RU" sz="4000">
                <a:solidFill>
                  <a:srgbClr val="0099FF"/>
                </a:solidFill>
              </a:rPr>
              <a:t>«Волшебный смычок»</a:t>
            </a:r>
          </a:p>
        </p:txBody>
      </p:sp>
      <p:pic>
        <p:nvPicPr>
          <p:cNvPr id="15366" name="Picture 6" descr="25a4bf5cac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3810000" cy="3887788"/>
          </a:xfrm>
          <a:prstGeom prst="rect">
            <a:avLst/>
          </a:prstGeom>
          <a:noFill/>
        </p:spPr>
      </p:pic>
      <p:pic>
        <p:nvPicPr>
          <p:cNvPr id="15367" name="Picture 7" descr="05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805488"/>
            <a:ext cx="6911975" cy="10525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8962"/>
          </a:xfrm>
        </p:spPr>
        <p:txBody>
          <a:bodyPr/>
          <a:lstStyle/>
          <a:p>
            <a:r>
              <a:rPr lang="ru-RU" sz="4000">
                <a:solidFill>
                  <a:srgbClr val="990099"/>
                </a:solidFill>
              </a:rPr>
              <a:t>Волшебный смычок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981075"/>
            <a:ext cx="3024188" cy="55435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Пришел к нам в село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Музыкант-старичок.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руках музыканта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Волшебный смычок.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Ударил по струнам –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Сбежался народ,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Танцует, играет,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Смеётся, поёт!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Шёл мимо богач,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Услыхав скрипача –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вспыхнула зависть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душе богача.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Продай твою скрипку!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беден и стар.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дам за неё тебе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Хлеба амбар!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-Нет! Скрипку свою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продам никому.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Нужна эта скрипка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мне одному.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 звуки её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Веселится народ,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Танцует, играет,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4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Смеётся, поёт!</a:t>
            </a:r>
            <a:r>
              <a:rPr lang="ru-RU" sz="14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45060" name="Picture 4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076450"/>
            <a:ext cx="576103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00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8313" y="596900"/>
            <a:ext cx="8180387" cy="1031875"/>
          </a:xfrm>
        </p:spPr>
        <p:txBody>
          <a:bodyPr/>
          <a:lstStyle/>
          <a:p>
            <a:r>
              <a:rPr lang="ru-RU">
                <a:solidFill>
                  <a:srgbClr val="A50021"/>
                </a:solidFill>
              </a:rPr>
              <a:t>Сказка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9138"/>
            <a:ext cx="8135937" cy="2592387"/>
          </a:xfrm>
        </p:spPr>
        <p:txBody>
          <a:bodyPr/>
          <a:lstStyle/>
          <a:p>
            <a:pPr algn="l"/>
            <a:r>
              <a:rPr lang="ru-RU"/>
              <a:t>          </a:t>
            </a:r>
            <a:r>
              <a:rPr lang="ru-RU">
                <a:solidFill>
                  <a:srgbClr val="CC0000"/>
                </a:solidFill>
              </a:rPr>
              <a:t>В мире много сказок,</a:t>
            </a:r>
          </a:p>
          <a:p>
            <a:pPr algn="l"/>
            <a:r>
              <a:rPr lang="ru-RU">
                <a:solidFill>
                  <a:srgbClr val="CC0000"/>
                </a:solidFill>
              </a:rPr>
              <a:t>          Грустных и смешных.</a:t>
            </a:r>
          </a:p>
          <a:p>
            <a:pPr algn="l"/>
            <a:r>
              <a:rPr lang="ru-RU">
                <a:solidFill>
                  <a:srgbClr val="CC0000"/>
                </a:solidFill>
              </a:rPr>
              <a:t>          И прожить на свете</a:t>
            </a:r>
          </a:p>
          <a:p>
            <a:pPr algn="l"/>
            <a:r>
              <a:rPr lang="ru-RU">
                <a:solidFill>
                  <a:srgbClr val="CC0000"/>
                </a:solidFill>
              </a:rPr>
              <a:t>          Нам нельзя без них!</a:t>
            </a:r>
          </a:p>
        </p:txBody>
      </p:sp>
      <p:pic>
        <p:nvPicPr>
          <p:cNvPr id="17424" name="Picture 16" descr="45252c542e4762218f4a2a92e451c67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518">
            <a:off x="5795963" y="4410075"/>
            <a:ext cx="3097212" cy="218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9144000" cy="877887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Картинная галерея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сказок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125538"/>
            <a:ext cx="4356100" cy="4967287"/>
          </a:xfrm>
        </p:spPr>
        <p:txBody>
          <a:bodyPr/>
          <a:lstStyle/>
          <a:p>
            <a:r>
              <a:rPr lang="ru-RU" sz="2800">
                <a:solidFill>
                  <a:srgbClr val="CC0000"/>
                </a:solidFill>
              </a:rPr>
              <a:t>Сказка-былина «Садко».</a:t>
            </a:r>
          </a:p>
          <a:p>
            <a:endParaRPr lang="ru-RU" sz="2800">
              <a:solidFill>
                <a:srgbClr val="CC0000"/>
              </a:solidFill>
            </a:endParaRPr>
          </a:p>
          <a:p>
            <a:endParaRPr lang="ru-RU" sz="2800">
              <a:solidFill>
                <a:srgbClr val="CC0000"/>
              </a:solidFill>
            </a:endParaRPr>
          </a:p>
          <a:p>
            <a:endParaRPr lang="ru-RU" sz="2800">
              <a:solidFill>
                <a:srgbClr val="CC0000"/>
              </a:solidFill>
            </a:endParaRPr>
          </a:p>
          <a:p>
            <a:r>
              <a:rPr lang="ru-RU" sz="2800">
                <a:solidFill>
                  <a:srgbClr val="CC0000"/>
                </a:solidFill>
              </a:rPr>
              <a:t>«Золушка» Шарль Перро.</a:t>
            </a:r>
          </a:p>
          <a:p>
            <a:pPr>
              <a:buFontTx/>
              <a:buNone/>
            </a:pPr>
            <a:endParaRPr lang="ru-RU" sz="2800">
              <a:solidFill>
                <a:srgbClr val="CC0000"/>
              </a:solidFill>
            </a:endParaRPr>
          </a:p>
        </p:txBody>
      </p:sp>
      <p:pic>
        <p:nvPicPr>
          <p:cNvPr id="23558" name="Picture 6" descr="1251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3527425" cy="2303463"/>
          </a:xfrm>
          <a:prstGeom prst="rect">
            <a:avLst/>
          </a:prstGeom>
          <a:noFill/>
        </p:spPr>
      </p:pic>
      <p:pic>
        <p:nvPicPr>
          <p:cNvPr id="23559" name="Picture 7" descr="0906263b8d283f1783dc31c4c14f98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3457575" cy="2592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237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Verdana</vt:lpstr>
      <vt:lpstr>Times New Roman</vt:lpstr>
      <vt:lpstr>Шары</vt:lpstr>
      <vt:lpstr>Добрый день, юные любители музыки!</vt:lpstr>
      <vt:lpstr>Чтобы стало с литературой, если бы не было музыки?</vt:lpstr>
      <vt:lpstr>Кроссворд</vt:lpstr>
      <vt:lpstr>Слово</vt:lpstr>
      <vt:lpstr>Скрипка</vt:lpstr>
      <vt:lpstr>Песня «Волшебный смычок»</vt:lpstr>
      <vt:lpstr>Волшебный смычок</vt:lpstr>
      <vt:lpstr>Сказка</vt:lpstr>
      <vt:lpstr>Картинная галерея сказок</vt:lpstr>
      <vt:lpstr>«Песенка друзей»  муз. Г. Гладков</vt:lpstr>
      <vt:lpstr>В добрый путь, юные любители музыки!</vt:lpstr>
      <vt:lpstr>Источники</vt:lpstr>
    </vt:vector>
  </TitlesOfParts>
  <Company>МОУ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юные любители музыки!</dc:title>
  <dc:creator>школа</dc:creator>
  <cp:lastModifiedBy>Пользователь Windows</cp:lastModifiedBy>
  <cp:revision>8</cp:revision>
  <dcterms:created xsi:type="dcterms:W3CDTF">2010-04-07T06:09:00Z</dcterms:created>
  <dcterms:modified xsi:type="dcterms:W3CDTF">2012-07-12T11:20:16Z</dcterms:modified>
</cp:coreProperties>
</file>