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C75CD04-58D5-4F76-9B54-CCEA0D9491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914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0EC6DE-8E08-45C5-B19C-8A8A55C09334}" type="slidenum">
              <a:rPr lang="ru-RU"/>
              <a:pPr/>
              <a:t>1</a:t>
            </a:fld>
            <a:endParaRPr lang="ru-RU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667ED0-356E-41BE-AEEC-091217AB3D6F}" type="slidenum">
              <a:rPr lang="ru-RU"/>
              <a:pPr/>
              <a:t>10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B7763-BFF8-4879-B4CE-27A0B56864F0}" type="slidenum">
              <a:rPr lang="ru-RU"/>
              <a:pPr/>
              <a:t>11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9C92C1-EFF6-48A0-AA77-94480872EDE9}" type="slidenum">
              <a:rPr lang="ru-RU"/>
              <a:pPr/>
              <a:t>12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46998-438A-4228-AE69-BB770CE0A0AA}" type="slidenum">
              <a:rPr lang="ru-RU"/>
              <a:pPr/>
              <a:t>13</a:t>
            </a:fld>
            <a:endParaRPr lang="ru-R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64A13-82CA-4E6D-ABA2-1CFCEA584025}" type="slidenum">
              <a:rPr lang="ru-RU"/>
              <a:pPr/>
              <a:t>14</a:t>
            </a:fld>
            <a:endParaRPr lang="ru-R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BF518-1EA8-4231-92E5-325FD2C000BD}" type="slidenum">
              <a:rPr lang="ru-RU"/>
              <a:pPr/>
              <a:t>15</a:t>
            </a:fld>
            <a:endParaRPr lang="ru-RU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D94AD5-C987-4154-8AC1-9684B1148FCF}" type="slidenum">
              <a:rPr lang="ru-RU"/>
              <a:pPr/>
              <a:t>16</a:t>
            </a:fld>
            <a:endParaRPr lang="ru-RU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5A1E3-A94F-42D4-BEC7-E0F4A0226548}" type="slidenum">
              <a:rPr lang="ru-RU"/>
              <a:pPr/>
              <a:t>17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3B8CA-7F1B-4DA2-BD65-544B4D5D309B}" type="slidenum">
              <a:rPr lang="ru-RU"/>
              <a:pPr/>
              <a:t>2</a:t>
            </a:fld>
            <a:endParaRPr lang="ru-RU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D7FBC-1AEA-4243-A1E2-61BB5A62885B}" type="slidenum">
              <a:rPr lang="ru-RU"/>
              <a:pPr/>
              <a:t>3</a:t>
            </a:fld>
            <a:endParaRPr 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2A42B7-9097-44D7-9AC1-E4FC17B85F34}" type="slidenum">
              <a:rPr lang="ru-RU"/>
              <a:pPr/>
              <a:t>4</a:t>
            </a:fld>
            <a:endParaRPr lang="ru-RU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1D091-934E-49F3-9D6E-AE8ED6107818}" type="slidenum">
              <a:rPr lang="ru-RU"/>
              <a:pPr/>
              <a:t>5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7F2C0-4667-448D-827B-B6C9D3468FF2}" type="slidenum">
              <a:rPr lang="ru-RU"/>
              <a:pPr/>
              <a:t>6</a:t>
            </a:fld>
            <a:endParaRPr lang="ru-RU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973D0-95C6-4167-A4BD-89321673ECC1}" type="slidenum">
              <a:rPr lang="ru-RU"/>
              <a:pPr/>
              <a:t>7</a:t>
            </a:fld>
            <a:endParaRPr lang="ru-RU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A3BA9-2BDF-46A8-BC57-A241A839F477}" type="slidenum">
              <a:rPr lang="ru-RU"/>
              <a:pPr/>
              <a:t>8</a:t>
            </a:fld>
            <a:endParaRPr lang="ru-RU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227C74-DAD3-44B7-92F0-93B00372C3F2}" type="slidenum">
              <a:rPr lang="ru-RU"/>
              <a:pPr/>
              <a:t>9</a:t>
            </a:fld>
            <a:endParaRPr lang="ru-RU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05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7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1603B58-3725-4318-A22D-D3E6F9AF53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775DFF-C0C2-4EA6-B43D-97744EA5169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262188"/>
      </p:ext>
    </p:extLst>
  </p:cSld>
  <p:clrMapOvr>
    <a:masterClrMapping/>
  </p:clrMapOvr>
  <p:transition advClick="0" advTm="0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926722-3CDC-4B5A-9185-17D3BCD550F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706796"/>
      </p:ext>
    </p:extLst>
  </p:cSld>
  <p:clrMapOvr>
    <a:masterClrMapping/>
  </p:clrMapOvr>
  <p:transition advClick="0" advTm="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717206-6C88-4A88-B126-178B6F37FEC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473078"/>
      </p:ext>
    </p:extLst>
  </p:cSld>
  <p:clrMapOvr>
    <a:masterClrMapping/>
  </p:clrMapOvr>
  <p:transition advClick="0" advTm="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83B855-67E3-4F81-AB3D-26B824C6128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234645"/>
      </p:ext>
    </p:extLst>
  </p:cSld>
  <p:clrMapOvr>
    <a:masterClrMapping/>
  </p:clrMapOvr>
  <p:transition advClick="0" advTm="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5388D8-420D-4D33-ACFD-D8D407E55F4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689123"/>
      </p:ext>
    </p:extLst>
  </p:cSld>
  <p:clrMapOvr>
    <a:masterClrMapping/>
  </p:clrMapOvr>
  <p:transition advClick="0" advTm="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C42BE1-F465-4497-9E72-71C1C37633D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072655"/>
      </p:ext>
    </p:extLst>
  </p:cSld>
  <p:clrMapOvr>
    <a:masterClrMapping/>
  </p:clrMapOvr>
  <p:transition advClick="0" advTm="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BA1057-7C9C-45E9-925E-B356CC5095A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334495"/>
      </p:ext>
    </p:extLst>
  </p:cSld>
  <p:clrMapOvr>
    <a:masterClrMapping/>
  </p:clrMapOvr>
  <p:transition advClick="0" advTm="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B77726-60A0-4A68-BD71-92ED3FFF42D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442749"/>
      </p:ext>
    </p:extLst>
  </p:cSld>
  <p:clrMapOvr>
    <a:masterClrMapping/>
  </p:clrMapOvr>
  <p:transition advClick="0" advTm="0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6DBC44-0AAC-4636-8A9C-58BF8C1950E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13191"/>
      </p:ext>
    </p:extLst>
  </p:cSld>
  <p:clrMapOvr>
    <a:masterClrMapping/>
  </p:clrMapOvr>
  <p:transition advClick="0" advTm="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202D98-EE52-4FCE-9537-7E04D9313DA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491225"/>
      </p:ext>
    </p:extLst>
  </p:cSld>
  <p:clrMapOvr>
    <a:masterClrMapping/>
  </p:clrMapOvr>
  <p:transition advClick="0" advTm="0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02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4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F623741-EC78-4D1D-AFEF-6F5B7B2EC71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>
    <p:cut/>
  </p:transition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b="1" u="sng"/>
              <a:t>МИКАЭЛ ТАРИВЕРДИЕВ</a:t>
            </a:r>
            <a:r>
              <a:rPr lang="ru-RU" sz="440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[15 августа 1931 г., Тбилиси - 25 июля 1996 г., Сочи]. </a:t>
            </a:r>
          </a:p>
        </p:txBody>
      </p:sp>
      <p:pic>
        <p:nvPicPr>
          <p:cNvPr id="2" name="iz_kf_17_mgnoveniy_vesni_-_dorog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261" y="621569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098" grpId="0"/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>
                <a:solidFill>
                  <a:schemeClr val="tx1"/>
                </a:solidFill>
              </a:rPr>
              <a:t>ПРОИЗВЕДЕНИЯ ДЛЯ ОРГАНА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Концерт для органа "Кассандра", 4 части, 18 мин. 1985 г. </a:t>
            </a:r>
          </a:p>
          <a:p>
            <a:pPr>
              <a:lnSpc>
                <a:spcPct val="90000"/>
              </a:lnSpc>
            </a:pPr>
            <a:r>
              <a:rPr lang="ru-RU" sz="2400"/>
              <a:t>Симфония для органа "Чернобыль", 2 части ("Зона", "Qvo vadis?"),26 мин., 1988 г. </a:t>
            </a:r>
          </a:p>
          <a:p>
            <a:pPr>
              <a:lnSpc>
                <a:spcPct val="90000"/>
              </a:lnSpc>
            </a:pPr>
            <a:r>
              <a:rPr lang="ru-RU" sz="2400"/>
              <a:t>Концерт для органа "Полифоническая тетрадь", 4 части, 20 мин.,1988 г. </a:t>
            </a:r>
          </a:p>
          <a:p>
            <a:pPr>
              <a:lnSpc>
                <a:spcPct val="90000"/>
              </a:lnSpc>
            </a:pPr>
            <a:r>
              <a:rPr lang="ru-RU" sz="2400"/>
              <a:t>Четыре пьесы для органа ("Отражения", "Движение","Хорал", "Прогулка в до-мажоре") 14 мин, 1989 г. </a:t>
            </a:r>
          </a:p>
          <a:p>
            <a:pPr>
              <a:lnSpc>
                <a:spcPct val="90000"/>
              </a:lnSpc>
            </a:pPr>
            <a:r>
              <a:rPr lang="ru-RU" sz="2400"/>
              <a:t>Десять хоралов для органа "Подражание старым мастерам". </a:t>
            </a:r>
          </a:p>
          <a:p>
            <a:pPr>
              <a:lnSpc>
                <a:spcPct val="90000"/>
              </a:lnSpc>
            </a:pPr>
            <a:r>
              <a:rPr lang="ru-RU" sz="2400"/>
              <a:t>Посвящено инфанте испанской Елене. 45 мин. 1995 г. </a:t>
            </a:r>
          </a:p>
        </p:txBody>
      </p:sp>
    </p:spTree>
  </p:cSld>
  <p:clrMapOvr>
    <a:masterClrMapping/>
  </p:clrMapOvr>
  <p:transition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49288"/>
          </a:xfrm>
        </p:spPr>
        <p:txBody>
          <a:bodyPr/>
          <a:lstStyle/>
          <a:p>
            <a:r>
              <a:rPr lang="ru-RU" sz="3800" b="1">
                <a:solidFill>
                  <a:schemeClr val="tx1"/>
                </a:solidFill>
              </a:rPr>
              <a:t>БАЛЕТЫ, КОНЦЕРТЫ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94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"Герника" - балет в двух актах, 1984 г. 78 мин. </a:t>
            </a:r>
          </a:p>
          <a:p>
            <a:pPr>
              <a:lnSpc>
                <a:spcPct val="90000"/>
              </a:lnSpc>
            </a:pPr>
            <a:r>
              <a:rPr lang="ru-RU" sz="2400"/>
              <a:t>"Девушка и смерть" - балет в двух актах, 1986 г. 86 мин. </a:t>
            </a:r>
          </a:p>
          <a:p>
            <a:pPr>
              <a:lnSpc>
                <a:spcPct val="90000"/>
              </a:lnSpc>
            </a:pPr>
            <a:endParaRPr lang="ru-RU" sz="2400"/>
          </a:p>
          <a:p>
            <a:pPr>
              <a:lnSpc>
                <a:spcPct val="90000"/>
              </a:lnSpc>
            </a:pPr>
            <a:r>
              <a:rPr lang="ru-RU" sz="2400"/>
              <a:t>Концерт для скрипки с оркестром N 1 (первая редакция) </a:t>
            </a:r>
          </a:p>
          <a:p>
            <a:pPr>
              <a:lnSpc>
                <a:spcPct val="90000"/>
              </a:lnSpc>
            </a:pPr>
            <a:r>
              <a:rPr lang="ru-RU" sz="2400"/>
              <a:t>Концерт для скрипки с оркестром N 1 (вторая редакция для камерного состава) </a:t>
            </a:r>
          </a:p>
          <a:p>
            <a:pPr>
              <a:lnSpc>
                <a:spcPct val="90000"/>
              </a:lnSpc>
            </a:pPr>
            <a:r>
              <a:rPr lang="ru-RU" sz="2400"/>
              <a:t>Концерт N 2 для скрипки и струнного оркестра </a:t>
            </a:r>
          </a:p>
          <a:p>
            <a:pPr>
              <a:lnSpc>
                <a:spcPct val="90000"/>
              </a:lnSpc>
            </a:pPr>
            <a:r>
              <a:rPr lang="ru-RU" sz="2400"/>
              <a:t>Концерт для альта и струнного оркестра в романтическом стиле </a:t>
            </a:r>
          </a:p>
          <a:p>
            <a:pPr>
              <a:lnSpc>
                <a:spcPct val="90000"/>
              </a:lnSpc>
            </a:pPr>
            <a:endParaRPr lang="ru-RU" sz="2400"/>
          </a:p>
        </p:txBody>
      </p:sp>
    </p:spTree>
  </p:cSld>
  <p:clrMapOvr>
    <a:masterClrMapping/>
  </p:clrMapOvr>
  <p:transition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>
                <a:solidFill>
                  <a:schemeClr val="tx1"/>
                </a:solidFill>
              </a:rPr>
              <a:t>ВОКАЛЬНЫЕ СОЧИНЕНИЯ (романсы и песни)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/>
              <a:t>Три сонета Шекспира (Замшелый мрамор каменных могил" 2.48, "О, как тебе хвалу я воспою" 3.46, "Трудами изнурен" 4.05). 1956 г. </a:t>
            </a:r>
          </a:p>
          <a:p>
            <a:pPr>
              <a:lnSpc>
                <a:spcPct val="80000"/>
              </a:lnSpc>
            </a:pPr>
            <a:r>
              <a:rPr lang="ru-RU" sz="1800" b="1"/>
              <a:t>Вокальный цикл на стихи Маяковского ("А вы могли бы?" - 1.06,"Кое-что про Петербург" - 2.16, "Тучкины штучки" - 1.49, "Послушайте" - 2.05, "Вместо письма" - 8.08), 1958 г. </a:t>
            </a:r>
          </a:p>
          <a:p>
            <a:pPr>
              <a:lnSpc>
                <a:spcPct val="80000"/>
              </a:lnSpc>
            </a:pPr>
            <a:r>
              <a:rPr lang="ru-RU" sz="1800" b="1"/>
              <a:t>Три песни на стихи С.Давыдовой ("Песня о голубях" - 2.01,"Дорожная песня" - 2.38, "Песня о весне"- 2.17) 1959 г. </a:t>
            </a:r>
          </a:p>
          <a:p>
            <a:pPr>
              <a:lnSpc>
                <a:spcPct val="80000"/>
              </a:lnSpc>
            </a:pPr>
            <a:r>
              <a:rPr lang="ru-RU" sz="1800" b="1"/>
              <a:t>· "Садовое кольцо" (ст. С.Гребенникова и Н.Добронравова) - 2.49 1960 г. </a:t>
            </a:r>
          </a:p>
          <a:p>
            <a:pPr>
              <a:lnSpc>
                <a:spcPct val="80000"/>
              </a:lnSpc>
            </a:pPr>
            <a:r>
              <a:rPr lang="ru-RU" sz="1800" b="1"/>
              <a:t>Три романса на ст. Кирсанова ("Твои рисунки" - 3.17, "И за белой скатертью" - 3.58, "Приезжай" - 3.36) 1960 г. </a:t>
            </a:r>
          </a:p>
          <a:p>
            <a:pPr>
              <a:lnSpc>
                <a:spcPct val="80000"/>
              </a:lnSpc>
            </a:pPr>
            <a:r>
              <a:rPr lang="ru-RU" sz="1800" b="1"/>
              <a:t>Вокальный цикл на стихи Беллы Ахмадулиной ("Старинный романс" - 2.25,"Я думала, что ты мне враг" - 3.14, "Пятнадцать мальчиков" - 4.31) 1963 г. </a:t>
            </a:r>
            <a:br>
              <a:rPr lang="ru-RU" sz="1800" b="1"/>
            </a:br>
            <a:endParaRPr lang="ru-RU" sz="1800"/>
          </a:p>
        </p:txBody>
      </p:sp>
    </p:spTree>
  </p:cSld>
  <p:clrMapOvr>
    <a:masterClrMapping/>
  </p:clrMapOvr>
  <p:transition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61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/>
              <a:t>"Маленький принц" - 2.05 (ст. Н.Добронравова) 1968 г. </a:t>
            </a:r>
          </a:p>
          <a:p>
            <a:pPr>
              <a:lnSpc>
                <a:spcPct val="80000"/>
              </a:lnSpc>
            </a:pPr>
            <a:r>
              <a:rPr lang="ru-RU" sz="1600"/>
              <a:t>Песни на стихи А.Вознесенского "Тишины хочу" - 2.42, "Не трожь, человека, деревце" - 1.30, "Загляжусь ли на поезд" - 3.12, Память ("Убил я поэму") - 3.32, "Свисаю с вагонной площадки" - 3.32, 1970г. </a:t>
            </a:r>
          </a:p>
          <a:p>
            <a:pPr>
              <a:lnSpc>
                <a:spcPct val="80000"/>
              </a:lnSpc>
            </a:pPr>
            <a:r>
              <a:rPr lang="ru-RU" sz="1600"/>
              <a:t>Два романса на стихи М.Цветаевой ("Мой милый, что тебе я сделала?" - 3.06, "Попытка ревности" - 2.58) 1971 г. </a:t>
            </a:r>
          </a:p>
          <a:p>
            <a:pPr>
              <a:lnSpc>
                <a:spcPct val="80000"/>
              </a:lnSpc>
            </a:pPr>
            <a:r>
              <a:rPr lang="ru-RU" sz="1600"/>
              <a:t>Две песни на ст.Р.Рождественского ("Мгновения" - 2.47,"Песня о далекой родине" - 2.41) 1972 г. </a:t>
            </a:r>
          </a:p>
          <a:p>
            <a:pPr>
              <a:lnSpc>
                <a:spcPct val="80000"/>
              </a:lnSpc>
            </a:pPr>
            <a:r>
              <a:rPr lang="ru-RU" sz="1600"/>
              <a:t>Шесть песен на стихи советских поэтов ("Мне нравится",ст.М.Цветаевой - 1.33,"Никого не будет в доме" ст.Б.Пастернака - 2.18, "Со мною вот что происходит" ст.Е.Евтушенко - 2.25, "Я спросил у ясеня" ст. В.Киршона - 3.06, "По улице моей" ст.Б.Ахмалдулиной - 2.51, "У зеркала" ст. М.Цветаевой - 1.38 ), 1974 г. </a:t>
            </a:r>
          </a:p>
          <a:p>
            <a:pPr>
              <a:lnSpc>
                <a:spcPct val="80000"/>
              </a:lnSpc>
            </a:pPr>
            <a:r>
              <a:rPr lang="ru-RU" sz="1600"/>
              <a:t>"Память" на ст.Д.Самойлова - 3.06, 1975 г. </a:t>
            </a:r>
          </a:p>
          <a:p>
            <a:pPr>
              <a:lnSpc>
                <a:spcPct val="80000"/>
              </a:lnSpc>
            </a:pPr>
            <a:r>
              <a:rPr lang="ru-RU" sz="1600"/>
              <a:t>"Не исчезай" на ст. А.Вознесенского - 3.02, 1975 г. </a:t>
            </a:r>
          </a:p>
          <a:p>
            <a:pPr>
              <a:lnSpc>
                <a:spcPct val="80000"/>
              </a:lnSpc>
            </a:pPr>
            <a:r>
              <a:rPr lang="ru-RU" sz="1600"/>
              <a:t>"Песенка о цирке" на ст. Б.Ахмадулиной - 3.04 1977 г. </a:t>
            </a:r>
          </a:p>
          <a:p>
            <a:pPr>
              <a:lnSpc>
                <a:spcPct val="80000"/>
              </a:lnSpc>
            </a:pPr>
            <a:r>
              <a:rPr lang="ru-RU" sz="1600"/>
              <a:t>"Запомни этот мир" - вокальный цикл на ст. А.Вознесенского ("Над пашней сумерки не резки" 1.58," Ностальгия по настоящему" - 2.13, "Благодарю, что не умер вчера" - 2.16, "Запомни этот миг" - 2.48) 1979 г. </a:t>
            </a:r>
          </a:p>
          <a:p>
            <a:pPr>
              <a:lnSpc>
                <a:spcPct val="80000"/>
              </a:lnSpc>
            </a:pPr>
            <a:r>
              <a:rPr lang="ru-RU" sz="1600"/>
              <a:t>Восемь сонетов Шекспира ("Люблю" - 3.00, "Сонет о курице" - 1.48, "Я виноват" - 2.15, "Увы, мой стих не блещет новизной" - 4.42, "Сонет о яблоке" - 2.10, "Любовь слепа и нас лишает глаз" - 4.51,"Мешать соединенью двух сердец" - 2.59, "Пылающую голову рассвет" - 2.34) 1980 г. </a:t>
            </a:r>
          </a:p>
          <a:p>
            <a:pPr>
              <a:lnSpc>
                <a:spcPct val="80000"/>
              </a:lnSpc>
            </a:pPr>
            <a:r>
              <a:rPr lang="ru-RU" sz="1600"/>
              <a:t>Пять песен на стихи М. Цветаевой ("Откуда такая нежность?" - 2.10, "Вот опять окно" - 2.36, "Островитянка" - 2.26, "Мне тебя уже не надо" - 2.23, "Забыть?" - 3.25) 1986 г. </a:t>
            </a:r>
          </a:p>
        </p:txBody>
      </p:sp>
    </p:spTree>
  </p:cSld>
  <p:clrMapOvr>
    <a:masterClrMapping/>
  </p:clrMapOvr>
  <p:transition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>
                <a:solidFill>
                  <a:schemeClr val="tx1"/>
                </a:solidFill>
              </a:rPr>
              <a:t>МУЗЫКА ДЛЯ КИНОФИЛЬМОВ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"Добро пожаловать, или Посторонним вход воспрещен" (реж. Э.Климов) Мосфильм, 1962 г. </a:t>
            </a:r>
          </a:p>
          <a:p>
            <a:pPr>
              <a:lnSpc>
                <a:spcPct val="80000"/>
              </a:lnSpc>
            </a:pPr>
            <a:r>
              <a:rPr lang="ru-RU" sz="2000"/>
              <a:t>"До свидания, мальчики!" (реж. Мих. Калик), студия Горького, 1964 г. </a:t>
            </a:r>
          </a:p>
          <a:p>
            <a:pPr>
              <a:lnSpc>
                <a:spcPct val="80000"/>
              </a:lnSpc>
            </a:pPr>
            <a:r>
              <a:rPr lang="ru-RU" sz="2000"/>
              <a:t>"Король-олень" (реж.П.Арсенов), студия им. Горького 1968 г. cтихи Вадима Коростылева </a:t>
            </a:r>
          </a:p>
          <a:p>
            <a:pPr>
              <a:lnSpc>
                <a:spcPct val="80000"/>
              </a:lnSpc>
            </a:pPr>
            <a:r>
              <a:rPr lang="ru-RU" sz="2000"/>
              <a:t>"Судьба резидента"(реж.В.Дорман),студия им.Горького 1970 г. </a:t>
            </a:r>
          </a:p>
          <a:p>
            <a:pPr>
              <a:lnSpc>
                <a:spcPct val="80000"/>
              </a:lnSpc>
            </a:pPr>
            <a:r>
              <a:rPr lang="ru-RU" sz="2000"/>
              <a:t>"Возвращение резидента", "Ошибка резидента" (реж.В.Дорман) студия им. Горького, 1972 г. </a:t>
            </a:r>
          </a:p>
          <a:p>
            <a:pPr>
              <a:lnSpc>
                <a:spcPct val="80000"/>
              </a:lnSpc>
            </a:pPr>
            <a:r>
              <a:rPr lang="ru-RU" sz="2000"/>
              <a:t>"Семнадцать мгновений весны" (реж. Т.Лиознова), студия им.Горького, 1973 г.12 серий. </a:t>
            </a:r>
          </a:p>
          <a:p>
            <a:pPr>
              <a:lnSpc>
                <a:spcPct val="80000"/>
              </a:lnSpc>
            </a:pPr>
            <a:endParaRPr lang="ru-RU" sz="2000"/>
          </a:p>
          <a:p>
            <a:pPr>
              <a:lnSpc>
                <a:spcPct val="80000"/>
              </a:lnSpc>
            </a:pPr>
            <a:r>
              <a:rPr lang="ru-RU" sz="2000"/>
              <a:t>"Ирония судьбы, или С легким паром" (реж. Э.Рязанов), Мосфильм, 1974 г. </a:t>
            </a:r>
          </a:p>
        </p:txBody>
      </p:sp>
    </p:spTree>
  </p:cSld>
  <p:clrMapOvr>
    <a:masterClrMapping/>
  </p:clrMapOvr>
  <p:transition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597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"Конец операции резидент"(реж. В.Дорман) , студия им. Горького, 1974 г. </a:t>
            </a:r>
          </a:p>
          <a:p>
            <a:pPr>
              <a:lnSpc>
                <a:spcPct val="80000"/>
              </a:lnSpc>
            </a:pPr>
            <a:r>
              <a:rPr lang="ru-RU" sz="2000"/>
              <a:t>"Ольга Сергеевна"(реж. А.Прошкин),Мосфильм, 1975 г. </a:t>
            </a:r>
          </a:p>
          <a:p>
            <a:pPr>
              <a:lnSpc>
                <a:spcPct val="80000"/>
              </a:lnSpc>
            </a:pPr>
            <a:r>
              <a:rPr lang="ru-RU" sz="2000"/>
              <a:t>"Пропавшая экспедиция"(реж. В.Дорман), студия им. Горького, 1976 г. </a:t>
            </a:r>
          </a:p>
          <a:p>
            <a:pPr>
              <a:lnSpc>
                <a:spcPct val="80000"/>
              </a:lnSpc>
            </a:pPr>
            <a:r>
              <a:rPr lang="ru-RU" sz="2000"/>
              <a:t>"Золотая речка"(реж.В.Дорман), студия им.Горького </a:t>
            </a:r>
          </a:p>
          <a:p>
            <a:pPr>
              <a:lnSpc>
                <a:spcPct val="80000"/>
              </a:lnSpc>
            </a:pPr>
            <a:r>
              <a:rPr lang="ru-RU" sz="2000"/>
              <a:t>"Адам женится на Еве" (реж. В.Титов),Центральное телевидение,1980 г. </a:t>
            </a:r>
          </a:p>
          <a:p>
            <a:pPr>
              <a:lnSpc>
                <a:spcPct val="80000"/>
              </a:lnSpc>
            </a:pPr>
            <a:r>
              <a:rPr lang="ru-RU" sz="2000"/>
              <a:t>"Мы, нижеподписавшиеся"(реж.Т. Лиознова), студия им.Горького </a:t>
            </a:r>
          </a:p>
          <a:p>
            <a:pPr>
              <a:lnSpc>
                <a:spcPct val="80000"/>
              </a:lnSpc>
            </a:pPr>
            <a:r>
              <a:rPr lang="ru-RU" sz="2000"/>
              <a:t>"Аэлита,не приставай к мужчинам"(реж.Г.Натансон),Мосфильм,1988 г. </a:t>
            </a:r>
          </a:p>
          <a:p>
            <a:pPr>
              <a:lnSpc>
                <a:spcPct val="80000"/>
              </a:lnSpc>
            </a:pPr>
            <a:r>
              <a:rPr lang="ru-RU" sz="2000"/>
              <a:t>"По ком звонит колокол Чернобыля",(реж. Р.Сергиенко), 1989 г. </a:t>
            </a:r>
          </a:p>
          <a:p>
            <a:pPr>
              <a:lnSpc>
                <a:spcPct val="80000"/>
              </a:lnSpc>
            </a:pPr>
            <a:r>
              <a:rPr lang="ru-RU" sz="2000"/>
              <a:t>"Танцующие призраки" (реж. Е.Резников, Ю.Коротков) Мосфильм, 1991 г. </a:t>
            </a:r>
          </a:p>
          <a:p>
            <a:pPr>
              <a:lnSpc>
                <a:spcPct val="80000"/>
              </a:lnSpc>
            </a:pPr>
            <a:r>
              <a:rPr lang="ru-RU" sz="2000"/>
              <a:t>"Отелло" (реж. Н.Синельников) 1994 г. Би-би-си </a:t>
            </a:r>
          </a:p>
          <a:p>
            <a:pPr>
              <a:lnSpc>
                <a:spcPct val="80000"/>
              </a:lnSpc>
            </a:pPr>
            <a:r>
              <a:rPr lang="ru-RU" sz="2000"/>
              <a:t>"Сочинение ко Дню победы" реж. Сергей Урсуляк, студия им. Горького, 1998 г. </a:t>
            </a:r>
          </a:p>
          <a:p>
            <a:pPr>
              <a:lnSpc>
                <a:spcPct val="80000"/>
              </a:lnSpc>
            </a:pPr>
            <a:r>
              <a:rPr lang="ru-RU" sz="2000"/>
              <a:t>"Тихие омуты" 2000г. реж. Эльдар Рязанов, Мосфильм </a:t>
            </a:r>
          </a:p>
          <a:p>
            <a:pPr>
              <a:lnSpc>
                <a:spcPct val="80000"/>
              </a:lnSpc>
            </a:pPr>
            <a:endParaRPr lang="ru-RU" sz="2000"/>
          </a:p>
        </p:txBody>
      </p:sp>
    </p:spTree>
  </p:cSld>
  <p:clrMapOvr>
    <a:masterClrMapping/>
  </p:clrMapOvr>
  <p:transition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>
                <a:latin typeface="Book Antiqua" pitchFamily="18" charset="0"/>
              </a:rPr>
              <a:t>Фонд Микаэла Таривердиева</a:t>
            </a:r>
            <a:r>
              <a:rPr lang="ru-RU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/>
              <a:t>Благотворительный фонд поддержки</a:t>
            </a:r>
            <a:br>
              <a:rPr lang="ru-RU" sz="1600" b="1"/>
            </a:br>
            <a:r>
              <a:rPr lang="ru-RU" sz="1600" b="1"/>
              <a:t>творческого наследия Микаэла Таривердиева -</a:t>
            </a:r>
            <a:br>
              <a:rPr lang="ru-RU" sz="1600" b="1"/>
            </a:br>
            <a:r>
              <a:rPr lang="ru-RU" sz="1600" b="1"/>
              <a:t>культурная инициатива,</a:t>
            </a:r>
            <a:br>
              <a:rPr lang="ru-RU" sz="1600" b="1"/>
            </a:br>
            <a:r>
              <a:rPr lang="ru-RU" sz="1600" b="1"/>
              <a:t>в которой вы можете принять участие</a:t>
            </a:r>
            <a:endParaRPr lang="ru-RU" sz="1600"/>
          </a:p>
          <a:p>
            <a:pPr>
              <a:lnSpc>
                <a:spcPct val="80000"/>
              </a:lnSpc>
            </a:pPr>
            <a:r>
              <a:rPr lang="ru-RU" sz="1600"/>
              <a:t>Наследие композитора – не только его музыка, но и его человеческие, творческие принципы, одним из которых является поддержка талантливых людей и начинаний. Армянин, родившийся в Тбилиси, всю свою творческую жизнь провел в Москве. Его имя сегодня принадлежит трем странам.</a:t>
            </a:r>
          </a:p>
          <a:p>
            <a:pPr>
              <a:lnSpc>
                <a:spcPct val="80000"/>
              </a:lnSpc>
            </a:pPr>
            <a:r>
              <a:rPr lang="ru-RU" sz="1600"/>
              <a:t>Люди, которым дорого творчество Микаэла Таривердиева, решили создать Благотворительный фонд его имени. Они обратились за поддержкой к ряду организаций, которые стали учредителями Фонда.</a:t>
            </a:r>
          </a:p>
          <a:p>
            <a:pPr>
              <a:lnSpc>
                <a:spcPct val="80000"/>
              </a:lnSpc>
            </a:pPr>
            <a:r>
              <a:rPr lang="ru-RU" sz="1600"/>
              <a:t>Первой крупной акцией фонда стало участие в организации и проведении Первого международного конкурса органистов имени Микаэла Таривердиева, который проходил в Калининграде. Конкурс в котором приняли участие музыканты из 14 стран, открыл новые имена, стал новой точкой на музыкальной карте Европы.</a:t>
            </a:r>
          </a:p>
          <a:p>
            <a:pPr>
              <a:lnSpc>
                <a:spcPct val="80000"/>
              </a:lnSpc>
            </a:pPr>
            <a:r>
              <a:rPr lang="ru-RU" sz="1600"/>
              <a:t>Благотворительный фонд имени Микаэла Таривердиева также ставит своей целью возрождение попечительства – форму взаимоотношений, присущих российской культуре. Именно на попечительские, благотворительные взносы Фонд предполагает осуществлять намеченные программы. Это новая культурная инициатива, в которой может принять участие каждый </a:t>
            </a:r>
          </a:p>
        </p:txBody>
      </p:sp>
    </p:spTree>
  </p:cSld>
  <p:clrMapOvr>
    <a:masterClrMapping/>
  </p:clrMapOvr>
  <p:transition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7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  <p:bldP spid="34819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36838"/>
            <a:ext cx="8229600" cy="1139825"/>
          </a:xfrm>
        </p:spPr>
        <p:txBody>
          <a:bodyPr/>
          <a:lstStyle/>
          <a:p>
            <a:r>
              <a:rPr lang="ru-RU" b="1" i="1">
                <a:latin typeface="Bookman Old Style" pitchFamily="18" charset="0"/>
              </a:rPr>
              <a:t>Конец</a:t>
            </a:r>
          </a:p>
        </p:txBody>
      </p:sp>
      <p:pic>
        <p:nvPicPr>
          <p:cNvPr id="36867" name="Picture 3" descr="p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88913"/>
            <a:ext cx="4637087" cy="623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68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3655243"/>
          </a:xfrm>
        </p:spPr>
        <p:txBody>
          <a:bodyPr/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Фильм  рекомендован  для  использования  на уроках  музыки  среднего  звена.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Выполнен: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Петряшкиной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И.А.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учителем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квалификационной  категории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МБОУ №81.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г.Казань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2012.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86201"/>
      </p:ext>
    </p:extLst>
  </p:cSld>
  <p:clrMapOvr>
    <a:masterClrMapping/>
  </p:clrMapOvr>
  <p:transition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/>
              <a:t>«ТБИЛИСИ – ПОЛИФОНИЧЕСКИЙ ГОРОД»</a:t>
            </a:r>
            <a:r>
              <a:rPr lang="ru-RU" sz="3800"/>
              <a:t> </a:t>
            </a:r>
          </a:p>
        </p:txBody>
      </p:sp>
      <p:pic>
        <p:nvPicPr>
          <p:cNvPr id="6147" name="Picture 3" descr="arc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84313"/>
            <a:ext cx="6624637" cy="4608512"/>
          </a:xfrm>
          <a:prstGeom prst="rect">
            <a:avLst/>
          </a:prstGeom>
          <a:noFill/>
          <a:ln w="12700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61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Синее небо моего детства, небо Тбилиси, жаркое лето, воздух, напоенный запахом южной зелени и настолько густой, что, кажется, его можно резать ломтями. И мама. Мама, которая идет мне навстречу. У меня захватывает дух, я не вижу ее лица – только сияние, исходящее от него. </a:t>
            </a:r>
          </a:p>
          <a:p>
            <a:pPr>
              <a:lnSpc>
                <a:spcPct val="90000"/>
              </a:lnSpc>
            </a:pPr>
            <a:r>
              <a:rPr lang="ru-RU" sz="2400"/>
              <a:t>Всему, что было во мне хорошего, я научился моей матери. А все плохое – это то, чему я не смог у нее научиться. </a:t>
            </a:r>
          </a:p>
          <a:p>
            <a:pPr>
              <a:lnSpc>
                <a:spcPct val="90000"/>
              </a:lnSpc>
            </a:pPr>
            <a:r>
              <a:rPr lang="ru-RU" sz="2400"/>
              <a:t>Кончилось детство – арестовали отца. Его взяли прямо на работе. Потом был обыск дома. Какие-то книги, бумаги разбросаны на полу. Почему-то все книги перелистывали. Несколько месяцев мы с мамой жили по знакомым, прятались. Я помню еще, что деньги у нас исчезли совершенно. Мы сидели на картошке и чае. Не знаю, почему, но я переносил это легко. Подрабатывал частными уроками музыки. </a:t>
            </a:r>
          </a:p>
        </p:txBody>
      </p:sp>
    </p:spTree>
  </p:cSld>
  <p:clrMapOvr>
    <a:masterClrMapping/>
  </p:clrMapOvr>
  <p:transition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655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85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55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  <p:bldP spid="8194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549400" y="2276475"/>
            <a:ext cx="8229600" cy="1139825"/>
          </a:xfrm>
        </p:spPr>
        <p:txBody>
          <a:bodyPr/>
          <a:lstStyle/>
          <a:p>
            <a:r>
              <a:rPr lang="ru-RU" sz="3800" b="1"/>
              <a:t>«РАСТИНЬЯКИ ШЕСТИДЕСЯТЫХ»</a:t>
            </a:r>
            <a:r>
              <a:rPr lang="ru-RU" sz="3800"/>
              <a:t> </a:t>
            </a:r>
          </a:p>
        </p:txBody>
      </p:sp>
      <p:pic>
        <p:nvPicPr>
          <p:cNvPr id="10243" name="Picture 3" descr="arc00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333375"/>
            <a:ext cx="3981450" cy="5722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6" presetClass="exit" presetSubtype="0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4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5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xit" presetSubtype="1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12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/>
              <a:t>1953 год. Первый год моей жизни в Москве.Полуголодная, веселая юность. Стипендия – 27 рублей. Я учился в классе Арама Ильича </a:t>
            </a:r>
            <a:r>
              <a:rPr lang="ru-RU" sz="1800" u="sng"/>
              <a:t>Хачатуряна</a:t>
            </a:r>
            <a:r>
              <a:rPr lang="ru-RU" sz="1800"/>
              <a:t>. Он, сам недавно подвергшийся уничтожающей критике, пытался в каждом из своих учеников выработать ощущение своего стиля, собственного восприятия мира. В институте образовались все три линии, которые меня потом интересовали – камерная вокальная музыка, опера и киномузыка. Самое начало шестидесятых – ощущение полета, восторга. Тогда же вышел  следующий наш фильм с Мишей Каликом – «Человек идет за солнцем». Если «Разгром» был достаточно традиционной картиной, то новая работа оказалась действительно новой. Это был первый советский фильм, снятый в достаточно раскованной манере. В юности мне хотелось писать, как все. Наверное, все проходят через этот этап. Позже я понял, что все-таки уходить от себя нельзя. Да и не уйдешь. И заинтересовался экспериментами по соединению  камерной музыки и эстрады. Мне хотелось нащупать новую линию, в этом был еще протест против официальной массовой музыки, так называемых советских песен, с их куплетной формой, глупыми, наивными словами, не стихами, а текстами. Я пытался сделать высокую поэзию более доступной. Так стали появляться эти странные циклы. Не песни. Но и не романсы. Эстетика третьего направления. Мне всегда в кино было чрезвычайно интересно. И, наконец, кино и телефильмы давали выход на несравненно большее число зрителей. Вообще я убежден, что если бы Моцарт жил сегодня, то он непременно писал бы музыку к кино.  </a:t>
            </a:r>
          </a:p>
        </p:txBody>
      </p:sp>
    </p:spTree>
  </p:cSld>
  <p:clrMapOvr>
    <a:masterClrMapping/>
  </p:clrMapOvr>
  <p:transition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  <p:bldP spid="12290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rc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6408738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5084763"/>
            <a:ext cx="8229600" cy="1139825"/>
          </a:xfrm>
        </p:spPr>
        <p:txBody>
          <a:bodyPr/>
          <a:lstStyle/>
          <a:p>
            <a:r>
              <a:rPr lang="ru-RU"/>
              <a:t>Уроки с Арамом Хачатуряном</a:t>
            </a:r>
          </a:p>
        </p:txBody>
      </p:sp>
    </p:spTree>
  </p:cSld>
  <p:clrMapOvr>
    <a:masterClrMapping/>
  </p:clrMapOvr>
  <p:transition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3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125538"/>
            <a:ext cx="7702550" cy="1655762"/>
          </a:xfrm>
        </p:spPr>
        <p:txBody>
          <a:bodyPr/>
          <a:lstStyle/>
          <a:p>
            <a:r>
              <a:rPr lang="ru-RU" b="1" u="sng"/>
              <a:t>Список произведений: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284538"/>
            <a:ext cx="6767513" cy="1368425"/>
          </a:xfrm>
        </p:spPr>
        <p:txBody>
          <a:bodyPr/>
          <a:lstStyle/>
          <a:p>
            <a:r>
              <a:rPr lang="ru-RU" sz="6000"/>
              <a:t>Оперы.</a:t>
            </a:r>
          </a:p>
        </p:txBody>
      </p:sp>
    </p:spTree>
  </p:cSld>
  <p:clrMapOvr>
    <a:masterClrMapping/>
  </p:clrMapOvr>
  <p:transition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5754687"/>
          </a:xfrm>
        </p:spPr>
        <p:txBody>
          <a:bodyPr/>
          <a:lstStyle/>
          <a:p>
            <a:r>
              <a:rPr lang="ru-RU" sz="2800"/>
              <a:t>"Кто ты?" (опера для молодых). Либретто по повести В.Аксенова </a:t>
            </a:r>
          </a:p>
          <a:p>
            <a:r>
              <a:rPr lang="ru-RU" sz="2800"/>
              <a:t>"Мандарины из марокко" со стихами А.Вознесенского, Е.Винокурова, Е.Евтушенко,Г.Поженяна, Р.Рождественского, С.Кирсанова, М.Львовского. </a:t>
            </a:r>
          </a:p>
          <a:p>
            <a:r>
              <a:rPr lang="ru-RU" sz="2800"/>
              <a:t>"Граф Калиостро" (опера-буфф) по мотивам одноименной повести А.Толстого. </a:t>
            </a:r>
          </a:p>
          <a:p>
            <a:r>
              <a:rPr lang="ru-RU" sz="2800"/>
              <a:t>"Ожидание" (моноопера) </a:t>
            </a:r>
          </a:p>
          <a:p>
            <a:r>
              <a:rPr lang="ru-RU" sz="2800"/>
              <a:t>"Свадьба Фигаренко" (сатирическая опера по мотивам Бомарше) </a:t>
            </a:r>
          </a:p>
        </p:txBody>
      </p:sp>
    </p:spTree>
  </p:cSld>
  <p:clrMapOvr>
    <a:masterClrMapping/>
  </p:clrMapOvr>
  <p:transition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Инструментальная музыка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Концерт для скрипки с оркестром N 1 первая редакция - для большого состава оркестра, вторая - для камерного), З части , 24 мин.,1982 г. </a:t>
            </a:r>
          </a:p>
          <a:p>
            <a:pPr>
              <a:lnSpc>
                <a:spcPct val="90000"/>
              </a:lnSpc>
            </a:pPr>
            <a:r>
              <a:rPr lang="ru-RU" sz="2400"/>
              <a:t>Цикл из 24 пьес для фортепиано "Настроения", 42 мин. 1986 г. </a:t>
            </a:r>
          </a:p>
          <a:p>
            <a:pPr>
              <a:lnSpc>
                <a:spcPct val="90000"/>
              </a:lnSpc>
            </a:pPr>
            <a:r>
              <a:rPr lang="ru-RU" sz="2400"/>
              <a:t>Концерт для скрипки с оркестром N 2 (струнные большого состава, духовые, ударные), 1-частный, 20 мин., 1992 г. </a:t>
            </a:r>
          </a:p>
          <a:p>
            <a:pPr>
              <a:lnSpc>
                <a:spcPct val="90000"/>
              </a:lnSpc>
            </a:pPr>
            <a:r>
              <a:rPr lang="ru-RU" sz="2400"/>
              <a:t>Концерт для альта и струнных в романтическом стиле,1-частный, 22мин. 1994 г. </a:t>
            </a:r>
          </a:p>
          <a:p>
            <a:pPr>
              <a:lnSpc>
                <a:spcPct val="90000"/>
              </a:lnSpc>
            </a:pPr>
            <a:r>
              <a:rPr lang="ru-RU" sz="2400"/>
              <a:t>Трио для фортепиано, скрипки и виолончели, в 2-х частях, 19 мин. </a:t>
            </a:r>
          </a:p>
          <a:p>
            <a:pPr>
              <a:lnSpc>
                <a:spcPct val="90000"/>
              </a:lnSpc>
            </a:pPr>
            <a:endParaRPr lang="ru-RU" sz="2400"/>
          </a:p>
        </p:txBody>
      </p:sp>
    </p:spTree>
  </p:cSld>
  <p:clrMapOvr>
    <a:masterClrMapping/>
  </p:clrMapOvr>
  <p:transition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33</TotalTime>
  <Words>1522</Words>
  <Application>Microsoft Office PowerPoint</Application>
  <PresentationFormat>Экран (4:3)</PresentationFormat>
  <Paragraphs>101</Paragraphs>
  <Slides>18</Slides>
  <Notes>17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Занавес</vt:lpstr>
      <vt:lpstr>МИКАЭЛ ТАРИВЕРДИЕВ </vt:lpstr>
      <vt:lpstr>«ТБИЛИСИ – ПОЛИФОНИЧЕСКИЙ ГОРОД» </vt:lpstr>
      <vt:lpstr>Презентация PowerPoint</vt:lpstr>
      <vt:lpstr>«РАСТИНЬЯКИ ШЕСТИДЕСЯТЫХ» </vt:lpstr>
      <vt:lpstr>Презентация PowerPoint</vt:lpstr>
      <vt:lpstr>Уроки с Арамом Хачатуряном</vt:lpstr>
      <vt:lpstr>Список произведений:</vt:lpstr>
      <vt:lpstr>Презентация PowerPoint</vt:lpstr>
      <vt:lpstr>Инструментальная музыка</vt:lpstr>
      <vt:lpstr>ПРОИЗВЕДЕНИЯ ДЛЯ ОРГАНА</vt:lpstr>
      <vt:lpstr>БАЛЕТЫ, КОНЦЕРТЫ</vt:lpstr>
      <vt:lpstr>ВОКАЛЬНЫЕ СОЧИНЕНИЯ (романсы и песни)</vt:lpstr>
      <vt:lpstr>Презентация PowerPoint</vt:lpstr>
      <vt:lpstr>МУЗЫКА ДЛЯ КИНОФИЛЬМОВ</vt:lpstr>
      <vt:lpstr>Презентация PowerPoint</vt:lpstr>
      <vt:lpstr>Фонд Микаэла Таривердиева </vt:lpstr>
      <vt:lpstr>Конец</vt:lpstr>
      <vt:lpstr>Фильм  рекомендован  для  использования  на уроках  музыки  среднего  звена.   Выполнен: Петряшкиной  И.А. учителем  I  квалификационной  категории   МБОУ №81. г.Казань, 2012. </vt:lpstr>
    </vt:vector>
  </TitlesOfParts>
  <Company>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МИКАЭЛ ТАРИВЕРДИЕВ</dc:title>
  <dc:creator>для всех!</dc:creator>
  <cp:lastModifiedBy>Lyudmila</cp:lastModifiedBy>
  <cp:revision>15</cp:revision>
  <dcterms:created xsi:type="dcterms:W3CDTF">2007-09-08T21:01:12Z</dcterms:created>
  <dcterms:modified xsi:type="dcterms:W3CDTF">2012-06-22T07:02:23Z</dcterms:modified>
</cp:coreProperties>
</file>