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84" r:id="rId5"/>
    <p:sldId id="258" r:id="rId6"/>
    <p:sldId id="259" r:id="rId7"/>
    <p:sldId id="282" r:id="rId8"/>
    <p:sldId id="260" r:id="rId9"/>
    <p:sldId id="261" r:id="rId10"/>
    <p:sldId id="262" r:id="rId11"/>
    <p:sldId id="263" r:id="rId12"/>
    <p:sldId id="264" r:id="rId13"/>
    <p:sldId id="279" r:id="rId14"/>
    <p:sldId id="265" r:id="rId15"/>
    <p:sldId id="283" r:id="rId16"/>
    <p:sldId id="294" r:id="rId17"/>
    <p:sldId id="307" r:id="rId18"/>
    <p:sldId id="277" r:id="rId19"/>
    <p:sldId id="267" r:id="rId20"/>
    <p:sldId id="295" r:id="rId21"/>
    <p:sldId id="266" r:id="rId22"/>
    <p:sldId id="296" r:id="rId23"/>
    <p:sldId id="297" r:id="rId24"/>
    <p:sldId id="298" r:id="rId25"/>
    <p:sldId id="299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8" r:id="rId35"/>
    <p:sldId id="269" r:id="rId36"/>
    <p:sldId id="270" r:id="rId37"/>
    <p:sldId id="272" r:id="rId38"/>
    <p:sldId id="274" r:id="rId39"/>
    <p:sldId id="280" r:id="rId40"/>
    <p:sldId id="281" r:id="rId41"/>
    <p:sldId id="300" r:id="rId42"/>
    <p:sldId id="301" r:id="rId43"/>
    <p:sldId id="302" r:id="rId44"/>
    <p:sldId id="304" r:id="rId45"/>
    <p:sldId id="305" r:id="rId46"/>
    <p:sldId id="306" r:id="rId47"/>
    <p:sldId id="27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Pos val="outEnd"/>
            <c:showVal val="1"/>
          </c:dLbls>
          <c:cat>
            <c:multiLvlStrRef>
              <c:f>Лист1!$A$1:$D$2</c:f>
              <c:multiLvlStrCache>
                <c:ptCount val="4"/>
                <c:lvl>
                  <c:pt idx="0">
                    <c:v>% обученности</c:v>
                  </c:pt>
                  <c:pt idx="1">
                    <c:v>% качества</c:v>
                  </c:pt>
                  <c:pt idx="2">
                    <c:v>% обученности</c:v>
                  </c:pt>
                  <c:pt idx="3">
                    <c:v>% качества</c:v>
                  </c:pt>
                </c:lvl>
                <c:lvl>
                  <c:pt idx="0">
                    <c:v>2012-2013 уч.год</c:v>
                  </c:pt>
                  <c:pt idx="2">
                    <c:v>2013-2014 уч.год</c:v>
                  </c:pt>
                </c:lvl>
              </c:multiLvlStrCache>
            </c:multiLvl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100</c:v>
                </c:pt>
                <c:pt idx="1">
                  <c:v>71</c:v>
                </c:pt>
                <c:pt idx="2">
                  <c:v>100</c:v>
                </c:pt>
                <c:pt idx="3">
                  <c:v>73</c:v>
                </c:pt>
              </c:numCache>
            </c:numRef>
          </c:val>
        </c:ser>
        <c:axId val="67736320"/>
        <c:axId val="67737856"/>
      </c:barChart>
      <c:catAx>
        <c:axId val="67736320"/>
        <c:scaling>
          <c:orientation val="minMax"/>
        </c:scaling>
        <c:axPos val="b"/>
        <c:tickLblPos val="nextTo"/>
        <c:crossAx val="67737856"/>
        <c:crosses val="autoZero"/>
        <c:auto val="1"/>
        <c:lblAlgn val="ctr"/>
        <c:lblOffset val="100"/>
      </c:catAx>
      <c:valAx>
        <c:axId val="67737856"/>
        <c:scaling>
          <c:orientation val="minMax"/>
        </c:scaling>
        <c:axPos val="l"/>
        <c:majorGridlines/>
        <c:numFmt formatCode="General" sourceLinked="1"/>
        <c:tickLblPos val="nextTo"/>
        <c:crossAx val="67736320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400" b="1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292A-D25F-4C25-A44E-8510C2693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7250-DC63-4B24-A486-9588D4762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8CFA-27A5-44DB-BF2B-48D7AC122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8D6D-D209-4304-B0BB-BD7E20D91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F4043-4521-43A1-AD2E-F8C1AF356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BEC1-F9F0-451E-A9CD-0003AB9EA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F8E5-9164-4C98-B881-AE2B26E4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2C79-8C59-49AB-96ED-3210C08CF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AD26-A384-4A33-A614-4F1A5D54D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41742-1354-4EED-B9B7-2FAE2496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6B41E-1B6F-48DB-8F29-39E3E69D9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6F52-625E-4D75-ACA4-1BA509BA0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FDE2-49CF-4F97-817F-4BD4D6E65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84B726-42F5-41E4-B9DF-DE58A3F07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hkola/estestvoznanie/library/2014/03/23/zanyatie-po-estestvoznaniyu-khimicheskiy-sostav-produktov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khimiya/library/intellektualnyy-labirint-uvlekatelnyy-mir-himii" TargetMode="External"/><Relationship Id="rId2" Type="http://schemas.openxmlformats.org/officeDocument/2006/relationships/hyperlink" Target="http://worldteacher.ru/2772-239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videouroki.net/filecom.php?fileid=9867971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losofiya-jizni.blogspot.ru/" TargetMode="External"/><Relationship Id="rId2" Type="http://schemas.openxmlformats.org/officeDocument/2006/relationships/hyperlink" Target="http://www.proshkolu.ru/user/ego077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panov-egor-igorevich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dv.r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3814763" cy="28082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Портфолио</a:t>
            </a:r>
            <a:b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преподавателя</a:t>
            </a:r>
            <a:b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Панова Егора Игоревича</a:t>
            </a:r>
            <a:br>
              <a:rPr lang="ru-RU" sz="32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550" y="8366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Усть-Илимский</a:t>
            </a: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филиал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бюджетного профессионального образовательного учреждения Иркутской области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«Иркутский энергетический колледж»</a:t>
            </a:r>
          </a:p>
        </p:txBody>
      </p:sp>
      <p:pic>
        <p:nvPicPr>
          <p:cNvPr id="15363" name="Picture 5" descr="100_2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268413"/>
            <a:ext cx="2819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16013" y="5459413"/>
            <a:ext cx="2951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Усть-Илимск, 2014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100_16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7588" y="1063625"/>
            <a:ext cx="2917825" cy="2185988"/>
          </a:xfrm>
        </p:spPr>
      </p:pic>
      <p:pic>
        <p:nvPicPr>
          <p:cNvPr id="24578" name="Picture 10" descr="100_17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063625"/>
            <a:ext cx="2917825" cy="2185988"/>
          </a:xfrm>
        </p:spPr>
      </p:pic>
      <p:pic>
        <p:nvPicPr>
          <p:cNvPr id="24579" name="Picture 11" descr="100_17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6000" y="3402013"/>
            <a:ext cx="2919413" cy="2187575"/>
          </a:xfrm>
        </p:spPr>
      </p:pic>
      <p:pic>
        <p:nvPicPr>
          <p:cNvPr id="24580" name="Picture 12" descr="100_169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7000" y="3402013"/>
            <a:ext cx="2919413" cy="218757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герб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1700213"/>
            <a:ext cx="3009900" cy="3776662"/>
          </a:xfr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03350" y="754063"/>
            <a:ext cx="2520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Герб группы ТЭС2.12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19700" y="1052513"/>
            <a:ext cx="2952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Описание: </a:t>
            </a:r>
            <a:endParaRPr lang="ru-RU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Цвета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</a:p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белый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чистота, </a:t>
            </a:r>
          </a:p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синий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энергия, </a:t>
            </a:r>
          </a:p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серый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скромность, </a:t>
            </a:r>
          </a:p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желтый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– тепло, </a:t>
            </a:r>
          </a:p>
          <a:p>
            <a:pPr>
              <a:defRPr/>
            </a:pP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зеленый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- активность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Звезды – это мы!!!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работа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71638"/>
            <a:ext cx="3600450" cy="413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Также я являюсь социальным педагогом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время работы проведены следующие мероприятия: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 общения «Особенности обучения в учреждениях СПО»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 общения «Социальные гарантии выпускников колледжа»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908050"/>
            <a:ext cx="3384550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 общения «СПИД – чума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XXI 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века»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 общения «Свобода и ответственность»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Оформлены тематические стенды: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«Мир твоих прав»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«Сделай правильный выбор»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тематических рисунков, листовок и плакатов «За здоровый образ жизни», «Знаю ли я свои права»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Положительным результатом можно также отметить отсутствие правонарушений среди студентов колледжа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3288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работа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66875"/>
            <a:ext cx="3600450" cy="3994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Тема по самообразованию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«Развитие познавательной и информационной компетенций через изучение естественно-научных дисциплин как условие формирования конкурентоспособного специалиста»</a:t>
            </a:r>
            <a:endParaRPr lang="ru-RU" sz="1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/>
              <a:t>Цель самообразования по теме</a:t>
            </a:r>
            <a:r>
              <a:rPr lang="ru-RU" sz="1800" i="1" smtClean="0"/>
              <a:t>: повышение интереса к изучению естественно-научных дисциплин через применение ИКТ и игровых технологий </a:t>
            </a:r>
            <a:endParaRPr lang="ru-RU" sz="1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836613"/>
            <a:ext cx="36734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самообразования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Изучение источников информации по данной теме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Посещение занятий преподавателей филиала ИЭК с целью обмена опытом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и проведение занятий с использованием ИКТ и игровых технологий с целью повышения интереса к дисциплинам естественно-научного цикла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Обобщение опыта через проведение открытого занятия, публикацию материалов на учительских порталах: «</a:t>
            </a:r>
            <a:r>
              <a:rPr lang="en-US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Worldteacher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и «</a:t>
            </a:r>
            <a:r>
              <a:rPr lang="en-US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nsportal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1800" smtClean="0"/>
              <a:t>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работа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450975"/>
            <a:ext cx="3817938" cy="4478338"/>
          </a:xfrm>
        </p:spPr>
        <p:txBody>
          <a:bodyPr/>
          <a:lstStyle/>
          <a:p>
            <a:pPr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реализации ФГОС-03 СПО, внедряю в учебно-воспитательный процесс современные образовательные технологии (информационно-коммуникационные, игровые, диалогового взаимодействия, личностно-ориентированного обучения).</a:t>
            </a:r>
          </a:p>
          <a:p>
            <a:pPr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Планируя и осуществляя работу по теме самообразования, ориентировался на содержание методической темы образовательного учреждения «Внедрение в образовательный процесс современных форм и технологий обучения, формирующих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компетентностную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выпускника, соответствующую запросам работодателей и социальных партнеров».</a:t>
            </a:r>
          </a:p>
          <a:p>
            <a:pPr>
              <a:buFontTx/>
              <a:buNone/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836613"/>
            <a:ext cx="3497263" cy="49688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 время работы по теме самообразования мною разработаны и проведены открытые занятия: </a:t>
            </a:r>
          </a:p>
          <a:p>
            <a:pPr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Интегрированное занятие по математике, физике, биологии и химии «Многоликая симметрия» (совместно с преподавателями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Г.Ф.Зарембо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В.С.Мокровой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по естествознанию «Химический состав продуктов питания» (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http://nsportal.ru/shkola/estestvoznanie/library/2014/03/23/zanyatie-po-estestvoznaniyu-khimicheskiy-sostav-produktov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Подготовлены и опубликованы методические разработки занятий:</a:t>
            </a:r>
          </a:p>
          <a:p>
            <a:pPr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биологии – «Клетка – основная структурно-функциональная единица строения всех живых систем» (лекция с элементами практической работы); </a:t>
            </a:r>
          </a:p>
          <a:p>
            <a:pPr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химии – «Чистые вещества и смеси. Дисперсные системы» (лекция с элементами практической работы).</a:t>
            </a: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работа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28775"/>
            <a:ext cx="4000500" cy="4300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Разработаны, проведены и опубликованы познавательные викторины: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«Металлы и неметаллы» (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http://worldteacher.ru/2772-239.html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лабиринт «Увлекательный мир химии» (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http://nsportal.ru/shkola/khimiya/library/intellektualnyy-labirint-uvlekatelnyy-mir-himii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Своя игра «В мире живых существ» (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http://videouroki.net/filecom.php?fileid=98679712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«Знатоки биологии»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836613"/>
            <a:ext cx="3384550" cy="49688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Применяю информационно-коммуникационные технологии: используя цифровые и электронные образовательные ресурсы, создал, систематизировал и постоянно обновляю подборку тематических электронных презентаций и обучающих видеофильмов по «Химии», «Биологии», электронных тематических тестов; на занятиях по химии использую комплект виртуальной лаборатории; создаю условия по овладению навыками самостоятельной деятельности, непрерывному саморазвитию, становлению общих компетенций студентов при организации самостоятельной работы (разработка и представление электронных презентаций по изучаемым темам; заполнение электронной рабочей тетради; поиск информации). Обеспечиваю дистанционный доступ студентов к заданиям внеаудиторной  СРС, через сайт филиала колледжа.</a:t>
            </a: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работа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66875"/>
            <a:ext cx="3856038" cy="4065588"/>
          </a:xfrm>
        </p:spPr>
        <p:txBody>
          <a:bodyPr/>
          <a:lstStyle/>
          <a:p>
            <a:pPr>
              <a:buFontTx/>
              <a:buNone/>
            </a:pPr>
            <a:r>
              <a:rPr lang="ru-RU" sz="1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Систематически обобщаю опыт работы:</a:t>
            </a:r>
          </a:p>
          <a:p>
            <a:r>
              <a:rPr lang="ru-RU" sz="1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публикации методических разработок на сайтах: «Наша сеть», Эдукон.ру, Инфоурок.ру, международном портале «Мир учителя»</a:t>
            </a:r>
          </a:p>
          <a:p>
            <a:pPr>
              <a:buFontTx/>
              <a:buNone/>
            </a:pPr>
            <a:r>
              <a:rPr lang="ru-RU" sz="1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С целью повышения заинтересованности обучающихся в изучении естественных наук в 2013-2014 уч.году совместно с преподавателями Г.Ф.Зарембо, В.С.Мокровой, С.И.Ботва в филиале колледжа проведена декада естественнонаучных дисциплин  (олимпиада по естественнонаучным дисциплинам, конкурс на лучшую рекламу естественнонаучной дисциплины, открытые занятия).</a:t>
            </a:r>
          </a:p>
          <a:p>
            <a:pPr>
              <a:buFontTx/>
              <a:buNone/>
            </a:pPr>
            <a:endParaRPr lang="ru-RU" sz="13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052513"/>
            <a:ext cx="3384550" cy="47529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Студенты под моим руководством приняли участие:</a:t>
            </a:r>
          </a:p>
          <a:p>
            <a:pPr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Всероссийской викторине «Премия, рожденная взрывом» (ЦДМ «Фактор роста») –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Яцки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 – 5-е место по стране, 1-е по области</a:t>
            </a:r>
          </a:p>
          <a:p>
            <a:pPr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Международных олимпиадах по биологии и химии (ЦДО «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Снейл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– олимпиада по биологии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Зеленов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 – 53 место, олимпиада по химии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Бахиркина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– 36 место.</a:t>
            </a:r>
          </a:p>
          <a:p>
            <a:pPr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Положительным результатом работы по теме самообразования является успеваемость и качество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преподаваемым дисциплинам. При 100%-й успеваемости качество </a:t>
            </a:r>
            <a:r>
              <a:rPr lang="ru-RU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составляет по «Биологии» - 80%, по «Химии» - 70%, </a:t>
            </a:r>
            <a:endParaRPr lang="ru-RU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учебной деятельности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2012-2014 гг.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1772816"/>
          <a:ext cx="72728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3671888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Внеурочная работа по предмету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027238"/>
            <a:ext cx="3744913" cy="3633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Всероссийском конкурсе в рамках фестиваля международных и всероссийских дистанционных конкурсов «Таланты России» (2014 год) – Утробин Д. – 1 место в номинации «Исследовательские работы и проекты»,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Свистунова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– 1 место в номинации «Литературно-художественное творчество»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59338" y="908050"/>
            <a:ext cx="36734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студенты групп 1П.13 Ермоленко Марина и 1ЭС1.13 Утробин Дмитрий представили исследовательские работы на </a:t>
            </a: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студенческой исследовательской конференции первокурсников «Я - студент» и получили сертификаты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студентка группы 1П.12 Юрченко Вероника под моим руководством приняла участие в студенческой НПК «Молодежь. Образование. Общество» с исследовательской работой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«Правовые основы производства и реализации биологически активных добавок фирмы «</a:t>
            </a:r>
            <a:r>
              <a:rPr lang="ru-RU" sz="1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Эвалар</a:t>
            </a:r>
            <a:r>
              <a:rPr 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 на территории РФ»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7" descr="Grad Cap with Blue books and Diplo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5357813"/>
            <a:ext cx="9334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25538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Обобщение опыта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027238"/>
            <a:ext cx="3744913" cy="3778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презентация по биологии «Викторина «В мире живых существ» (свидетельство №98679712, сайт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videouroki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май 2014 года);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викторина по биологии для студентов 1 курса «Знатоки биологии» (свидетельство №37629900, сайт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edukon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апрель 2014 года);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викторина «Металлы и неметаллы» (свидетельство №В1384, международный портал «Мир учителя», январь 2014 года);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263" y="836613"/>
            <a:ext cx="3095625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разработка занятия по естествознанию «Химический состав продуктов питания» (свидетельство № В1107, международный портал «Мир учителя», декабрь 2013 года);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разработка занятия по биологии «Клетка – основная структурно-функциональная единица всех живых организмов» (свидетельство №А313, международный портал «Мир учителя», апрель 2013 года);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3529012" cy="4608512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 мне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Курсы повышения квалификации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 конкурсах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Воспитательная работа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работа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052513"/>
            <a:ext cx="3311525" cy="46085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 работа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Внеурочная работа по предмету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Обобщение опыта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интернет-сообществах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25538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Обобщение опыта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16113"/>
            <a:ext cx="3817938" cy="3922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презентация «Викторина «Увлекательный мир химии» (свидетельство №А317, международный портал «Мир учителя», апрель 2013 года</a:t>
            </a:r>
            <a: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публикация в материалах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Международного Фестиваля педагогического мастерства «Дистанционная волна» 2013-2014 учебного года статьи «Развитие познавательной и информационной компетенций через изучение естественнонаучных дисциплин как условие формирования конкурентоспособного специалиста» (сертификат № ПМ_51_13-14).</a:t>
            </a:r>
          </a:p>
        </p:txBody>
      </p:sp>
      <p:pic>
        <p:nvPicPr>
          <p:cNvPr id="34819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500438"/>
            <a:ext cx="34575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Без 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1195388"/>
            <a:ext cx="3429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324167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Участие в интернет-сообществах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420938"/>
            <a:ext cx="3600450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Страница на портале Прошколу.ру: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http://www.proshkolu.ru/user/ego0770/</a:t>
            </a:r>
            <a:endParaRPr lang="ru-RU" sz="18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Страницы в социальных сетях: Одноклассники, ВКонтакте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96975"/>
            <a:ext cx="338455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Блог с моими стихами: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http://filosofiya-jizni.blogspot.ru/</a:t>
            </a:r>
            <a:endParaRPr lang="ru-RU" sz="20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4" name="Picture 5" descr="0000010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636838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331913" y="765175"/>
            <a:ext cx="2663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учителя</a:t>
            </a:r>
          </a:p>
        </p:txBody>
      </p:sp>
      <p:pic>
        <p:nvPicPr>
          <p:cNvPr id="36866" name="Содержимое 5" descr="IMG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" y="1990725"/>
            <a:ext cx="4038600" cy="2852738"/>
          </a:xfrm>
        </p:spPr>
      </p:pic>
      <p:pic>
        <p:nvPicPr>
          <p:cNvPr id="36867" name="Содержимое 7" descr="1275-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16113"/>
            <a:ext cx="4038600" cy="28543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4" descr="1274-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16113"/>
            <a:ext cx="4038600" cy="2854325"/>
          </a:xfrm>
        </p:spPr>
      </p:pic>
      <p:pic>
        <p:nvPicPr>
          <p:cNvPr id="37890" name="Содержимое 6" descr="C0C0090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6513" y="1125538"/>
            <a:ext cx="3200400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4" descr="C0C1225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3200400" cy="4525962"/>
          </a:xfrm>
        </p:spPr>
      </p:pic>
      <p:pic>
        <p:nvPicPr>
          <p:cNvPr id="38914" name="Содержимое 6" descr="C0C1224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6513" y="1125538"/>
            <a:ext cx="3200400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4" descr="C0C122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" y="1052513"/>
            <a:ext cx="3198813" cy="4525962"/>
          </a:xfrm>
        </p:spPr>
      </p:pic>
      <p:pic>
        <p:nvPicPr>
          <p:cNvPr id="39938" name="Содержимое 6" descr="Пан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9138"/>
            <a:ext cx="4038600" cy="2813050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6" descr="Р-0432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6000" y="981075"/>
            <a:ext cx="3198813" cy="4525963"/>
          </a:xfrm>
        </p:spPr>
      </p:pic>
      <p:pic>
        <p:nvPicPr>
          <p:cNvPr id="40962" name="Содержимое 7" descr="сертификат фестиваль - дистанционная волна 2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0000" y="974725"/>
            <a:ext cx="3175000" cy="4525963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5" descr="Сертификат студ.УИК 27.03.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" y="1071563"/>
            <a:ext cx="3117850" cy="4429125"/>
          </a:xfrm>
        </p:spPr>
      </p:pic>
      <p:pic>
        <p:nvPicPr>
          <p:cNvPr id="41986" name="Содержимое 6" descr="Сертификат студ.УИК 02.06.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7313" y="1071563"/>
            <a:ext cx="3095625" cy="44291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5" descr="Диплом 1 степени Интерактивный учитель2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8538" y="1071563"/>
            <a:ext cx="3146425" cy="4429125"/>
          </a:xfrm>
        </p:spPr>
      </p:pic>
      <p:pic>
        <p:nvPicPr>
          <p:cNvPr id="43010" name="Содержимое 6" descr="Диплом 2 степени Интерактивный учитель2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1074738"/>
            <a:ext cx="3143250" cy="442277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5" descr="свидетельство - отчет по самообразованию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6475" y="1071563"/>
            <a:ext cx="3130550" cy="4429125"/>
          </a:xfrm>
        </p:spPr>
      </p:pic>
      <p:pic>
        <p:nvPicPr>
          <p:cNvPr id="44034" name="Содержимое 6" descr="re.jsx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2163763"/>
            <a:ext cx="3143250" cy="22447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 мне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3600450" cy="41338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Ф.И.О.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Панов Егор Игоревич</a:t>
            </a:r>
          </a:p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Должность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преподаватель биологии и химии</a:t>
            </a:r>
          </a:p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высшее, филиал ИГПУ в г.Усть-Илимске, 2004 г.</a:t>
            </a:r>
          </a:p>
          <a:p>
            <a:pPr eaLnBrk="1" hangingPunct="1">
              <a:defRPr/>
            </a:pPr>
            <a:endParaRPr lang="ru-RU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341438"/>
            <a:ext cx="3384550" cy="41767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Награды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Почетная грамота УО, 2009 г.</a:t>
            </a:r>
          </a:p>
          <a:p>
            <a:pPr eaLnBrk="1" hangingPunct="1">
              <a:defRPr/>
            </a:pP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Почетная грамота Министерства образования Иркутской области, 2010 г.</a:t>
            </a:r>
          </a:p>
          <a:p>
            <a:pPr eaLnBrk="1" hangingPunct="1"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Сайт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http://nsportal.ru/panov-egor-igorevich</a:t>
            </a: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Содержимое 5" descr="Грамота СНЕЙЛ - химия 2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1238" y="1071563"/>
            <a:ext cx="3121025" cy="4429125"/>
          </a:xfrm>
        </p:spPr>
      </p:pic>
      <p:pic>
        <p:nvPicPr>
          <p:cNvPr id="45058" name="Содержимое 6" descr="Грамота СНЕЙЛ - биология 2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4138" y="1071563"/>
            <a:ext cx="3101975" cy="44291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Содержимое 5" descr="edukon_svid_2631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5363" y="1071563"/>
            <a:ext cx="3152775" cy="4429125"/>
          </a:xfrm>
        </p:spPr>
      </p:pic>
      <p:pic>
        <p:nvPicPr>
          <p:cNvPr id="46082" name="Содержимое 6" descr="format_A5_document_9254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1077913"/>
            <a:ext cx="3143250" cy="44164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5" descr="Диплом лучшая методическая разработка 2013 ЦПТ им.Ушинског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6475" y="1071563"/>
            <a:ext cx="3130550" cy="4429125"/>
          </a:xfrm>
        </p:spPr>
      </p:pic>
      <p:pic>
        <p:nvPicPr>
          <p:cNvPr id="47106" name="Содержимое 6" descr="Свидетельство о публикации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9850" y="1071563"/>
            <a:ext cx="3130550" cy="44291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одержимое 5" descr="грамота колледж2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4725" y="1071563"/>
            <a:ext cx="3194050" cy="4429125"/>
          </a:xfrm>
        </p:spPr>
      </p:pic>
      <p:pic>
        <p:nvPicPr>
          <p:cNvPr id="48130" name="Содержимое 6" descr="1269337-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9850" y="1071563"/>
            <a:ext cx="3130550" cy="44291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0" descr="blagodarnost - FI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143000"/>
            <a:ext cx="3148013" cy="4525963"/>
          </a:xfrm>
        </p:spPr>
      </p:pic>
      <p:pic>
        <p:nvPicPr>
          <p:cNvPr id="49154" name="Picture 21" descr="sertifikat - NP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9688" y="1125538"/>
            <a:ext cx="3197225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diplom - forum irkut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3146425" cy="4525962"/>
          </a:xfrm>
        </p:spPr>
      </p:pic>
      <p:pic>
        <p:nvPicPr>
          <p:cNvPr id="50178" name="Picture 7" descr="gramota - min ob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7150" y="1125538"/>
            <a:ext cx="3195638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 descr="diplom - 1 sentyabry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0" y="1052513"/>
            <a:ext cx="3195638" cy="4525962"/>
          </a:xfrm>
        </p:spPr>
      </p:pic>
      <p:pic>
        <p:nvPicPr>
          <p:cNvPr id="51202" name="Picture 8" descr="sert - 1 sentyabr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2225" y="1052513"/>
            <a:ext cx="3214688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7" descr="uchitel go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8838" y="1125538"/>
            <a:ext cx="3235325" cy="4525962"/>
          </a:xfrm>
        </p:spPr>
      </p:pic>
      <p:pic>
        <p:nvPicPr>
          <p:cNvPr id="52226" name="Picture 8" descr="raduga pedagogicheskogo tvorchest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2388" y="1125538"/>
            <a:ext cx="3068637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7" descr="srtifikat nsportal - mini-sa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5838" y="1125538"/>
            <a:ext cx="3238500" cy="4525962"/>
          </a:xfrm>
        </p:spPr>
      </p:pic>
      <p:pic>
        <p:nvPicPr>
          <p:cNvPr id="53250" name="Picture 8" descr="sertifikat nsportal - portfol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425" y="990600"/>
            <a:ext cx="3209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7" descr="Свидетельство о публикац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4263" y="981075"/>
            <a:ext cx="3200400" cy="4525963"/>
          </a:xfrm>
        </p:spPr>
      </p:pic>
      <p:pic>
        <p:nvPicPr>
          <p:cNvPr id="54274" name="Picture 8" descr="Свидетельство о публикации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981075"/>
            <a:ext cx="3200400" cy="4525963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 мне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3673475" cy="413385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Егор Игоревич Панов, родился 15 апреля 1982 года в городе Усть-Илимске, Иркутской области. В 1999 году  окончил первую школу, а после получения диплома филиала Иркутского государственного педагогического университета в г.Усть-Илимске по специальности "учитель биологии и химии" в 2004 году, пришел работать в свою школу педагогом-организатором и учителем биологии.</a:t>
            </a:r>
          </a:p>
          <a:p>
            <a:pPr eaLnBrk="1" hangingPunct="1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работаю преподавателем общеобразовательных дисциплин в Усть-Илимском</a:t>
            </a: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5" y="785813"/>
            <a:ext cx="3429000" cy="50720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филиале Иркутского энергетического колледжа. </a:t>
            </a:r>
          </a:p>
          <a:p>
            <a:pPr eaLnBrk="1" hangingPunct="1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достижением в своей работе считаю не полученные награды, а благодарность учеников, их заинтересованность и социальную активность. В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представлены грамоты и благодарности за участие в конкурсах и мероприятиях, семинарах и конференциях, а также за публикацию методических разработок на различных сайтах. Считаю, что наиболее ценным результатом участия в различных мероприятиях является не сертификат или диплом, а полученный опыт, который помогает в дальнейшей работе.</a:t>
            </a:r>
          </a:p>
          <a:p>
            <a:pPr eaLnBrk="1" hangingPunct="1">
              <a:defRPr/>
            </a:pP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0" descr="курсы ИТО-2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60550"/>
            <a:ext cx="4038600" cy="2863850"/>
          </a:xfrm>
        </p:spPr>
      </p:pic>
      <p:pic>
        <p:nvPicPr>
          <p:cNvPr id="55298" name="Picture 8" descr="kursy - kompyter na urokah biolog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857375"/>
            <a:ext cx="4038600" cy="286702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331913" y="765175"/>
            <a:ext cx="2663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учащихся</a:t>
            </a:r>
          </a:p>
        </p:txBody>
      </p:sp>
      <p:pic>
        <p:nvPicPr>
          <p:cNvPr id="56322" name="Содержимое 6" descr="1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3600"/>
            <a:ext cx="4038600" cy="2844800"/>
          </a:xfrm>
        </p:spPr>
      </p:pic>
      <p:pic>
        <p:nvPicPr>
          <p:cNvPr id="56323" name="Содержимое 9" descr="12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4038600" cy="2844800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3038" y="990600"/>
            <a:ext cx="6224587" cy="4525963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Содержимое 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981075"/>
            <a:ext cx="6202363" cy="4510088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9650" y="1052513"/>
            <a:ext cx="3130550" cy="4525962"/>
          </a:xfrm>
        </p:spPr>
      </p:pic>
      <p:pic>
        <p:nvPicPr>
          <p:cNvPr id="59394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3813" y="1052513"/>
            <a:ext cx="3127375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052513"/>
            <a:ext cx="3127375" cy="4525962"/>
          </a:xfrm>
        </p:spPr>
      </p:pic>
      <p:pic>
        <p:nvPicPr>
          <p:cNvPr id="60418" name="Содержимое 6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3813" y="1125538"/>
            <a:ext cx="3127375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Содержимое 6" descr="1269337-1269342-im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9800" y="1052513"/>
            <a:ext cx="3200400" cy="4525962"/>
          </a:xfrm>
        </p:spPr>
      </p:pic>
      <p:pic>
        <p:nvPicPr>
          <p:cNvPr id="61442" name="Содержимое 12" descr="1269337-1269339-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6513" y="1052513"/>
            <a:ext cx="3200400" cy="45259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8" descr="0007354492N-1280x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1575" y="1214438"/>
            <a:ext cx="6757988" cy="4208462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Курсы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00200"/>
            <a:ext cx="3600450" cy="4133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ЦКП СПО «БГУЭП», «</a:t>
            </a:r>
            <a:r>
              <a:rPr lang="ru-RU" sz="1800" b="1" i="1" dirty="0" smtClean="0"/>
              <a:t>ИКТ и преподавание химии в условиях перехода на ФГОС нового поколения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», 72 ч.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ЦДО «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Эйдос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», «Современный урок ОБЖ в соответствии с ФГОС», 72 ч.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филиал ВСГАО в г.Усть-Илимске, «Информационные технологии в образовании», г.Усть-Илимск, 72 ч.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28775"/>
            <a:ext cx="3455988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2010-2011 г. – Педагогический университет «Первое сентября», дистанционные курсы повышения квалификации по теме «Информационная культура и компьютер на уроке биологии», г. Москва, 72 ч.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Семинары, конференции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71638"/>
            <a:ext cx="3671888" cy="4133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Всероссийская научно-практическая конференция «Актуальные проблемы образования: теория и практика»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городская научно-практическая конференция «Место и роль образования в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социокультурном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развитии города: история и перспективы»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 г. – «Городская гимназия №1»  - семинар «Формирование ключевых компетенций – задача Российского образования»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857250"/>
            <a:ext cx="3313113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Конкурсы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Всероссийский конкурс с международным участием «Лучшая методическая разработка» и «Лучший урок с использованием ИКТ» ЦСОТ «</a:t>
            </a:r>
            <a:r>
              <a:rPr lang="ru-RU" sz="17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Интертехинформ</a:t>
            </a:r>
            <a:r>
              <a:rPr lang="ru-RU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(сертификаты)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Всероссийский конкурс «Учитель года» по версии сайта </a:t>
            </a:r>
            <a:r>
              <a:rPr lang="en-US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www.mldv.ru</a:t>
            </a:r>
            <a:r>
              <a:rPr lang="ru-RU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(сертификат)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Всероссийский дистанционный конкурс «Педагогическая статья» ЦПМ «Новые идеи» (диплом 1 степени)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3241675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71638"/>
            <a:ext cx="3744913" cy="4133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– Всероссийский педагогический конкурс «Уроки по ФГОС» сайт Электронный журнал – помощник учителю (диплом 1 степени)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г. - Всероссийский методический конкурс «Интерактивный учитель. Весенняя капель 2014» сайт «УЧИ.ТЕЛЬ.РФ» (дипломы 1, 2 степени)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г. – Всероссийский конкурс «Лучшая методическая разработка» ЦПТ им К.Д.Ушинского (диплом лауреата)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785813"/>
            <a:ext cx="3384550" cy="4948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2011 г. – областной конкурс молодых руководителей «Дебют»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 г. – городской конкурс «Учитель года»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 г. – городской заочный конкурс «Радуга педагогического творчества» - диплом 3 степени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79488"/>
            <a:ext cx="324167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Воспитательная работа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58975"/>
            <a:ext cx="3600450" cy="3630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 являюсь куратором группы ТЭС2.12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время работы мы со студентами приняли участие в мероприятиях: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Фестиваль «Парад профессий» - дипломы участников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День самоуправления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Фотоэкстрим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«Зимние олимпийские игры» - диплом 1 степени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979488"/>
            <a:ext cx="338455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«Мисс и Мистер ФИЭК» - диплом 1 степени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 также: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Проводили чаепитие, посвященное Новому году и окончанию 1 семестра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Ездили на лыжную базу в п.Невон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итогам 1 семестра в группе 3 хорошиста: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Чуденовский 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Антонова 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Мартов Е.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100_16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7588" y="1052513"/>
            <a:ext cx="2917825" cy="2185987"/>
          </a:xfrm>
        </p:spPr>
      </p:pic>
      <p:pic>
        <p:nvPicPr>
          <p:cNvPr id="23554" name="Picture 13" descr="100_16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052513"/>
            <a:ext cx="2917825" cy="2185987"/>
          </a:xfrm>
        </p:spPr>
      </p:pic>
      <p:pic>
        <p:nvPicPr>
          <p:cNvPr id="23555" name="Picture 14" descr="100_16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7000" y="3390900"/>
            <a:ext cx="2919413" cy="2187575"/>
          </a:xfrm>
        </p:spPr>
      </p:pic>
      <p:pic>
        <p:nvPicPr>
          <p:cNvPr id="23556" name="Picture 16" descr="100_16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6000" y="3357563"/>
            <a:ext cx="2919413" cy="2187575"/>
          </a:xfr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1187</Words>
  <Application>Microsoft Office PowerPoint</Application>
  <PresentationFormat>Экран (4:3)</PresentationFormat>
  <Paragraphs>144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Портфолио преподавателя Панова Егора Игоревича </vt:lpstr>
      <vt:lpstr>Слайд 2</vt:lpstr>
      <vt:lpstr>Обо мне</vt:lpstr>
      <vt:lpstr>Обо мне</vt:lpstr>
      <vt:lpstr>Курсы</vt:lpstr>
      <vt:lpstr>Семинары, конференции</vt:lpstr>
      <vt:lpstr>Конкурсы</vt:lpstr>
      <vt:lpstr>Воспитательная работа</vt:lpstr>
      <vt:lpstr>Слайд 9</vt:lpstr>
      <vt:lpstr>Слайд 10</vt:lpstr>
      <vt:lpstr>Слайд 11</vt:lpstr>
      <vt:lpstr>Социальная работа</vt:lpstr>
      <vt:lpstr>Методическая работа</vt:lpstr>
      <vt:lpstr>Методическая работа</vt:lpstr>
      <vt:lpstr>Методическая работа</vt:lpstr>
      <vt:lpstr>Методическая работа</vt:lpstr>
      <vt:lpstr>Результаты учебной деятельности за 2012-2014 гг.</vt:lpstr>
      <vt:lpstr>Внеурочная работа по предмету</vt:lpstr>
      <vt:lpstr>Обобщение опыта</vt:lpstr>
      <vt:lpstr>Обобщение опыта</vt:lpstr>
      <vt:lpstr>Участие в интернет-сообществах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преподавателя Панова Егора Игоревича</dc:title>
  <dc:creator>Admin</dc:creator>
  <cp:lastModifiedBy>Admin</cp:lastModifiedBy>
  <cp:revision>30</cp:revision>
  <dcterms:created xsi:type="dcterms:W3CDTF">2013-04-02T14:40:22Z</dcterms:created>
  <dcterms:modified xsi:type="dcterms:W3CDTF">2014-10-02T12:56:49Z</dcterms:modified>
</cp:coreProperties>
</file>