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8" autoAdjust="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286544" cy="3609980"/>
          </a:xfrm>
        </p:spPr>
        <p:txBody>
          <a:bodyPr/>
          <a:lstStyle/>
          <a:p>
            <a:pPr algn="ctr"/>
            <a:r>
              <a:rPr lang="ru-RU" sz="4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Тестово</a:t>
            </a:r>
            <a:r>
              <a:rPr lang="ru-RU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– зачетная система оценки знаний</a:t>
            </a:r>
            <a:br>
              <a:rPr lang="ru-RU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</a:br>
            <a:r>
              <a:rPr lang="ru-RU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по геометрии</a:t>
            </a:r>
            <a:endParaRPr lang="ru-RU" sz="4800" dirty="0">
              <a:solidFill>
                <a:schemeClr val="accent1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86256"/>
            <a:ext cx="5114778" cy="1928826"/>
          </a:xfrm>
        </p:spPr>
        <p:txBody>
          <a:bodyPr/>
          <a:lstStyle/>
          <a:p>
            <a:r>
              <a:rPr lang="ru-RU" dirty="0" smtClean="0"/>
              <a:t>Выполнила: </a:t>
            </a:r>
          </a:p>
          <a:p>
            <a:r>
              <a:rPr lang="ru-RU" dirty="0" err="1" smtClean="0"/>
              <a:t>Тюлюкина</a:t>
            </a:r>
            <a:r>
              <a:rPr lang="ru-RU" dirty="0" smtClean="0"/>
              <a:t> О.А.,</a:t>
            </a:r>
          </a:p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МКОУ СОШ № 24 р.п. Юрты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420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тестирования учителем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анализа для вариантов теста.</a:t>
            </a:r>
            <a:br>
              <a:rPr lang="ru-RU" sz="22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643050"/>
            <a:ext cx="77153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i="1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285860"/>
          <a:ext cx="7715303" cy="5059378"/>
        </p:xfrm>
        <a:graphic>
          <a:graphicData uri="http://schemas.openxmlformats.org/drawingml/2006/table">
            <a:tbl>
              <a:tblPr/>
              <a:tblGrid>
                <a:gridCol w="1141579"/>
                <a:gridCol w="234198"/>
                <a:gridCol w="338736"/>
                <a:gridCol w="428628"/>
                <a:gridCol w="428628"/>
                <a:gridCol w="500066"/>
                <a:gridCol w="428628"/>
                <a:gridCol w="500066"/>
                <a:gridCol w="500066"/>
                <a:gridCol w="571504"/>
                <a:gridCol w="571504"/>
                <a:gridCol w="1214446"/>
                <a:gridCol w="857254"/>
              </a:tblGrid>
              <a:tr h="71005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ученика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 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39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18">
                <a:tc gridSpan="1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……………………………………………………………………….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54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«+»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задании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71" marR="30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71546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</a:t>
            </a:r>
            <a:br>
              <a:rPr lang="ru-RU" dirty="0" smtClean="0"/>
            </a:br>
            <a:r>
              <a:rPr lang="ru-RU" sz="3200" dirty="0" smtClean="0"/>
              <a:t> </a:t>
            </a:r>
            <a:r>
              <a:rPr lang="ru-RU" sz="3100" dirty="0" smtClean="0"/>
              <a:t>Тест № 1. Многоугольники.8 класс</a:t>
            </a:r>
            <a:endParaRPr lang="ru-RU" sz="31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14422"/>
            <a:ext cx="7543824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</a:rPr>
              <a:t>Вариант 1.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Многоугольник с 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вершинами называется  …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Отрезок, соединяющий любые две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</a:rPr>
              <a:t>несоседние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вершины, называется …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Если многоугольник лежит по одну сторону от каждой прямой, проходящей через две его соседние вершины, то он называется …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Две вершины четырёхугольника, не являющиеся соседними, называются …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Сумма углов выпуклого четырёхугольника равна …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Сумма внешних углов, взятых по одному при каждой вершине, выпуклого семиугольника равна …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Найдите сумму внутренних углов выпуклого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</a:rPr>
              <a:t>четырнадцатиугольника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   А) 2520  ;  Б) 2160  ;  В) 1260  ;  Г)  1080   . 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 8.   Сколько сторон имеет выпуклый  многоугольник, если сумма                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       его внутренних углов равна 1800  ?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                А) 22 ;    Б) 6   В) 12 ;   Г) 10 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 9. Найдите углы выпуклого четырёхугольника, если они                             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     пропорциональны числам  2,  3,  5,  8 .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       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</a:rPr>
              <a:t>Ответ:__________________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10. Сколько сторон имеет выпуклый многоугольник, если все его   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          внешние углы тупые?          А) 3;    Б)  4;   В)  8 . 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Тест по теме «Трапеция»  8 класс</a:t>
            </a:r>
            <a:endParaRPr lang="ru-RU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трапец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071546"/>
            <a:ext cx="4929222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рапеция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428604"/>
            <a:ext cx="4786346" cy="64293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200025" y="212725"/>
            <a:ext cx="1533525" cy="1352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200025" y="631825"/>
            <a:ext cx="1533525" cy="533400"/>
          </a:xfrm>
          <a:prstGeom prst="ellipse">
            <a:avLst/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567103"/>
            <a:ext cx="735808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Зачёт по теме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Сфера. Шар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11 </a:t>
            </a:r>
            <a:r>
              <a:rPr kumimoji="0" lang="ru-RU" b="0" i="0" u="sng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называется поверхность, состоящая из всех точек пространства,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расположенных  на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данном расстоянии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от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данной точки?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 Как называется отрезок, соединяющий центр шара с точкой шаровой поверхности?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3. Вращением какой геометрической фигуры может быть получен шар?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4. Как называется сечение шара плоскостью, проходящей через диаметр?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5. Сколько можно провести касательных прямых к сфере через одну точку сферы?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6. Как называется плоскость, имеющая со сферой только одну общую точку?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71480"/>
            <a:ext cx="778671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Вставьте пропущенное слово (слова):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 Радиус сферы, проведённый в точку касания сферы и плоскости, ____________    к  касательной плоскости.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меньше расстояние от центра шара до секущей плоскости, тем _________  радиус сечения.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9. Линия пересечения двух сфер является ____________.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Многогранник называется _______________________, если все его вершины лежат на сфере.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 Около пирамиды можно описать сферу тогда и только тогда, если _________________________________________.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 прямую призму вписан шар, то его центр лежит _____________________, проходящей через центры окружностей,  вписанных в основания призмы.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500042"/>
            <a:ext cx="80010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Выберите верный вариант(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ответа: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сфера касается всех граней многогранника, то она называется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а) описанной около многогранника;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б) вписанной в многогранник;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в) касательной к многограннику.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 Шар можно вписать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а) произвольную призму;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б) любую треугольную пирамиду;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в) любую треугольную призму;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г) пирамиду, все грани которой равно наклонены к плоскости основания;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любую правильную пирамиду;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е) любую правильную призму.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15.  Сферу можно описать около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а) любой призмы;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б) любой правильной пирамиды;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в) наклонной призмы;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г) любого цилиндра.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543428" cy="5340369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задачу: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16. Прямоугольный параллелепипед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 около сферы радиуса 6 см.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площадь полной поверхности параллелепипеда.     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 Около куба  с ребром  описан шар.  Найдите площадь поверхности шара. </a:t>
            </a:r>
          </a:p>
          <a:p>
            <a:pPr>
              <a:buNone/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Найдите образующую цилиндра,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описанного около сферы радиуса 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дм.</a:t>
            </a: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8604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571744"/>
            <a:ext cx="1643074" cy="146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357694"/>
            <a:ext cx="1643074" cy="148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357298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Применение заданий в тестовой форме,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в сочетании с новыми образовательными технологиями позволяет обеспечить кардинальное улучшение учебного процесса за счёт активизации обучающей, контролирующей, организующей, диагностирующей,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воспитательной,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мотивирующей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функций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таких заданий. Многократно было показано, что задания в тестовой форме обеспечивают высокий уровень усвоения учебного материала, последовательность и прочность его изучения.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«Для всех типов учащихся периодическое проведение хорошо сконструированных и правильно подобранных тестов может существенно облегчить процесс учения. Такие тесты выявляют недостатки прошлого обучения, задают направление последующего,  мотивируют ученика».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Анастези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Bookman Old Style" pitchFamily="18" charset="0"/>
              </a:rPr>
              <a:t>Цели проведения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зачётов-тестов: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1) выработать у обучающихся способность применять знания и умения, как в обычной, так и в нестандартной ситуации, сформировать у них навыки работы с тестами;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2) оперативная проверка знаний и умений учащихся, полученных ими в процессе обучения, в рамках проведения тематического контроля;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3)  подготовить обучающихся к итоговой аттестации.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4) создать объективную систему аттестации учащихся, направленную на проверку их предметной компетенции в процессе изучения отдельных тем программного материала, обеспечивающую дифференцируемость оценивания.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394712"/>
          </a:xfrm>
        </p:spPr>
        <p:txBody>
          <a:bodyPr>
            <a:normAutofit/>
          </a:bodyPr>
          <a:lstStyle/>
          <a:p>
            <a:pPr algn="ctr"/>
            <a:r>
              <a:rPr lang="ru-RU" sz="6000" kern="10" dirty="0" smtClean="0">
                <a:ln w="1270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7" dist="17961" dir="2700000">
                    <a:srgbClr val="9400ED">
                      <a:gamma/>
                      <a:shade val="60000"/>
                      <a:invGamma/>
                    </a:srgbClr>
                  </a:prstShdw>
                </a:effectLst>
                <a:latin typeface="Comic Sans MS"/>
              </a:rPr>
              <a:t>Благодарю за внимание!</a:t>
            </a:r>
            <a:endParaRPr lang="ru-RU" sz="5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4572008"/>
            <a:ext cx="7239000" cy="188372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320675"/>
            <a:ext cx="6667528" cy="2322513"/>
          </a:xfrm>
        </p:spPr>
        <p:txBody>
          <a:bodyPr>
            <a:normAutofit fontScale="90000"/>
          </a:bodyPr>
          <a:lstStyle/>
          <a:p>
            <a:r>
              <a:rPr lang="ru-RU" sz="2000" b="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Тесты </a:t>
            </a:r>
            <a:r>
              <a:rPr lang="ru-RU" sz="2000" b="0" i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0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применяются на всех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этапах дидактического процесса.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 их помощью эффективно обеспечивается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предварительный, текущий, тематический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итоговый контроль знаний, умений, 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учет  успеваемости.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2857500"/>
            <a:ext cx="6667528" cy="3598863"/>
          </a:xfrm>
        </p:spPr>
        <p:txBody>
          <a:bodyPr>
            <a:normAutofit fontScale="92500"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Преимущество тестовой проверки:</a:t>
            </a:r>
          </a:p>
          <a:p>
            <a:pPr>
              <a:buFont typeface="Wingdings" pitchFamily="2" charset="2"/>
              <a:buChar char="Ш"/>
            </a:pP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одновременно занят и продуктивно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работает весь класс;</a:t>
            </a:r>
          </a:p>
          <a:p>
            <a:pPr>
              <a:buFont typeface="Wingdings" pitchFamily="2" charset="2"/>
              <a:buChar char="Ш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за несколько минут можно получить срез</a:t>
            </a:r>
          </a:p>
          <a:p>
            <a:pPr>
              <a:buFont typeface="Wingdings" pitchFamily="2" charset="2"/>
              <a:buNone/>
            </a:pP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обученности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 всех учащихся;</a:t>
            </a:r>
          </a:p>
          <a:p>
            <a:pPr>
              <a:buFont typeface="Wingdings" pitchFamily="2" charset="2"/>
              <a:buChar char="Ш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при проверке определяются пробелы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в знаниях.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1714512"/>
          </a:xfrm>
        </p:spPr>
        <p:txBody>
          <a:bodyPr>
            <a:normAutofit fontScale="90000"/>
          </a:bodyPr>
          <a:lstStyle/>
          <a:p>
            <a:pPr indent="45085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Виды тестов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зависимости от цели проверки</a:t>
            </a:r>
            <a:br>
              <a:rPr lang="ru-RU" sz="2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формы ответов:</a:t>
            </a:r>
            <a:br>
              <a:rPr lang="ru-RU" sz="2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850">
              <a:buFontTx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тест на заполнение пропусков в истинных утверждениях, формулировках определений, теорем, свойств;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>
              <a:buFontTx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тест на установление истинности или ложности утверждения ;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>
              <a:buFontTx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тест с выбором ответа;</a:t>
            </a:r>
          </a:p>
          <a:p>
            <a:pPr indent="450850">
              <a:buFontTx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тест  практического характера с кратким ответом;</a:t>
            </a:r>
          </a:p>
          <a:p>
            <a:pPr indent="450850">
              <a:buFontTx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тесты комбинированной структуры.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642918"/>
            <a:ext cx="750099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Правила тестирования:</a:t>
            </a:r>
            <a:endParaRPr 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indent="450850"/>
            <a:endParaRPr lang="ru-RU" sz="2000" b="1" i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indent="450850">
              <a:buFontTx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Нельзя включать ответы, неправильность которых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на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момент тестирования не может быть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обоснована учащимися.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>
              <a:buFontTx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Неправильные ответы должны конструироваться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на основе типичных ошибок и должны быть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правдоподобными.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>
              <a:buFontTx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Правильные ответы среди всех предлагаемых ответов 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должны размещаться в случайном порядке.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>
              <a:buFontTx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Ответы на одни вопросы не должны быть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подсказками для ответов на другие.</a:t>
            </a:r>
          </a:p>
          <a:p>
            <a:pPr indent="450850"/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indent="450850">
              <a:buFontTx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Вопросы не должны содержать "ловушек".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571612"/>
            <a:ext cx="73581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краткость;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технологичность;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правильность формы;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корректность содержания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логическая форма высказывания;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одинаковость правил оценки ответов;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наличие определенного места для ответов;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правильность расположения элементов задания;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одинаковость инструкции для всех испытуемых;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адекватность инструкции форме и содержанию задания.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3944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Требования к заданиям в тестовой форме.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Положительные стороны тестирования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85926"/>
            <a:ext cx="72866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Тесты позволяют: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учитывать индивидуальные особенности учащихся в ходе проверки результатов обучения;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проверить качество усвоения учащимися теоретического и практического материала;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оживить процесс обучения, вводя не только новую для учащихся форму контроля, но и различные виды тестов;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сэкономить учебное время, затраченное на опрос,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личное время учителя, идущее на проверку результатов выполненной работы;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использовать тесты для компьютеризации;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обеспечить оперативность проверки выполненной работы.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31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1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Недостатки тестирования</a:t>
            </a:r>
            <a:r>
              <a:rPr lang="ru-RU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85860"/>
            <a:ext cx="750099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 не все характеристики усвоения можно</a:t>
            </a:r>
          </a:p>
          <a:p>
            <a:pPr algn="ctr">
              <a:buFont typeface="Wingdings" pitchFamily="2" charset="2"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получить с помощью тестов;</a:t>
            </a:r>
          </a:p>
          <a:p>
            <a:pPr algn="ctr"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учащийся не имеет возможности связно,</a:t>
            </a:r>
          </a:p>
          <a:p>
            <a:pPr algn="ctr">
              <a:buFont typeface="Wingdings" pitchFamily="2" charset="2"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логически и доказательно выражать свои мысли;</a:t>
            </a:r>
          </a:p>
          <a:p>
            <a:pPr algn="ctr"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не учитываются психолого-педагогические</a:t>
            </a:r>
          </a:p>
          <a:p>
            <a:pPr algn="ctr">
              <a:buFont typeface="Wingdings" pitchFamily="2" charset="2"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особенности обучения;</a:t>
            </a:r>
          </a:p>
          <a:p>
            <a:pPr algn="ctr"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большая вероятность выбора ответа наугад;</a:t>
            </a:r>
          </a:p>
          <a:p>
            <a:pPr algn="ctr"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категоричность оценки выполнения задания – задание выполнено правильно и полностью или задание не выполнено.</a:t>
            </a:r>
          </a:p>
          <a:p>
            <a:pPr algn="ctr">
              <a:buFont typeface="Wingdings" pitchFamily="2" charset="2"/>
              <a:buChar char="§"/>
              <a:tabLst>
                <a:tab pos="457200" algn="l"/>
              </a:tabLst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§"/>
              <a:tabLst>
                <a:tab pos="457200" algn="l"/>
              </a:tabLst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Char char="§"/>
              <a:tabLst>
                <a:tab pos="457200" algn="l"/>
              </a:tabLst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Char char="§"/>
              <a:tabLst>
                <a:tab pos="457200" algn="l"/>
              </a:tabLst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lvl="2" algn="ctr">
              <a:tabLst>
                <a:tab pos="457200" algn="l"/>
              </a:tabLst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484966" cy="1143000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Использование тестирования:</a:t>
            </a:r>
            <a:br>
              <a:rPr lang="ru-RU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64294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на срезах, мониторингах;</a:t>
            </a: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на экзаменах;</a:t>
            </a: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при выставлении итоговых оценок;</a:t>
            </a: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в сочетании с традиционными формами и методами проверки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9">
      <a:dk1>
        <a:srgbClr val="36FF91"/>
      </a:dk1>
      <a:lt1>
        <a:sysClr val="window" lastClr="FFFFFF"/>
      </a:lt1>
      <a:dk2>
        <a:srgbClr val="00B050"/>
      </a:dk2>
      <a:lt2>
        <a:srgbClr val="BFBF00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FF0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1157</Words>
  <Application>Microsoft Office PowerPoint</Application>
  <PresentationFormat>Экран (4:3)</PresentationFormat>
  <Paragraphs>186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Тестово – зачетная система оценки знаний  по геометрии</vt:lpstr>
      <vt:lpstr>    Цели проведения  зачётов-тестов: </vt:lpstr>
      <vt:lpstr>Тесты обученности применяются на всех этапах дидактического процесса. С их помощью эффективно обеспечивается предварительный, текущий, тематический и итоговый контроль знаний, умений,  учет  успеваемости. </vt:lpstr>
      <vt:lpstr>       Виды тестов в зависимости от цели проверки и формы ответов: </vt:lpstr>
      <vt:lpstr>Слайд 5</vt:lpstr>
      <vt:lpstr>Требования к заданиям в тестовой форме. </vt:lpstr>
      <vt:lpstr>Положительные стороны тестирования</vt:lpstr>
      <vt:lpstr> Недостатки тестирования: </vt:lpstr>
      <vt:lpstr>Использование тестирования: </vt:lpstr>
      <vt:lpstr>Анализ тестирования учителем Схема анализа для вариантов теста. </vt:lpstr>
      <vt:lpstr>                                                                           Тест № 1. Многоугольники.8 класс</vt:lpstr>
      <vt:lpstr>Тест по теме «Трапеция»  8 класс</vt:lpstr>
      <vt:lpstr>Слайд 13</vt:lpstr>
      <vt:lpstr>Слайд 14</vt:lpstr>
      <vt:lpstr>Слайд 15</vt:lpstr>
      <vt:lpstr>Слайд 16</vt:lpstr>
      <vt:lpstr>Слайд 17</vt:lpstr>
      <vt:lpstr>Выводы</vt:lpstr>
      <vt:lpstr>Слайд 19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Тестово – зачетная система оценки знаний  по геометрии</dc:title>
  <cp:lastModifiedBy>Oksana</cp:lastModifiedBy>
  <cp:revision>17</cp:revision>
  <dcterms:modified xsi:type="dcterms:W3CDTF">2014-03-24T09:54:13Z</dcterms:modified>
</cp:coreProperties>
</file>