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8" r:id="rId2"/>
    <p:sldId id="309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317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709" autoAdjust="0"/>
  </p:normalViewPr>
  <p:slideViewPr>
    <p:cSldViewPr>
      <p:cViewPr varScale="1">
        <p:scale>
          <a:sx n="70" d="100"/>
          <a:sy n="70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A8CB6-6119-4BF6-8541-7CD90E0F2567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E7188-1410-4BE9-A441-D360FDA43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E7188-1410-4BE9-A441-D360FDA43D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4D7310-AAA2-4D81-ADC0-106C015CED8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DE883B-E6AF-4EAF-A5AA-6959C4D7E3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142984"/>
            <a:ext cx="7772400" cy="229076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Презентация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Тема:Людвиг</a:t>
            </a:r>
            <a:r>
              <a:rPr lang="ru-RU" dirty="0" smtClean="0"/>
              <a:t> Ван Бетховен.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4000504"/>
            <a:ext cx="7772400" cy="2143129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Презентацию подготовила Фомина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 .В.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музыки.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2012г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932040" y="332656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Джульетта </a:t>
            </a:r>
            <a:r>
              <a:rPr lang="ru-RU" dirty="0" err="1" smtClean="0">
                <a:solidFill>
                  <a:schemeClr val="tx1"/>
                </a:solidFill>
              </a:rPr>
              <a:t>Гвиччарди</a:t>
            </a:r>
            <a:r>
              <a:rPr lang="ru-RU" dirty="0" smtClean="0">
                <a:solidFill>
                  <a:schemeClr val="tx1"/>
                </a:solidFill>
              </a:rPr>
              <a:t>, которой композитор посвятил Лунную сонату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Текст 5"/>
          <p:cNvSpPr>
            <a:spLocks noGrp="1"/>
          </p:cNvSpPr>
          <p:nvPr>
            <p:ph sz="quarter" idx="2"/>
          </p:nvPr>
        </p:nvSpPr>
        <p:spPr>
          <a:xfrm>
            <a:off x="251520" y="404664"/>
            <a:ext cx="504056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Девятая симфония была исполнена в 1824 году. Публика устроила композитору овацию. Известно, что Бетховен стоял спиной к залу и ничего не слышал, тогда одна из певиц взяла его за руку и повернула лицом к слушателям. Люди махали платками, шляпами, руками, приветствуя композитора. Овация длилась так долго, что присутствовавшие тут же полицейские чиновники потребовали её</a:t>
            </a:r>
            <a:endParaRPr lang="ru-RU" dirty="0"/>
          </a:p>
        </p:txBody>
      </p:sp>
      <p:pic>
        <p:nvPicPr>
          <p:cNvPr id="11" name="Содержимое 10" descr="220px-Julietta_Gvinchardi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412776"/>
            <a:ext cx="2431931" cy="3117293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260648"/>
            <a:ext cx="8535892" cy="638306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После смерти младшего брата композитор взял на себя заботу о его сыне. Бетховен помещает племянника в лучшие пансионы и поручает своему ученику Карлу Черни заниматься с ним музыкой. Композитор хотел, чтобы мальчик стал учёным или артистом, но его привлекало не искусство, а карты и бильярд. Запутавшись в долгах, он совершил попытку самоубийства. Попытка эта не причинила особого вреда: пуля лишь чуть оцарапала кожу на голове. Бетховен очень переживал по этому поводу. Здоровье его резко ухудшилось. У композитора развивается тяжёлое заболевание </a:t>
            </a:r>
            <a:r>
              <a:rPr lang="ru-RU" dirty="0" err="1" smtClean="0"/>
              <a:t>печениБетховен</a:t>
            </a:r>
            <a:r>
              <a:rPr lang="ru-RU" dirty="0" smtClean="0"/>
              <a:t> умер 26 марта 1827 года. Свыше двадцати тысяч человек шло за его гробом. Во время похорон была исполнена любимая заупокойная месса Бетховена Реквием до-минор </a:t>
            </a:r>
            <a:r>
              <a:rPr lang="ru-RU" dirty="0" err="1" smtClean="0"/>
              <a:t>Луиджи</a:t>
            </a:r>
            <a:r>
              <a:rPr lang="ru-RU" dirty="0" smtClean="0"/>
              <a:t> </a:t>
            </a:r>
            <a:r>
              <a:rPr lang="ru-RU" dirty="0" err="1" smtClean="0"/>
              <a:t>Керубини</a:t>
            </a:r>
            <a:r>
              <a:rPr lang="ru-RU" dirty="0" smtClean="0"/>
              <a:t>. На могиле прозвучала речь, написанная поэтом Францем </a:t>
            </a:r>
            <a:r>
              <a:rPr lang="ru-RU" dirty="0" err="1" smtClean="0"/>
              <a:t>Грильпарцером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4040188" cy="639762"/>
          </a:xfrm>
        </p:spPr>
        <p:txBody>
          <a:bodyPr>
            <a:normAutofit fontScale="62500" lnSpcReduction="20000"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Могила Бетховена на центральном кладбище Вены, Австрия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4008" y="260648"/>
            <a:ext cx="4041775" cy="639762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Похороны Бетховена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12" name="Содержимое 11" descr="368px-Beethoven_tomb_ston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932930"/>
            <a:ext cx="3991124" cy="5736430"/>
          </a:xfrm>
        </p:spPr>
      </p:pic>
      <p:pic>
        <p:nvPicPr>
          <p:cNvPr id="13" name="Содержимое 12" descr="Beethoven_Funeral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196752"/>
            <a:ext cx="4464496" cy="3766706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14400"/>
          </a:xfrm>
        </p:spPr>
        <p:txBody>
          <a:bodyPr/>
          <a:lstStyle/>
          <a:p>
            <a:pPr algn="ctr"/>
            <a:r>
              <a:rPr lang="ru-RU" i="1" dirty="0" smtClean="0"/>
              <a:t>Учитель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5112568" cy="56886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Бетховен начал давать уроки музыки ещё в Бонне. Его боннский ученик Стефан </a:t>
            </a:r>
            <a:r>
              <a:rPr lang="ru-RU" dirty="0" err="1" smtClean="0"/>
              <a:t>Брейнинг</a:t>
            </a:r>
            <a:r>
              <a:rPr lang="ru-RU" dirty="0" smtClean="0"/>
              <a:t> до конца дней оставался самым преданным другом композитора. </a:t>
            </a:r>
            <a:r>
              <a:rPr lang="ru-RU" dirty="0" err="1" smtClean="0"/>
              <a:t>Брейнинг</a:t>
            </a:r>
            <a:r>
              <a:rPr lang="ru-RU" dirty="0" smtClean="0"/>
              <a:t> помог Бетховену в переделке либретто «</a:t>
            </a:r>
            <a:r>
              <a:rPr lang="ru-RU" dirty="0" err="1" smtClean="0"/>
              <a:t>Фиделио</a:t>
            </a:r>
            <a:r>
              <a:rPr lang="ru-RU" dirty="0" smtClean="0"/>
              <a:t>». В Вене ученицей Бетховена стала юная графиня Джульетта </a:t>
            </a:r>
            <a:r>
              <a:rPr lang="ru-RU" dirty="0" err="1" smtClean="0"/>
              <a:t>Гвиччарди</a:t>
            </a:r>
            <a:r>
              <a:rPr lang="ru-RU" dirty="0" smtClean="0"/>
              <a:t>. Джульетта была родственницей </a:t>
            </a:r>
            <a:r>
              <a:rPr lang="ru-RU" dirty="0" err="1" smtClean="0"/>
              <a:t>Брунсвиков</a:t>
            </a:r>
            <a:r>
              <a:rPr lang="ru-RU" dirty="0" smtClean="0"/>
              <a:t>, в семье которых композитор бывал особенно часто. Бетховен увлёкся своей ученицей и даже думал о женитьбе. Лето 1801 года он провёл в Венгрии, в имении </a:t>
            </a:r>
            <a:r>
              <a:rPr lang="ru-RU" dirty="0" err="1" smtClean="0"/>
              <a:t>Брунсвиков</a:t>
            </a:r>
            <a:r>
              <a:rPr lang="ru-RU" dirty="0" smtClean="0"/>
              <a:t>. По одной из гипотез, именно там была сочинена «Лунная соната»[4]. </a:t>
            </a:r>
            <a:endParaRPr lang="ru-RU" dirty="0"/>
          </a:p>
        </p:txBody>
      </p:sp>
      <p:pic>
        <p:nvPicPr>
          <p:cNvPr id="7" name="Содержимое 6" descr="3023859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627214"/>
            <a:ext cx="3779409" cy="3862634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sz="half" idx="1"/>
          </p:nvPr>
        </p:nvSpPr>
        <p:spPr>
          <a:xfrm>
            <a:off x="464344" y="188641"/>
            <a:ext cx="8356128" cy="61078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Композитор посвятил её Джульетте. Однако Джульетта предпочла ему графа </a:t>
            </a:r>
            <a:r>
              <a:rPr lang="ru-RU" dirty="0" err="1" smtClean="0"/>
              <a:t>Галленберга</a:t>
            </a:r>
            <a:r>
              <a:rPr lang="ru-RU" dirty="0" smtClean="0"/>
              <a:t>, посчитав именно его талантливым композитором. О сочинениях графа критики писали, что в них можно точно указать, из какого произведения Моцарта или </a:t>
            </a:r>
            <a:r>
              <a:rPr lang="ru-RU" dirty="0" err="1" smtClean="0"/>
              <a:t>Керубини</a:t>
            </a:r>
            <a:r>
              <a:rPr lang="ru-RU" dirty="0" smtClean="0"/>
              <a:t> заимствована та или другая мелодия. Ученицей Бетховена была и Тереза </a:t>
            </a:r>
            <a:r>
              <a:rPr lang="ru-RU" dirty="0" err="1" smtClean="0"/>
              <a:t>Брунсвик</a:t>
            </a:r>
            <a:r>
              <a:rPr lang="ru-RU" dirty="0" smtClean="0"/>
              <a:t>. Она обладала музыкальной одарённостью — прекрасно играла на рояле, пела и даже дирижировала. Познакомившись с известным швейцарским педагогом Песталоцци, она решила посвятить себя воспитанию детей. В Венгрии Тереза открыла благотворительные детские сады для детей бедняков. До самой смерти (Тереза умерла в 1861 году в преклонном возрасте) она осталась верна избранному делу. Бетховена связывала с Терезой длительная дружба. После смерти композитора было найдено большое письмо, которое получило название «Письмо к бессмертной возлюбленной». Адресат письма неизвестен, но некоторые исследователи считают «бессмертной возлюбленной» Терезу </a:t>
            </a:r>
            <a:r>
              <a:rPr lang="ru-RU" dirty="0" err="1" smtClean="0"/>
              <a:t>Брунсвик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860033" y="476672"/>
            <a:ext cx="4032448" cy="93610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Доротея Эртман, немецкая пианистка, одна из лучших исполнительниц произведений Бетховена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179512" y="404664"/>
            <a:ext cx="4752528" cy="601372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Ученицей Бетховена была и Доротея Эртман, одна из лучших пианисток Германии. Один из современников так отзывался о ней. </a:t>
            </a:r>
            <a:r>
              <a:rPr lang="ru-RU" dirty="0" err="1" smtClean="0"/>
              <a:t>сокая</a:t>
            </a:r>
            <a:r>
              <a:rPr lang="ru-RU" dirty="0" smtClean="0"/>
              <a:t>, статная фигура и прекрасное, полное одушевления лицо, вызвали во мне… напряжённое ожидание, и все-таки я был потрясён, как никогда, её исполнением бетховенской сонаты. Я ещё никогда не встречал соединения такой силы с проникновенной нежностью — даже у величайших виртуозов.</a:t>
            </a:r>
          </a:p>
          <a:p>
            <a:endParaRPr lang="ru-RU" dirty="0" smtClean="0"/>
          </a:p>
          <a:p>
            <a:r>
              <a:rPr lang="ru-RU" dirty="0" smtClean="0"/>
              <a:t>Эртман славилась исполнением бетховенских произведений. Композитор посвятил ей Сонату № 28. Узнав, что у </a:t>
            </a:r>
            <a:r>
              <a:rPr lang="ru-RU" dirty="0" err="1" smtClean="0"/>
              <a:t>Доротеи</a:t>
            </a:r>
            <a:r>
              <a:rPr lang="ru-RU" dirty="0" smtClean="0"/>
              <a:t> умер ребёнок, Бетховен долго играл ей.</a:t>
            </a:r>
            <a:endParaRPr lang="ru-RU" dirty="0"/>
          </a:p>
        </p:txBody>
      </p:sp>
      <p:pic>
        <p:nvPicPr>
          <p:cNvPr id="13" name="Содержимое 12" descr="Doroteya_Artman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507291" y="1733487"/>
            <a:ext cx="2336292" cy="2587752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Причины смерти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8640960" cy="32403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29 августа 2007 года венский патолог и эксперт судебной медицины </a:t>
            </a:r>
            <a:r>
              <a:rPr lang="ru-RU" dirty="0" err="1" smtClean="0"/>
              <a:t>Кристиан</a:t>
            </a:r>
            <a:r>
              <a:rPr lang="ru-RU" dirty="0" smtClean="0"/>
              <a:t> Рейтер (доцент кафедры судебной медицины Венского медицинского университета) предположил, что неумышленно ускорил кончину Бетховена его врач Андреас </a:t>
            </a:r>
            <a:r>
              <a:rPr lang="ru-RU" dirty="0" err="1" smtClean="0"/>
              <a:t>Ваврух</a:t>
            </a:r>
            <a:r>
              <a:rPr lang="ru-RU" dirty="0" smtClean="0"/>
              <a:t>, который раз за разом протыкал больному брюшину (чтобы вывести жидкость), после чего накладывал на раны примочки, содержавшие свинец. Проведённые Рейтером исследования волос показали, что уровень содержания свинца в организме Бетховена резко возрастал каждый раз после визита врача.</a:t>
            </a:r>
            <a:endParaRPr lang="ru-RU" dirty="0"/>
          </a:p>
        </p:txBody>
      </p:sp>
      <p:pic>
        <p:nvPicPr>
          <p:cNvPr id="7" name="Содержимое 6" descr="Teltscher-beethov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353809"/>
            <a:ext cx="3657600" cy="3004457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Произведения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58326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9 симфоний: № 1 (1799—1800), № 2 (1803), № 3 «Героическая» (1803—1804), № 4 (1806), № 5 (1804—1808), № 6 «Пасторальная» (1808), № 7 (1812), № 8 (1812), № 9 (1824).</a:t>
            </a:r>
          </a:p>
          <a:p>
            <a:r>
              <a:rPr lang="ru-RU" dirty="0" smtClean="0"/>
              <a:t>11 симфонических увертюр, среди которых «Кориолан», «Эгмонт», «</a:t>
            </a:r>
            <a:r>
              <a:rPr lang="ru-RU" dirty="0" err="1" smtClean="0"/>
              <a:t>Леонора</a:t>
            </a:r>
            <a:r>
              <a:rPr lang="ru-RU" dirty="0" smtClean="0"/>
              <a:t>» № 3.</a:t>
            </a:r>
          </a:p>
          <a:p>
            <a:r>
              <a:rPr lang="ru-RU" dirty="0" smtClean="0"/>
              <a:t>5 концертов для фортепиано с оркестром.</a:t>
            </a:r>
          </a:p>
          <a:p>
            <a:r>
              <a:rPr lang="ru-RU" dirty="0" smtClean="0"/>
              <a:t>6 юношеских сонат для фортепиано.</a:t>
            </a:r>
          </a:p>
          <a:p>
            <a:r>
              <a:rPr lang="ru-RU" dirty="0" smtClean="0"/>
              <a:t>32 сонаты для фортепиано, 32 вариации и около 60 пьес для фортепиано.</a:t>
            </a:r>
          </a:p>
          <a:p>
            <a:r>
              <a:rPr lang="ru-RU" dirty="0" smtClean="0"/>
              <a:t>10 сонат для скрипки и фортепиано.</a:t>
            </a:r>
          </a:p>
          <a:p>
            <a:r>
              <a:rPr lang="ru-RU" dirty="0" smtClean="0"/>
              <a:t>концерт для скрипки с оркестром, концерт для фортепиано, скрипки и виолончели с оркестром («тройной концерт»).</a:t>
            </a:r>
          </a:p>
          <a:p>
            <a:r>
              <a:rPr lang="ru-RU" dirty="0" smtClean="0"/>
              <a:t>5 сонат для виолончели и фортепиано.</a:t>
            </a:r>
          </a:p>
          <a:p>
            <a:r>
              <a:rPr lang="ru-RU" dirty="0" smtClean="0"/>
              <a:t>16 струнных квартетов.</a:t>
            </a:r>
          </a:p>
          <a:p>
            <a:r>
              <a:rPr lang="ru-RU" dirty="0" smtClean="0"/>
              <a:t>6 трио.</a:t>
            </a:r>
          </a:p>
          <a:p>
            <a:r>
              <a:rPr lang="ru-RU" dirty="0" smtClean="0"/>
              <a:t>Балет «Творения Прометея».</a:t>
            </a:r>
          </a:p>
          <a:p>
            <a:r>
              <a:rPr lang="ru-RU" dirty="0" smtClean="0"/>
              <a:t>Опера «</a:t>
            </a:r>
            <a:r>
              <a:rPr lang="ru-RU" dirty="0" err="1" smtClean="0"/>
              <a:t>Фиделио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Торжественная месса.</a:t>
            </a:r>
          </a:p>
          <a:p>
            <a:r>
              <a:rPr lang="ru-RU" dirty="0" smtClean="0"/>
              <a:t>Вокальный цикл «К далёкой возлюбленной».</a:t>
            </a:r>
          </a:p>
          <a:p>
            <a:r>
              <a:rPr lang="ru-RU" dirty="0" smtClean="0"/>
              <a:t>Песни на стихи разных поэтов, обработки народных песен.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04856" cy="720080"/>
          </a:xfrm>
        </p:spPr>
        <p:txBody>
          <a:bodyPr/>
          <a:lstStyle/>
          <a:p>
            <a:pPr algn="ctr"/>
            <a:r>
              <a:rPr lang="ru-RU" sz="3200" dirty="0" smtClean="0"/>
              <a:t>Памятники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404018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Мемориальная табличка в Праге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5102225" y="764704"/>
            <a:ext cx="4041775" cy="63976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Мемориальная доска в Вене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11" name="Содержимое 10" descr="450px-Prague_-_Ludwig_van_Beethove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58986"/>
            <a:ext cx="3494459" cy="4659278"/>
          </a:xfrm>
        </p:spPr>
      </p:pic>
      <p:pic>
        <p:nvPicPr>
          <p:cNvPr id="14" name="Содержимое 13" descr="437px-Haus-UngargasseNr5-Tafel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009449" y="2112963"/>
            <a:ext cx="1331976" cy="18288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14400"/>
          </a:xfrm>
        </p:spPr>
        <p:txBody>
          <a:bodyPr/>
          <a:lstStyle/>
          <a:p>
            <a:pPr algn="ctr"/>
            <a:r>
              <a:rPr lang="ru-RU" sz="2800" i="1" dirty="0" smtClean="0"/>
              <a:t>Образ Бетховена в культуре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692696"/>
            <a:ext cx="8640960" cy="597666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литературе</a:t>
            </a:r>
          </a:p>
          <a:p>
            <a:endParaRPr lang="ru-RU" dirty="0" smtClean="0"/>
          </a:p>
          <a:p>
            <a:r>
              <a:rPr lang="ru-RU" dirty="0" smtClean="0"/>
              <a:t>Бетховен стал прототипом главного героя — композитора Жана Кристофа — в одноимённом романе, одном из наиболее известных произведений французского автора </a:t>
            </a:r>
            <a:r>
              <a:rPr lang="ru-RU" dirty="0" err="1" smtClean="0"/>
              <a:t>Ромена</a:t>
            </a:r>
            <a:r>
              <a:rPr lang="ru-RU" dirty="0" smtClean="0"/>
              <a:t> Роллана. Роман стал одним из произведений, за которое Роллану в 1915 году была присвоена Нобелевская премия по литературе.</a:t>
            </a:r>
          </a:p>
          <a:p>
            <a:r>
              <a:rPr lang="ru-RU" dirty="0" smtClean="0"/>
              <a:t>В кинематографе</a:t>
            </a:r>
          </a:p>
          <a:p>
            <a:r>
              <a:rPr lang="ru-RU" dirty="0" smtClean="0"/>
              <a:t>О судьбе композитора сняты фильмы «Племянник Бетховена» (режиссёр Пол </a:t>
            </a:r>
            <a:r>
              <a:rPr lang="ru-RU" dirty="0" err="1" smtClean="0"/>
              <a:t>Моррисси</a:t>
            </a:r>
            <a:r>
              <a:rPr lang="ru-RU" dirty="0" smtClean="0"/>
              <a:t>) и «Бессмертная возлюбленная» (в главной роли </a:t>
            </a:r>
            <a:r>
              <a:rPr lang="ru-RU" dirty="0" err="1" smtClean="0"/>
              <a:t>Гэри</a:t>
            </a:r>
            <a:r>
              <a:rPr lang="ru-RU" dirty="0" smtClean="0"/>
              <a:t> </a:t>
            </a:r>
            <a:r>
              <a:rPr lang="ru-RU" dirty="0" err="1" smtClean="0"/>
              <a:t>Олдмен</a:t>
            </a:r>
            <a:r>
              <a:rPr lang="ru-RU" dirty="0" smtClean="0"/>
              <a:t>). В первом он представлен как латентный </a:t>
            </a:r>
            <a:r>
              <a:rPr lang="ru-RU" dirty="0" err="1" smtClean="0"/>
              <a:t>гомосексуал</a:t>
            </a:r>
            <a:r>
              <a:rPr lang="ru-RU" dirty="0" smtClean="0"/>
              <a:t>, ревнующий ко всем собственного племянника Карла; во втором разрабатывается идея, что отношение композитора к Карлу было обусловлено тайной любовью Бетховена к его матери.</a:t>
            </a:r>
          </a:p>
          <a:p>
            <a:r>
              <a:rPr lang="ru-RU" dirty="0" smtClean="0"/>
              <a:t>Главный герой культового фильма «Заводной апельсин» Алекс очень любит слушать музыку Бетховена, поэтому фильм насыщен ею.</a:t>
            </a:r>
          </a:p>
          <a:p>
            <a:r>
              <a:rPr lang="ru-RU" dirty="0" smtClean="0"/>
              <a:t>В фильме «Запомните меня такой» снятом в 1987 году на Мосфильме Павлом </a:t>
            </a:r>
            <a:r>
              <a:rPr lang="ru-RU" dirty="0" err="1" smtClean="0"/>
              <a:t>Чухраем</a:t>
            </a:r>
            <a:r>
              <a:rPr lang="ru-RU" dirty="0" smtClean="0"/>
              <a:t> звучит музыка Бетховена.</a:t>
            </a:r>
          </a:p>
          <a:p>
            <a:r>
              <a:rPr lang="ru-RU" dirty="0" smtClean="0"/>
              <a:t>Фильм-комедия «Бетховен» не имеет ничего общего с композитором, кроме того, что в его честь назвали собаку.</a:t>
            </a:r>
          </a:p>
          <a:p>
            <a:r>
              <a:rPr lang="ru-RU" dirty="0" smtClean="0"/>
              <a:t>В фильме «Героическая симфония» Бетховена сыграл Ян </a:t>
            </a:r>
            <a:r>
              <a:rPr lang="ru-RU" dirty="0" err="1" smtClean="0"/>
              <a:t>Харт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советско-германском фильме «Бетховен — дни жизни» Бетховена сыграл </a:t>
            </a:r>
            <a:r>
              <a:rPr lang="ru-RU" dirty="0" err="1" smtClean="0"/>
              <a:t>Донатас</a:t>
            </a:r>
            <a:r>
              <a:rPr lang="ru-RU" dirty="0" smtClean="0"/>
              <a:t> </a:t>
            </a:r>
            <a:r>
              <a:rPr lang="ru-RU" dirty="0" err="1" smtClean="0"/>
              <a:t>Банионис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фильме «</a:t>
            </a:r>
            <a:r>
              <a:rPr lang="ru-RU" dirty="0" err="1" smtClean="0"/>
              <a:t>Знaмение</a:t>
            </a:r>
            <a:r>
              <a:rPr lang="ru-RU" dirty="0" smtClean="0"/>
              <a:t>» главный герой любил слушать музыку Бетховена, а в конце фильма, когда начинался конец света, все погибали под вторую часть Седьмой симфонии Бетховена.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r>
              <a:rPr lang="ru-RU" i="1" dirty="0" smtClean="0"/>
              <a:t>Цели презентации: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19672" y="1556792"/>
            <a:ext cx="4038600" cy="4525963"/>
          </a:xfrm>
        </p:spPr>
        <p:txBody>
          <a:bodyPr/>
          <a:lstStyle/>
          <a:p>
            <a:r>
              <a:rPr lang="ru-RU" dirty="0" smtClean="0"/>
              <a:t>Сдать экзамен </a:t>
            </a:r>
          </a:p>
          <a:p>
            <a:r>
              <a:rPr lang="ru-RU" dirty="0" smtClean="0"/>
              <a:t>Изучить историю жизни Людвига Ван Бетховена</a:t>
            </a:r>
          </a:p>
          <a:p>
            <a:r>
              <a:rPr lang="ru-RU" dirty="0" smtClean="0"/>
              <a:t>Повысить интеллектуальный уровень</a:t>
            </a:r>
            <a:endParaRPr lang="ru-RU" dirty="0"/>
          </a:p>
        </p:txBody>
      </p:sp>
      <p:pic>
        <p:nvPicPr>
          <p:cNvPr id="7" name="Содержимое 6" descr="499px-Beethov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45174" y="2941637"/>
            <a:ext cx="1520952" cy="18288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76875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Интересные факты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8712968" cy="576063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Однажды Бетховен и Гёте, гуляя вместе в Теплице, встретили находящегося там в это время императора Франца в окружении его свиты и придворных. Гёте, отойдя в сторону, склонился в глубоком поклоне, Бетховен прошёл сквозь толпу придворных, едва притронувшись к шляпе.</a:t>
            </a:r>
          </a:p>
          <a:p>
            <a:r>
              <a:rPr lang="ru-RU" dirty="0" smtClean="0"/>
              <a:t>Каждый раз, прежде, чем сесть за стол и приступить к сочинению музыки, Бетховен опускал голову в таз с ледяной водой, из-за чего застудил себе уши и в дальнейшем потерял слух. Этот приём настолько вошёл у него в привычку, что композитор не мог отказаться от него до конца жизни.</a:t>
            </a:r>
          </a:p>
          <a:p>
            <a:r>
              <a:rPr lang="ru-RU" dirty="0" smtClean="0"/>
              <a:t>В 2011 году профессор Манчестерского университета Брайан Купер сообщил, что ему удалось восстановить 72-тактовый опус для струнного квартета, написанный Бетховеном в 1799 году, отбракованный и впоследствии утерянный. «Бетховен был </a:t>
            </a:r>
            <a:r>
              <a:rPr lang="ru-RU" dirty="0" err="1" smtClean="0"/>
              <a:t>перфекционистом</a:t>
            </a:r>
            <a:r>
              <a:rPr lang="ru-RU" dirty="0" smtClean="0"/>
              <a:t>, — говорит ученый. — Любой другой композитор был бы счастлив, сочинив этот отрывок». Вновь обретенная музыка прозвучала 29 сентября в исполнении струнного квартета Манчестерского университета.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Людвиг Ван Бетховен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15616" y="1412776"/>
            <a:ext cx="7776864" cy="52565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Бетховен — ключевая фигура западной классической музыки в период между классицизмом и романтизмом, один из наиболее уважаемых и исполняемых композиторов в мире. Он писал во всех существовавших в его время жанрах, включая оперу, музыку к драматическим спектаклям, хоровые сочинения.</a:t>
            </a:r>
            <a:endParaRPr lang="ru-RU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5076056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Его отец Иоганн (</a:t>
            </a:r>
            <a:r>
              <a:rPr lang="ru-RU" dirty="0" err="1" smtClean="0"/>
              <a:t>Johann</a:t>
            </a:r>
            <a:r>
              <a:rPr lang="ru-RU" dirty="0" smtClean="0"/>
              <a:t> van </a:t>
            </a:r>
            <a:r>
              <a:rPr lang="ru-RU" dirty="0" err="1" smtClean="0"/>
              <a:t>Beethoven</a:t>
            </a:r>
            <a:r>
              <a:rPr lang="ru-RU" dirty="0" smtClean="0"/>
              <a:t>, 1740—1792) был певцом, тенором, в придворной капелле, мать Мария-Магдалина, до замужества </a:t>
            </a:r>
            <a:r>
              <a:rPr lang="ru-RU" dirty="0" err="1" smtClean="0"/>
              <a:t>Кеверих</a:t>
            </a:r>
            <a:r>
              <a:rPr lang="ru-RU" dirty="0" smtClean="0"/>
              <a:t> (</a:t>
            </a:r>
            <a:r>
              <a:rPr lang="ru-RU" dirty="0" err="1" smtClean="0"/>
              <a:t>Maria</a:t>
            </a:r>
            <a:r>
              <a:rPr lang="ru-RU" dirty="0" smtClean="0"/>
              <a:t> </a:t>
            </a:r>
            <a:r>
              <a:rPr lang="ru-RU" dirty="0" err="1" smtClean="0"/>
              <a:t>Magdalena</a:t>
            </a:r>
            <a:r>
              <a:rPr lang="ru-RU" dirty="0" smtClean="0"/>
              <a:t> </a:t>
            </a:r>
            <a:r>
              <a:rPr lang="ru-RU" dirty="0" err="1" smtClean="0"/>
              <a:t>Keverich</a:t>
            </a:r>
            <a:r>
              <a:rPr lang="ru-RU" dirty="0" smtClean="0"/>
              <a:t>, 1748—1787), была дочерью придворного шеф-повара в Кобленце, они поженились в 1767 году.</a:t>
            </a:r>
            <a:endParaRPr lang="ru-RU" dirty="0"/>
          </a:p>
        </p:txBody>
      </p:sp>
      <p:pic>
        <p:nvPicPr>
          <p:cNvPr id="7" name="Содержимое 6" descr="413px-Bethovendo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891110"/>
            <a:ext cx="3911652" cy="5682788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Учителя Бетховена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95536" y="260648"/>
            <a:ext cx="5184576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Отец композитора хотел сделать из сына второго Моцарта и стал обучать игре на клавесине и скрипке. В 1778 году в Кёльне состоялось первое выступление мальчика. Однако чудо-ребёнком Бетховен не стал, отец же перепоручил мальчика своим коллегам и приятелям. Один обучал Людвига игре на органе, другой — на скрипке. В 1780 году   в Бонн приехал органист и композитор </a:t>
            </a:r>
            <a:r>
              <a:rPr lang="ru-RU" dirty="0" err="1" smtClean="0"/>
              <a:t>Кристиан</a:t>
            </a:r>
            <a:r>
              <a:rPr lang="ru-RU" dirty="0" smtClean="0"/>
              <a:t> </a:t>
            </a:r>
            <a:r>
              <a:rPr lang="ru-RU" dirty="0" err="1" smtClean="0"/>
              <a:t>Готлоб</a:t>
            </a:r>
            <a:r>
              <a:rPr lang="ru-RU" dirty="0" smtClean="0"/>
              <a:t> Нефе. Он стал настоящим учителем Бетховена</a:t>
            </a:r>
            <a:endParaRPr lang="ru-RU" dirty="0"/>
          </a:p>
        </p:txBody>
      </p:sp>
      <p:pic>
        <p:nvPicPr>
          <p:cNvPr id="12" name="Содержимое 11" descr="Beethoven_Riedel_180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515805" y="404664"/>
            <a:ext cx="3628195" cy="41148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710952"/>
          </a:xfrm>
        </p:spPr>
        <p:txBody>
          <a:bodyPr/>
          <a:lstStyle/>
          <a:p>
            <a:pPr algn="ctr"/>
            <a:r>
              <a:rPr lang="ru-RU" sz="3200" dirty="0" smtClean="0"/>
              <a:t>Первые десять лет в Вене</a:t>
            </a:r>
            <a:endParaRPr lang="ru-RU" sz="3200" dirty="0"/>
          </a:p>
        </p:txBody>
      </p:sp>
      <p:sp>
        <p:nvSpPr>
          <p:cNvPr id="11" name="Текст 7"/>
          <p:cNvSpPr>
            <a:spLocks noGrp="1"/>
          </p:cNvSpPr>
          <p:nvPr>
            <p:ph sz="quarter" idx="2"/>
          </p:nvPr>
        </p:nvSpPr>
        <p:spPr>
          <a:xfrm>
            <a:off x="503040" y="620688"/>
            <a:ext cx="8640960" cy="65973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1787 году Бетховен посетил Вену. Прослушав импровизацию Бетховена, Моцарт воскликнул.</a:t>
            </a:r>
          </a:p>
          <a:p>
            <a:r>
              <a:rPr lang="ru-RU" dirty="0" smtClean="0"/>
              <a:t>Он всех заставит говорить о себе!</a:t>
            </a:r>
          </a:p>
          <a:p>
            <a:r>
              <a:rPr lang="ru-RU" dirty="0" smtClean="0"/>
              <a:t>Приехав в Вену, Бетховен начал занятия с Гайдном, впоследствии утверждал, что Гайдн ничему его не научил; занятия быстро разочаровали и ученика, и учителя. Бетховен считал, что Гайдн был недостаточно внимателен к его стараниям; Гайдна пугали не только смелые по тем временам взгляды Людвига, но и довольно мрачные мелодии, что в те годы было малораспространённым. Однажды Гайдн написал Бетховену.</a:t>
            </a:r>
          </a:p>
          <a:p>
            <a:r>
              <a:rPr lang="ru-RU" dirty="0" smtClean="0"/>
              <a:t>Ваши вещи прекрасные, это даже чудесные вещи, но то тут, то там в них встречается нечто странное, мрачное, так как Вы сами немного угрюмы и странны; а стиль музыканта — это всегда он сам.</a:t>
            </a:r>
          </a:p>
          <a:p>
            <a:r>
              <a:rPr lang="ru-RU" dirty="0" smtClean="0"/>
              <a:t>Вскоре Гайдн уехал в Англию и передал своего ученика известному педагогу и теоретику </a:t>
            </a:r>
            <a:r>
              <a:rPr lang="ru-RU" dirty="0" err="1" smtClean="0"/>
              <a:t>Альбрехтсбергеру</a:t>
            </a:r>
            <a:r>
              <a:rPr lang="ru-RU" dirty="0" smtClean="0"/>
              <a:t>. В конце концов Бетховен сам выбрал себе наставника — Антонио Сальери.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>
            <a:spLocks noGrp="1"/>
          </p:cNvSpPr>
          <p:nvPr>
            <p:ph type="body" idx="1"/>
          </p:nvPr>
        </p:nvSpPr>
        <p:spPr>
          <a:xfrm>
            <a:off x="5102225" y="332656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Тереза </a:t>
            </a:r>
            <a:r>
              <a:rPr lang="ru-RU" dirty="0" err="1" smtClean="0">
                <a:solidFill>
                  <a:schemeClr val="tx1"/>
                </a:solidFill>
              </a:rPr>
              <a:t>Брунсвик</a:t>
            </a:r>
            <a:r>
              <a:rPr lang="ru-RU" dirty="0" smtClean="0">
                <a:solidFill>
                  <a:schemeClr val="tx1"/>
                </a:solidFill>
              </a:rPr>
              <a:t>, верный друг и ученица Бетховена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79512" y="188640"/>
            <a:ext cx="4824536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Сочинения Бетховена начали широко издаваться и пользоваться успехом. За первые десять лет, проведённых в Вене, было написано двадцать сонат для фортепиано и три фортепианных концерта, восемь сонат для скрипки, квартеты и другие камерные сочинения, оратория «Христос на Масличной горе», балет «Творения Прометея», Первая и Вторая симфонии.</a:t>
            </a:r>
          </a:p>
          <a:p>
            <a:r>
              <a:rPr lang="ru-RU" dirty="0" smtClean="0"/>
              <a:t> Тереза </a:t>
            </a:r>
            <a:r>
              <a:rPr lang="ru-RU" dirty="0" err="1" smtClean="0"/>
              <a:t>Брунсвик</a:t>
            </a:r>
            <a:r>
              <a:rPr lang="ru-RU" dirty="0" smtClean="0"/>
              <a:t>, верный друг и ученица Бетховена</a:t>
            </a:r>
          </a:p>
          <a:p>
            <a:endParaRPr lang="ru-RU" dirty="0" smtClean="0"/>
          </a:p>
          <a:p>
            <a:r>
              <a:rPr lang="ru-RU" dirty="0" smtClean="0"/>
              <a:t>В 1796 году Бетховен начинает терять слух. У него развивается </a:t>
            </a:r>
            <a:r>
              <a:rPr lang="ru-RU" dirty="0" err="1" smtClean="0"/>
              <a:t>тинит</a:t>
            </a:r>
            <a:r>
              <a:rPr lang="ru-RU" dirty="0" smtClean="0"/>
              <a:t> — воспаление внутреннего уха, приводящее к звону в ушах. По совету врачей он надолго уединяется в маленьком городке </a:t>
            </a:r>
            <a:r>
              <a:rPr lang="ru-RU" dirty="0" err="1" smtClean="0"/>
              <a:t>Хайлигенштадте</a:t>
            </a:r>
            <a:r>
              <a:rPr lang="ru-RU" dirty="0" smtClean="0"/>
              <a:t>. Однако покой и тишина не улучшают его самочувствия. Бетховен начинает понимать, что глухота неизлечима. В эти трагические дни он пишет письмо, которое впоследствии будет названо </a:t>
            </a:r>
            <a:r>
              <a:rPr lang="ru-RU" dirty="0" err="1" smtClean="0"/>
              <a:t>хайлигенштадтским</a:t>
            </a:r>
            <a:r>
              <a:rPr lang="ru-RU" dirty="0" smtClean="0"/>
              <a:t> завещанием. Композитор рассказывает о своих переживаниях, признаётся, что был близок к самоубийству</a:t>
            </a:r>
            <a:endParaRPr lang="ru-RU" dirty="0"/>
          </a:p>
        </p:txBody>
      </p:sp>
      <p:pic>
        <p:nvPicPr>
          <p:cNvPr id="6" name="Содержимое 5" descr="220px-Tereza_Brunsvik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652120" y="1552593"/>
            <a:ext cx="2143899" cy="2884519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04856" cy="648072"/>
          </a:xfrm>
        </p:spPr>
        <p:txBody>
          <a:bodyPr/>
          <a:lstStyle/>
          <a:p>
            <a:pPr algn="ctr"/>
            <a:r>
              <a:rPr lang="ru-RU" sz="2800" dirty="0" smtClean="0"/>
              <a:t>Поздние годы (1802—1815)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Когда Бетховену было 34 года, Наполеон отказался от идеалов Великой французской революции и объявил себя императором. Поэтому Бетховен отказался от намерений посвятить ему свою Третью симфонию: «Этот Наполеон тоже обыкновенный человек. Теперь он будет топтать ногами все человеческие права и сделается тираном». Из-за глухоты Бетховен редко выходит из дома, лишается звукового восприятия. Он становится угрюм, замкнут. Именно в эти годы композитор одно за другим создаёт свои самые известные произведения. В эти же годы Бетховен работает над своей единственной оперой «</a:t>
            </a:r>
            <a:r>
              <a:rPr lang="ru-RU" dirty="0" err="1" smtClean="0"/>
              <a:t>Фиделио</a:t>
            </a:r>
            <a:r>
              <a:rPr lang="ru-RU" dirty="0" smtClean="0"/>
              <a:t>». Эта опера относится к жанру опер «ужасов и спасения». Успех к «</a:t>
            </a:r>
            <a:r>
              <a:rPr lang="ru-RU" dirty="0" err="1" smtClean="0"/>
              <a:t>Фиделио</a:t>
            </a:r>
            <a:r>
              <a:rPr lang="ru-RU" dirty="0" smtClean="0"/>
              <a:t>» пришёл лишь в 1814 году, когда опера была поставлена сперва в Вене, потом в Праге, где ею дирижировал знаменитый немецкий композитор Вебер и, наконец, в Берлине.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811592" cy="684688"/>
          </a:xfrm>
        </p:spPr>
        <p:txBody>
          <a:bodyPr/>
          <a:lstStyle/>
          <a:p>
            <a:pPr algn="ctr"/>
            <a:r>
              <a:rPr lang="ru-RU" sz="3600" dirty="0" smtClean="0"/>
              <a:t>Последние годы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179512" y="908720"/>
            <a:ext cx="5112568" cy="57606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Незадолго до смерти композитор передал рукопись «</a:t>
            </a:r>
            <a:r>
              <a:rPr lang="ru-RU" dirty="0" err="1" smtClean="0"/>
              <a:t>Фиделио</a:t>
            </a:r>
            <a:r>
              <a:rPr lang="ru-RU" dirty="0" smtClean="0"/>
              <a:t>» своему другу и секретарю </a:t>
            </a:r>
            <a:r>
              <a:rPr lang="ru-RU" dirty="0" err="1" smtClean="0"/>
              <a:t>Шиндлеру</a:t>
            </a:r>
            <a:r>
              <a:rPr lang="ru-RU" dirty="0" smtClean="0"/>
              <a:t> со словами: «Это дитя моего духа было произведено на свет в более сильных мучениях, чем другие, и доставило мне величайшие огорчения. Поэтому оно мне дороже всех…» После 1812 года творческая активность композитора на время падает. Однако через три года он начинает работать с прежней энергией. В это время созданы фортепианные сонаты с 28-й по последнюю, 32-ю, две сонаты для виолончели, квартеты, вокальный цикл «К далёкой возлюбленной». Много времени уделяется и обработкам народных песен. Наряду с шотландскими, ирландскими, уэльскими, есть и русские. Но главными созданиями последних лет стали два самых монументальных сочинения Бетховена — «Торжественная месса» и Симфония № 9 с хором.</a:t>
            </a:r>
            <a:endParaRPr lang="ru-RU" dirty="0"/>
          </a:p>
        </p:txBody>
      </p:sp>
      <p:pic>
        <p:nvPicPr>
          <p:cNvPr id="11" name="Содержимое 10" descr="259334709_tonnel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246687" y="1122363"/>
            <a:ext cx="2857500" cy="38100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467</TotalTime>
  <Words>1581</Words>
  <Application>Microsoft Office PowerPoint</Application>
  <PresentationFormat>Экран (4:3)</PresentationFormat>
  <Paragraphs>78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Презентация Тема:Людвиг Ван Бетховен. </vt:lpstr>
      <vt:lpstr>Цели презентации:</vt:lpstr>
      <vt:lpstr>Людвиг Ван Бетховен</vt:lpstr>
      <vt:lpstr>Слайд 4</vt:lpstr>
      <vt:lpstr>Учителя Бетховена</vt:lpstr>
      <vt:lpstr>Первые десять лет в Вене</vt:lpstr>
      <vt:lpstr>Слайд 7</vt:lpstr>
      <vt:lpstr>Поздние годы (1802—1815)</vt:lpstr>
      <vt:lpstr>Последние годы</vt:lpstr>
      <vt:lpstr>Слайд 10</vt:lpstr>
      <vt:lpstr>Слайд 11</vt:lpstr>
      <vt:lpstr>Слайд 12</vt:lpstr>
      <vt:lpstr>Учитель</vt:lpstr>
      <vt:lpstr>Слайд 14</vt:lpstr>
      <vt:lpstr>Слайд 15</vt:lpstr>
      <vt:lpstr>Причины смерти</vt:lpstr>
      <vt:lpstr>Произведения   </vt:lpstr>
      <vt:lpstr>Памятники</vt:lpstr>
      <vt:lpstr>Образ Бетховена в культуре</vt:lpstr>
      <vt:lpstr>Интересные факты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Тема: Формы лица. Корекция формы лица.</dc:title>
  <dc:creator>Андрей Марина</dc:creator>
  <cp:lastModifiedBy>Учитель</cp:lastModifiedBy>
  <cp:revision>49</cp:revision>
  <dcterms:created xsi:type="dcterms:W3CDTF">2011-12-21T13:50:14Z</dcterms:created>
  <dcterms:modified xsi:type="dcterms:W3CDTF">2012-06-25T07:01:53Z</dcterms:modified>
</cp:coreProperties>
</file>