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70" r:id="rId9"/>
    <p:sldId id="269" r:id="rId10"/>
    <p:sldId id="272" r:id="rId11"/>
    <p:sldId id="274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39" autoAdjust="0"/>
  </p:normalViewPr>
  <p:slideViewPr>
    <p:cSldViewPr>
      <p:cViewPr>
        <p:scale>
          <a:sx n="73" d="100"/>
          <a:sy n="73" d="100"/>
        </p:scale>
        <p:origin x="-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005D3-A6F0-488A-B53F-45B0439FA3CA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E8F8D-71B9-4252-B9EF-0521427AE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E8F8D-71B9-4252-B9EF-0521427AE52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507688" cy="4566902"/>
          </a:xfrm>
        </p:spPr>
        <p:txBody>
          <a:bodyPr>
            <a:noAutofit/>
          </a:bodyPr>
          <a:lstStyle/>
          <a:p>
            <a:r>
              <a:rPr lang="ru-RU" sz="4900" dirty="0" smtClean="0">
                <a:solidFill>
                  <a:srgbClr val="C00000"/>
                </a:solidFill>
                <a:latin typeface="Old Comedy" pitchFamily="2" charset="0"/>
              </a:rPr>
              <a:t>РАЗВИТИЕ ВОКАЛЬНЫХ НАВЫКОВ </a:t>
            </a:r>
            <a:br>
              <a:rPr lang="ru-RU" sz="4900" dirty="0" smtClean="0">
                <a:solidFill>
                  <a:srgbClr val="C00000"/>
                </a:solidFill>
                <a:latin typeface="Old Comedy" pitchFamily="2" charset="0"/>
              </a:rPr>
            </a:br>
            <a:r>
              <a:rPr lang="ru-RU" sz="4900" dirty="0" smtClean="0">
                <a:solidFill>
                  <a:srgbClr val="C00000"/>
                </a:solidFill>
                <a:latin typeface="Old Comedy" pitchFamily="2" charset="0"/>
              </a:rPr>
              <a:t>И ТВОРЧЕСКИХ СПОСОБНОСТЕЙ ДЕТЕЙ НА УРОКАХ МУЗЫКИ</a:t>
            </a:r>
            <a:endParaRPr lang="ru-RU" sz="4900" dirty="0">
              <a:solidFill>
                <a:srgbClr val="C00000"/>
              </a:solidFill>
              <a:latin typeface="Old Comed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501222" cy="68580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42852"/>
            <a:ext cx="87868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Голосообразование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5A9E"/>
                </a:solidFill>
              </a:rPr>
              <a:t> Освобождение мышц звукового канала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  Язык в работе над звуковым каналом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5A9E"/>
                </a:solidFill>
              </a:rPr>
              <a:t>  Резонаторы при полной мышечной свободе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  Формирование певческого тона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5A9E"/>
                </a:solidFill>
              </a:rPr>
              <a:t>  Развитие диапазона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5A9E"/>
                </a:solidFill>
              </a:rPr>
              <a:t>  </a:t>
            </a:r>
            <a:r>
              <a:rPr lang="ru-RU" sz="3200" b="1" dirty="0" smtClean="0">
                <a:solidFill>
                  <a:srgbClr val="C00000"/>
                </a:solidFill>
              </a:rPr>
              <a:t>Наработка навыков дыхания через нос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I:\ПЕНЕКИД\лена\Новая папка\SDC1230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786314" y="3786190"/>
            <a:ext cx="3840000" cy="2737124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  <p:pic>
        <p:nvPicPr>
          <p:cNvPr id="6" name="Picture 2" descr="C:\Documents and Settings\Администратор\Рабочий стол\лена\Новая папка\SDC1221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596" y="4143380"/>
            <a:ext cx="3840000" cy="22860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501222" cy="68580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642918"/>
            <a:ext cx="86439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“Ребенок, испытавший радость творчества даже в самой минимальной степени, становится другим, чем ребенок, подражающий актам других.”       </a:t>
            </a:r>
            <a:r>
              <a:rPr lang="ru-RU" sz="3200" b="1" dirty="0" smtClean="0">
                <a:solidFill>
                  <a:srgbClr val="005A9E"/>
                </a:solidFill>
              </a:rPr>
              <a:t>Б.Асафьев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endParaRPr lang="ru-RU" sz="3200" dirty="0"/>
          </a:p>
        </p:txBody>
      </p:sp>
      <p:pic>
        <p:nvPicPr>
          <p:cNvPr id="2050" name="Picture 2" descr="C:\Documents and Settings\Администратор\Рабочий стол\лена\Новая папка\102SSCAM\SDC1229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21209770">
            <a:off x="442601" y="3156013"/>
            <a:ext cx="3840000" cy="2237058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  <p:pic>
        <p:nvPicPr>
          <p:cNvPr id="2051" name="Picture 3" descr="C:\Documents and Settings\Администратор\Рабочий стол\лена\Новая папка\102SSCAM\SDC1228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493183">
            <a:off x="4877759" y="3656245"/>
            <a:ext cx="3360000" cy="252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501222" cy="68580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14290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rgbClr val="FF0000"/>
                </a:solidFill>
                <a:latin typeface="Old Comedy" pitchFamily="2" charset="0"/>
              </a:rPr>
              <a:t>Как  помочь ребёнку раскрыть свой творческий потенциал и способности</a:t>
            </a:r>
            <a:endParaRPr lang="ru-RU" sz="3600" b="1" u="sng" dirty="0">
              <a:solidFill>
                <a:srgbClr val="FF0000"/>
              </a:solidFill>
              <a:latin typeface="Old Comedy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57222" y="1500174"/>
            <a:ext cx="97870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005A9E"/>
              </a:buCl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005A9E"/>
                </a:solidFill>
              </a:rPr>
              <a:t>«верный тон»  урока, эмоциональный настрой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C00000"/>
                </a:solidFill>
              </a:rPr>
              <a:t> пробуждение энтузиазма к познанию</a:t>
            </a:r>
          </a:p>
          <a:p>
            <a:pPr lvl="1">
              <a:buClr>
                <a:srgbClr val="005A9E"/>
              </a:buCl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5A9E"/>
                </a:solidFill>
              </a:rPr>
              <a:t> освоение детьми способов выражения собственной особенности в исполнительской деятельности  </a:t>
            </a:r>
            <a:r>
              <a:rPr lang="ru-RU" sz="2800" b="1" dirty="0" smtClean="0">
                <a:solidFill>
                  <a:srgbClr val="C00000"/>
                </a:solidFill>
              </a:rPr>
              <a:t>«проживание» разнообразных эмоциональных 										состояний</a:t>
            </a:r>
          </a:p>
        </p:txBody>
      </p:sp>
      <p:pic>
        <p:nvPicPr>
          <p:cNvPr id="6" name="Picture 3" descr="C:\Documents and Settings\Администратор\Рабочий стол\лена\Новая папка\SDC1221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00562" y="4500570"/>
            <a:ext cx="3571900" cy="19826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3076" name="Picture 4" descr="C:\Documents and Settings\Администратор\Рабочий стол\лена\Новая папка\102SSCAM\SDC1228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14348" y="4000504"/>
            <a:ext cx="2880000" cy="2160000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501222" cy="68580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“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14346" y="5429264"/>
            <a:ext cx="93583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5A9E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музыкально-игровой</a:t>
            </a:r>
            <a:r>
              <a:rPr lang="ru-RU" sz="2800" b="1" dirty="0" smtClean="0">
                <a:solidFill>
                  <a:srgbClr val="005A9E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вид деятельности</a:t>
            </a:r>
          </a:p>
          <a:p>
            <a:pPr lvl="1">
              <a:buClr>
                <a:srgbClr val="005A9E"/>
              </a:buCl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5A9E"/>
                </a:solidFill>
              </a:rPr>
              <a:t> пластическое интонирование музыки</a:t>
            </a:r>
          </a:p>
        </p:txBody>
      </p:sp>
      <p:pic>
        <p:nvPicPr>
          <p:cNvPr id="3077" name="Picture 5" descr="C:\Documents and Settings\Администратор\Рабочий стол\лена\Новая папка\Дети Фоминой\хор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06412">
            <a:off x="5096527" y="510627"/>
            <a:ext cx="3250429" cy="252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3074" name="Picture 2" descr="C:\Documents and Settings\Администратор\Рабочий стол\лена\Новая папка\SDC1222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000232" y="2714620"/>
            <a:ext cx="3840000" cy="26963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8" name="Picture 2" descr="C:\Documents and Settings\Администратор\Рабочий стол\лена\Новая папка\102SSCAM\SDC1228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21158732">
            <a:off x="627997" y="436874"/>
            <a:ext cx="2500330" cy="2160000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501222" cy="68580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71481"/>
            <a:ext cx="442912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инструментальное </a:t>
            </a:r>
            <a:r>
              <a:rPr lang="ru-RU" sz="3200" b="1" dirty="0" err="1" smtClean="0">
                <a:solidFill>
                  <a:srgbClr val="C00000"/>
                </a:solidFill>
              </a:rPr>
              <a:t>музицирование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pPr lvl="1">
              <a:buClr>
                <a:srgbClr val="005A9E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C00000"/>
              </a:solidFill>
            </a:endParaRPr>
          </a:p>
          <a:p>
            <a:pPr lvl="1">
              <a:buClr>
                <a:srgbClr val="005A9E"/>
              </a:buCl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005A9E"/>
                </a:solidFill>
              </a:rPr>
              <a:t>выражения впечатления </a:t>
            </a:r>
          </a:p>
          <a:p>
            <a:pPr lvl="1">
              <a:buClr>
                <a:srgbClr val="005A9E"/>
              </a:buClr>
            </a:pPr>
            <a:r>
              <a:rPr lang="ru-RU" sz="3200" b="1" dirty="0" smtClean="0">
                <a:solidFill>
                  <a:srgbClr val="005A9E"/>
                </a:solidFill>
              </a:rPr>
              <a:t>от музыки </a:t>
            </a:r>
          </a:p>
          <a:p>
            <a:pPr lvl="1">
              <a:buClr>
                <a:srgbClr val="005A9E"/>
              </a:buClr>
            </a:pPr>
            <a:r>
              <a:rPr lang="ru-RU" sz="3200" b="1" dirty="0" smtClean="0">
                <a:solidFill>
                  <a:srgbClr val="005A9E"/>
                </a:solidFill>
              </a:rPr>
              <a:t>в рисунках, </a:t>
            </a:r>
          </a:p>
          <a:p>
            <a:pPr lvl="1">
              <a:buClr>
                <a:srgbClr val="005A9E"/>
              </a:buClr>
            </a:pPr>
            <a:r>
              <a:rPr lang="ru-RU" sz="3200" b="1" dirty="0" smtClean="0">
                <a:solidFill>
                  <a:srgbClr val="005A9E"/>
                </a:solidFill>
              </a:rPr>
              <a:t>стихах, </a:t>
            </a:r>
          </a:p>
          <a:p>
            <a:pPr lvl="1">
              <a:buClr>
                <a:srgbClr val="005A9E"/>
              </a:buClr>
            </a:pPr>
            <a:r>
              <a:rPr lang="ru-RU" sz="3200" b="1" dirty="0" smtClean="0">
                <a:solidFill>
                  <a:srgbClr val="005A9E"/>
                </a:solidFill>
              </a:rPr>
              <a:t>рассказах</a:t>
            </a:r>
          </a:p>
          <a:p>
            <a:pPr lvl="1">
              <a:buClr>
                <a:srgbClr val="C00000"/>
              </a:buClr>
            </a:pPr>
            <a:endParaRPr lang="ru-RU" sz="2800" dirty="0" smtClean="0">
              <a:solidFill>
                <a:srgbClr val="C00000"/>
              </a:solidFill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импровизация</a:t>
            </a:r>
            <a:endParaRPr lang="ru-RU" sz="3200" b="1" dirty="0"/>
          </a:p>
        </p:txBody>
      </p:sp>
      <p:pic>
        <p:nvPicPr>
          <p:cNvPr id="2050" name="Picture 2" descr="C:\Documents and Settings\Администратор\Рабочий стол\лена\Новая папка\SDC1220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647675">
            <a:off x="5926762" y="448242"/>
            <a:ext cx="2880000" cy="216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1027" name="Picture 3" descr="C:\Documents and Settings\Администратор\Рабочий стол\лена\Новая папка\Дети Фоминой\Фомина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572132" y="4214818"/>
            <a:ext cx="3360342" cy="252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2051" name="Picture 3" descr="C:\Documents and Settings\Администратор\Рабочий стол\лена\Новая папка\SDC1227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143240" y="2143116"/>
            <a:ext cx="3286148" cy="2143140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501222" cy="68580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571481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“Горят, как жар, слова  </a:t>
            </a:r>
          </a:p>
          <a:p>
            <a:endParaRPr lang="ru-RU" sz="3200" b="1" dirty="0" smtClean="0">
              <a:solidFill>
                <a:srgbClr val="C00000"/>
              </a:solidFill>
              <a:latin typeface="Old Comedy" pitchFamily="2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Иль станут, как будто камешки,-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 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Зависит от того, чем наделил их ты,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 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Какими к ним в свой час притронулся руками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 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И сколько отдал им душевной теплоты…”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 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Old Comedy" pitchFamily="2" charset="0"/>
              </a:rPr>
              <a:t>                                                   Л.Горюнова</a:t>
            </a:r>
          </a:p>
          <a:p>
            <a:endParaRPr lang="ru-RU" sz="3200" b="1" dirty="0">
              <a:solidFill>
                <a:srgbClr val="C00000"/>
              </a:solidFill>
              <a:latin typeface="Old Comed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8143900" cy="857256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C00000"/>
                </a:solidFill>
                <a:latin typeface="Old Comedy" pitchFamily="2" charset="0"/>
              </a:rPr>
              <a:t>Цель:</a:t>
            </a:r>
            <a:endParaRPr lang="ru-RU" u="sng" dirty="0">
              <a:solidFill>
                <a:srgbClr val="C00000"/>
              </a:solidFill>
              <a:latin typeface="Old Comedy" pitchFamily="2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2" y="1571612"/>
            <a:ext cx="8572560" cy="278608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5A9E"/>
                </a:solidFill>
              </a:rPr>
              <a:t>1.Формирование у обучающихся  свободного владения певческим голосом, умение технически грамотно и художественно выразительно исполнять музыкальные произведения разных жанров как участник хора, ансамбля и как вокалист.</a:t>
            </a:r>
          </a:p>
          <a:p>
            <a:pPr lvl="0" algn="l"/>
            <a:endParaRPr lang="ru-RU" b="1" dirty="0" smtClean="0">
              <a:solidFill>
                <a:srgbClr val="C00000"/>
              </a:solidFill>
            </a:endParaRP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2. Развитие творческого мышления, фантазии и воображения детей, как необходимый фактор положительной эмоциональной сферы .</a:t>
            </a: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 </a:t>
            </a:r>
          </a:p>
          <a:p>
            <a:endParaRPr lang="ru-RU" sz="3200" dirty="0" smtClean="0">
              <a:solidFill>
                <a:srgbClr val="7030A0"/>
              </a:solidFill>
            </a:endParaRPr>
          </a:p>
          <a:p>
            <a:endParaRPr lang="ru-RU" sz="3200" dirty="0">
              <a:solidFill>
                <a:srgbClr val="C00000"/>
              </a:solidFill>
              <a:latin typeface="Old Comedy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785850" y="357166"/>
            <a:ext cx="10144196" cy="14287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Old Comedy" pitchFamily="2" charset="0"/>
              </a:rPr>
              <a:t>          задачи :</a:t>
            </a:r>
            <a:br>
              <a:rPr lang="ru-RU" dirty="0" smtClean="0">
                <a:solidFill>
                  <a:srgbClr val="C00000"/>
                </a:solidFill>
                <a:latin typeface="Old Comedy" pitchFamily="2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42984"/>
            <a:ext cx="8462744" cy="5214974"/>
          </a:xfrm>
        </p:spPr>
        <p:txBody>
          <a:bodyPr>
            <a:normAutofit fontScale="92500" lnSpcReduction="10000"/>
          </a:bodyPr>
          <a:lstStyle/>
          <a:p>
            <a:pPr marL="742950" indent="-742950"/>
            <a:r>
              <a:rPr lang="ru-RU" sz="3600" b="1" dirty="0" smtClean="0">
                <a:solidFill>
                  <a:srgbClr val="C00000"/>
                </a:solidFill>
                <a:latin typeface="Old Comedy" pitchFamily="2" charset="0"/>
              </a:rPr>
              <a:t>                               </a:t>
            </a:r>
            <a:r>
              <a:rPr lang="ru-RU" sz="3600" b="1" u="sng" dirty="0" smtClean="0">
                <a:solidFill>
                  <a:srgbClr val="C00000"/>
                </a:solidFill>
                <a:latin typeface="Old Comedy" pitchFamily="2" charset="0"/>
              </a:rPr>
              <a:t>1.</a:t>
            </a:r>
            <a:r>
              <a:rPr lang="ru-RU" sz="4800" b="1" u="sng" dirty="0" smtClean="0">
                <a:solidFill>
                  <a:srgbClr val="C00000"/>
                </a:solidFill>
                <a:latin typeface="Old Comedy" pitchFamily="2" charset="0"/>
              </a:rPr>
              <a:t>Обучающие</a:t>
            </a:r>
            <a:r>
              <a:rPr lang="ru-RU" sz="3600" b="1" u="sng" dirty="0" smtClean="0">
                <a:solidFill>
                  <a:srgbClr val="C00000"/>
                </a:solidFill>
                <a:latin typeface="Old Comedy" pitchFamily="2" charset="0"/>
              </a:rPr>
              <a:t>:</a:t>
            </a:r>
          </a:p>
          <a:p>
            <a:pPr marL="742950" indent="-742950" algn="l"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005A9E"/>
              </a:solidFill>
            </a:endParaRPr>
          </a:p>
          <a:p>
            <a:pPr marL="742950" indent="-742950" algn="l"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005A9E"/>
              </a:solidFill>
            </a:endParaRPr>
          </a:p>
          <a:p>
            <a:pPr marL="742950" indent="-742950" algn="l"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5A9E"/>
                </a:solidFill>
              </a:rPr>
              <a:t>через яркую, увлекательную форму общения педагога и обучающихся, через доступную образную систему помогать раскрывать индивидуальный творческий потенциал каждого ученика;</a:t>
            </a:r>
          </a:p>
          <a:p>
            <a:pPr marL="742950" indent="-742950" algn="l"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C00000"/>
                </a:solidFill>
              </a:rPr>
              <a:t> обучить основным навыкам хорового и вокального исполнительства.</a:t>
            </a:r>
          </a:p>
          <a:p>
            <a:endParaRPr lang="ru-RU" sz="3200" b="1" dirty="0" smtClean="0">
              <a:solidFill>
                <a:srgbClr val="C00000"/>
              </a:solidFill>
            </a:endParaRPr>
          </a:p>
        </p:txBody>
      </p:sp>
      <p:pic>
        <p:nvPicPr>
          <p:cNvPr id="5122" name="Picture 2" descr="C:\Documents and Settings\Администратор\Рабочий стол\лена\Новая папка\SDC1219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3568" y="548680"/>
            <a:ext cx="2757535" cy="216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6429396"/>
          </a:xfrm>
        </p:spPr>
        <p:txBody>
          <a:bodyPr>
            <a:normAutofit/>
          </a:bodyPr>
          <a:lstStyle/>
          <a:p>
            <a:pPr algn="l"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C00000"/>
                </a:solidFill>
              </a:rPr>
              <a:t>  научить преодолевать внутренние комплексы, раскрепощаться;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algn="r"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5A9E"/>
                </a:solidFill>
              </a:rPr>
              <a:t>  формировать самооценку, самостоятельность, самоконтроль, сравнительный анализ и собственное мнение.</a:t>
            </a:r>
          </a:p>
        </p:txBody>
      </p:sp>
      <p:pic>
        <p:nvPicPr>
          <p:cNvPr id="6146" name="Picture 2" descr="C:\Documents and Settings\Администратор\Рабочий стол\лена\Новая папка\SDC1222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6248" y="1785926"/>
            <a:ext cx="3840000" cy="23799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6147" name="Picture 3" descr="C:\Documents and Settings\Администратор\Рабочий стол\лена\Новая папка\SDC1219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1857364"/>
            <a:ext cx="2571768" cy="2880000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2" y="357166"/>
            <a:ext cx="8643966" cy="6000792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algn="l"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algn="l"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005A9E"/>
              </a:solidFill>
            </a:endParaRPr>
          </a:p>
          <a:p>
            <a:pPr algn="l"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005A9E"/>
              </a:solidFill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5A9E"/>
                </a:solidFill>
              </a:rPr>
              <a:t>развивать свободное самовыражение каждого обучающегося посредством музыки, пения, движения, импровизации, фантазии;</a:t>
            </a:r>
          </a:p>
          <a:p>
            <a:pPr algn="l">
              <a:buClr>
                <a:srgbClr val="C00000"/>
              </a:buClr>
            </a:pPr>
            <a:r>
              <a:rPr lang="ru-RU" sz="3200" b="1" dirty="0" smtClean="0">
                <a:solidFill>
                  <a:srgbClr val="C00000"/>
                </a:solidFill>
              </a:rPr>
              <a:t> </a:t>
            </a:r>
          </a:p>
          <a:p>
            <a:pPr algn="l"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C00000"/>
                </a:solidFill>
              </a:rPr>
              <a:t>развивать певческий голос, исполнительские навыки;</a:t>
            </a:r>
          </a:p>
          <a:p>
            <a:pPr algn="l"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algn="l"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5A9E"/>
                </a:solidFill>
              </a:rPr>
              <a:t>развивать эстетический и музыкальный вкус.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57158" y="615553"/>
            <a:ext cx="78581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4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Old Comedy" pitchFamily="2" charset="0"/>
              </a:rPr>
              <a:t>2. Развивающие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8194" name="Picture 2" descr="C:\Documents and Settings\Администратор\Рабочий стол\лена\Новая папка\SDC1221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72066" y="428604"/>
            <a:ext cx="2880000" cy="1945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71480"/>
            <a:ext cx="8358246" cy="6000792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lvl="2" algn="r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5A9E"/>
                </a:solidFill>
              </a:rPr>
              <a:t>воспитывать культуру поведения, дружелюбные отношения, уважение к друг другу ;</a:t>
            </a:r>
          </a:p>
          <a:p>
            <a:pPr algn="l">
              <a:buClr>
                <a:srgbClr val="C00000"/>
              </a:buClr>
            </a:pPr>
            <a:r>
              <a:rPr lang="ru-RU" sz="3200" b="1" dirty="0" smtClean="0">
                <a:solidFill>
                  <a:srgbClr val="C00000"/>
                </a:solidFill>
              </a:rPr>
              <a:t> </a:t>
            </a:r>
          </a:p>
          <a:p>
            <a:pPr algn="l">
              <a:buClr>
                <a:srgbClr val="C00000"/>
              </a:buClr>
              <a:buFont typeface="Arial" pitchFamily="34" charset="0"/>
              <a:buChar char="•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algn="l"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algn="l">
              <a:buClr>
                <a:srgbClr val="C00000"/>
              </a:buClr>
              <a:buFont typeface="Arial" pitchFamily="34" charset="0"/>
              <a:buChar char="•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algn="l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воспитывать чувство партнёрства, коллективизма, ансамбля;</a:t>
            </a:r>
          </a:p>
          <a:p>
            <a:pPr algn="l"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928794" y="357166"/>
            <a:ext cx="72152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ru-RU" sz="4400" b="1" u="sng" dirty="0" smtClean="0">
                <a:solidFill>
                  <a:srgbClr val="C00000"/>
                </a:solidFill>
                <a:latin typeface="Old Comedy" pitchFamily="2" charset="0"/>
              </a:rPr>
              <a:t>3. Воспитательные</a:t>
            </a:r>
            <a:endParaRPr kumimoji="0" lang="ru-RU" sz="4400" b="1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Old Comedy" pitchFamily="2" charset="0"/>
            </a:endParaRPr>
          </a:p>
        </p:txBody>
      </p:sp>
      <p:pic>
        <p:nvPicPr>
          <p:cNvPr id="1026" name="Picture 2" descr="C:\Documents and Settings\Администратор\Рабочий стол\лена\Новая папка\SDC1221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0972800" y="-8229600"/>
            <a:ext cx="3840000" cy="2880000"/>
          </a:xfrm>
          <a:prstGeom prst="rect">
            <a:avLst/>
          </a:prstGeom>
          <a:noFill/>
        </p:spPr>
      </p:pic>
      <p:pic>
        <p:nvPicPr>
          <p:cNvPr id="1027" name="Picture 3" descr="C:\Documents and Settings\Администратор\Рабочий стол\лена\Новая папка\SDC1221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57290" y="2428868"/>
            <a:ext cx="4000528" cy="235745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лена\Новая папка\SDC1221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0972800" y="-8229600"/>
            <a:ext cx="3840000" cy="2880000"/>
          </a:xfrm>
          <a:prstGeom prst="rect">
            <a:avLst/>
          </a:prstGeom>
          <a:noFill/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00034" y="571480"/>
            <a:ext cx="8215370" cy="5857916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Old Comedy" pitchFamily="2" charset="0"/>
              </a:rPr>
              <a:t>Ах, голос!</a:t>
            </a:r>
          </a:p>
          <a:p>
            <a:r>
              <a:rPr lang="ru-RU" sz="4400" b="1" dirty="0" smtClean="0">
                <a:solidFill>
                  <a:srgbClr val="FF0000"/>
                </a:solidFill>
                <a:latin typeface="Old Comedy" pitchFamily="2" charset="0"/>
              </a:rPr>
              <a:t>Как он чист, силён и ровен.</a:t>
            </a:r>
          </a:p>
          <a:p>
            <a:r>
              <a:rPr lang="ru-RU" sz="4400" b="1" dirty="0" smtClean="0">
                <a:solidFill>
                  <a:srgbClr val="FF0000"/>
                </a:solidFill>
                <a:latin typeface="Old Comedy" pitchFamily="2" charset="0"/>
              </a:rPr>
              <a:t>Душа открыта настежь в нём.</a:t>
            </a:r>
          </a:p>
          <a:p>
            <a:r>
              <a:rPr lang="ru-RU" sz="4400" b="1" dirty="0" smtClean="0">
                <a:solidFill>
                  <a:srgbClr val="FF0000"/>
                </a:solidFill>
                <a:latin typeface="Old Comedy" pitchFamily="2" charset="0"/>
              </a:rPr>
              <a:t>Как он прекрасен, благороден, </a:t>
            </a:r>
          </a:p>
          <a:p>
            <a:r>
              <a:rPr lang="ru-RU" sz="4400" b="1" dirty="0" smtClean="0">
                <a:solidFill>
                  <a:srgbClr val="FF0000"/>
                </a:solidFill>
                <a:latin typeface="Old Comedy" pitchFamily="2" charset="0"/>
              </a:rPr>
              <a:t>Что в сердце трепетно моём…</a:t>
            </a:r>
          </a:p>
          <a:p>
            <a:r>
              <a:rPr lang="ru-RU" sz="4400" b="1" dirty="0" smtClean="0">
                <a:solidFill>
                  <a:srgbClr val="FF0000"/>
                </a:solidFill>
                <a:latin typeface="Old Comedy" pitchFamily="2" charset="0"/>
              </a:rPr>
              <a:t>                                                			    </a:t>
            </a:r>
            <a:r>
              <a:rPr lang="ru-RU" sz="4000" b="1" dirty="0" err="1" smtClean="0">
                <a:solidFill>
                  <a:srgbClr val="FF0000"/>
                </a:solidFill>
                <a:latin typeface="Old Comedy" pitchFamily="2" charset="0"/>
              </a:rPr>
              <a:t>Н.Гонтаренко</a:t>
            </a:r>
            <a:endParaRPr lang="ru-RU" sz="4000" b="1" dirty="0">
              <a:solidFill>
                <a:srgbClr val="FF0000"/>
              </a:solidFill>
              <a:latin typeface="Old Comedy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85728"/>
            <a:ext cx="9644098" cy="6572272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1429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C00000"/>
                </a:solidFill>
                <a:latin typeface="Old Comedy" pitchFamily="2" charset="0"/>
              </a:rPr>
              <a:t>Психологический аспекты певческого голоса</a:t>
            </a:r>
            <a:endParaRPr lang="ru-RU" sz="4000" b="1" u="sng" dirty="0">
              <a:solidFill>
                <a:srgbClr val="C00000"/>
              </a:solidFill>
              <a:latin typeface="Old Comedy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90" y="1571612"/>
            <a:ext cx="84296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настрой и самовнушение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 обретение внутренней свободы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 голос - как средство выразить себя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 снятие психических зажимов и барьеров</a:t>
            </a:r>
          </a:p>
          <a:p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7170" name="Picture 2" descr="C:\Documents and Settings\Администратор\Рабочий стол\лена\Новая папка\SDC1220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643306" y="3929066"/>
            <a:ext cx="1928826" cy="22314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7171" name="Picture 3" descr="C:\Documents and Settings\Администратор\Рабочий стол\лена\Новая папка\SDC1220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519402">
            <a:off x="6144155" y="4250873"/>
            <a:ext cx="2536360" cy="2097381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  <p:pic>
        <p:nvPicPr>
          <p:cNvPr id="7" name="Picture 2" descr="C:\Documents and Settings\Администратор\Рабочий стол\лена\Новая папка\SDC1227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21288126">
            <a:off x="298885" y="4266842"/>
            <a:ext cx="2816113" cy="1995527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7000">
              <a:srgbClr val="92D050"/>
            </a:gs>
            <a:gs pos="43000">
              <a:srgbClr val="FFFF00"/>
            </a:gs>
            <a:gs pos="56000">
              <a:srgbClr val="FFFF00"/>
            </a:gs>
            <a:gs pos="83000">
              <a:srgbClr val="00B0F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57166"/>
            <a:ext cx="8786842" cy="628652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285728"/>
            <a:ext cx="9143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C00000"/>
                </a:solidFill>
                <a:latin typeface="Old Comedy" pitchFamily="2" charset="0"/>
              </a:rPr>
              <a:t>Физическое самосознание певческого процесса</a:t>
            </a:r>
            <a:endParaRPr lang="ru-RU" sz="4000" b="1" u="sng" dirty="0">
              <a:solidFill>
                <a:srgbClr val="C00000"/>
              </a:solidFill>
              <a:latin typeface="Old Comedy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3929066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беззвучные упражнения</a:t>
            </a:r>
          </a:p>
          <a:p>
            <a:pPr algn="r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 снятие мышечных зажимов</a:t>
            </a:r>
          </a:p>
          <a:p>
            <a:pPr algn="r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 приёмы релаксации</a:t>
            </a:r>
          </a:p>
          <a:p>
            <a:pPr algn="r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 физическое осознание позвоночника</a:t>
            </a:r>
          </a:p>
          <a:p>
            <a:pPr algn="r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 упражнения для расслабления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I:\ПЕНЕКИД\лена\Новая папка\SDC1229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58" y="1571612"/>
            <a:ext cx="3840000" cy="2500330"/>
          </a:xfrm>
          <a:prstGeom prst="rect">
            <a:avLst/>
          </a:prstGeom>
          <a:noFill/>
          <a:ln w="38100">
            <a:solidFill>
              <a:srgbClr val="005A9E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813</TotalTime>
  <Words>378</Words>
  <Application>Microsoft Office PowerPoint</Application>
  <PresentationFormat>Экран (4:3)</PresentationFormat>
  <Paragraphs>120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РАЗВИТИЕ ВОКАЛЬНЫХ НАВЫКОВ  И ТВОРЧЕСКИХ СПОСОБНОСТЕЙ ДЕТЕЙ НА УРОКАХ МУЗЫКИ</vt:lpstr>
      <vt:lpstr>Цель:</vt:lpstr>
      <vt:lpstr>          задачи 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ЛЕНА</cp:lastModifiedBy>
  <cp:revision>88</cp:revision>
  <dcterms:created xsi:type="dcterms:W3CDTF">2009-03-27T09:40:34Z</dcterms:created>
  <dcterms:modified xsi:type="dcterms:W3CDTF">2012-06-12T19:30:53Z</dcterms:modified>
</cp:coreProperties>
</file>