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sldIdLst>
    <p:sldId id="256" r:id="rId2"/>
    <p:sldId id="257" r:id="rId3"/>
    <p:sldId id="277" r:id="rId4"/>
    <p:sldId id="258" r:id="rId5"/>
    <p:sldId id="281" r:id="rId6"/>
    <p:sldId id="282" r:id="rId7"/>
    <p:sldId id="283" r:id="rId8"/>
    <p:sldId id="284" r:id="rId9"/>
    <p:sldId id="285" r:id="rId10"/>
    <p:sldId id="286" r:id="rId11"/>
    <p:sldId id="288" r:id="rId12"/>
    <p:sldId id="305" r:id="rId13"/>
    <p:sldId id="306" r:id="rId14"/>
    <p:sldId id="307" r:id="rId15"/>
    <p:sldId id="308" r:id="rId16"/>
    <p:sldId id="309" r:id="rId17"/>
    <p:sldId id="310" r:id="rId18"/>
    <p:sldId id="311" r:id="rId19"/>
    <p:sldId id="312" r:id="rId20"/>
    <p:sldId id="289" r:id="rId21"/>
    <p:sldId id="290" r:id="rId22"/>
    <p:sldId id="313" r:id="rId23"/>
    <p:sldId id="259" r:id="rId24"/>
    <p:sldId id="278" r:id="rId25"/>
    <p:sldId id="279" r:id="rId26"/>
    <p:sldId id="280" r:id="rId27"/>
    <p:sldId id="268" r:id="rId28"/>
  </p:sldIdLst>
  <p:sldSz cx="9144000" cy="6858000" type="screen4x3"/>
  <p:notesSz cx="6881813" cy="9710738"/>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EE00"/>
    <a:srgbClr val="CFC399"/>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06" autoAdjust="0"/>
    <p:restoredTop sz="94660"/>
  </p:normalViewPr>
  <p:slideViewPr>
    <p:cSldViewPr>
      <p:cViewPr varScale="1">
        <p:scale>
          <a:sx n="75" d="100"/>
          <a:sy n="75" d="100"/>
        </p:scale>
        <p:origin x="-53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Лист1!$B$1</c:f>
              <c:strCache>
                <c:ptCount val="1"/>
                <c:pt idx="0">
                  <c:v>КУ %</c:v>
                </c:pt>
              </c:strCache>
            </c:strRef>
          </c:tx>
          <c:cat>
            <c:strRef>
              <c:f>Лист1!$A$2:$A$6</c:f>
              <c:strCache>
                <c:ptCount val="5"/>
                <c:pt idx="0">
                  <c:v>2009/2010</c:v>
                </c:pt>
                <c:pt idx="1">
                  <c:v>2010/2011</c:v>
                </c:pt>
                <c:pt idx="2">
                  <c:v>2011/2012</c:v>
                </c:pt>
                <c:pt idx="3">
                  <c:v>2012/2013</c:v>
                </c:pt>
                <c:pt idx="4">
                  <c:v>2013/2014</c:v>
                </c:pt>
              </c:strCache>
            </c:strRef>
          </c:cat>
          <c:val>
            <c:numRef>
              <c:f>Лист1!$B$2:$B$6</c:f>
              <c:numCache>
                <c:formatCode>General</c:formatCode>
                <c:ptCount val="5"/>
                <c:pt idx="0">
                  <c:v>75</c:v>
                </c:pt>
                <c:pt idx="1">
                  <c:v>67</c:v>
                </c:pt>
                <c:pt idx="2">
                  <c:v>72</c:v>
                </c:pt>
                <c:pt idx="3">
                  <c:v>59</c:v>
                </c:pt>
                <c:pt idx="4">
                  <c:v>48</c:v>
                </c:pt>
              </c:numCache>
            </c:numRef>
          </c:val>
        </c:ser>
        <c:ser>
          <c:idx val="1"/>
          <c:order val="1"/>
          <c:tx>
            <c:strRef>
              <c:f>Лист1!$C$1</c:f>
              <c:strCache>
                <c:ptCount val="1"/>
                <c:pt idx="0">
                  <c:v>УУ %</c:v>
                </c:pt>
              </c:strCache>
            </c:strRef>
          </c:tx>
          <c:cat>
            <c:strRef>
              <c:f>Лист1!$A$2:$A$6</c:f>
              <c:strCache>
                <c:ptCount val="5"/>
                <c:pt idx="0">
                  <c:v>2009/2010</c:v>
                </c:pt>
                <c:pt idx="1">
                  <c:v>2010/2011</c:v>
                </c:pt>
                <c:pt idx="2">
                  <c:v>2011/2012</c:v>
                </c:pt>
                <c:pt idx="3">
                  <c:v>2012/2013</c:v>
                </c:pt>
                <c:pt idx="4">
                  <c:v>2013/2014</c:v>
                </c:pt>
              </c:strCache>
            </c:strRef>
          </c:cat>
          <c:val>
            <c:numRef>
              <c:f>Лист1!$C$2:$C$6</c:f>
              <c:numCache>
                <c:formatCode>General</c:formatCode>
                <c:ptCount val="5"/>
                <c:pt idx="0">
                  <c:v>100</c:v>
                </c:pt>
                <c:pt idx="1">
                  <c:v>100</c:v>
                </c:pt>
                <c:pt idx="2">
                  <c:v>100</c:v>
                </c:pt>
                <c:pt idx="3">
                  <c:v>100</c:v>
                </c:pt>
                <c:pt idx="4">
                  <c:v>100</c:v>
                </c:pt>
              </c:numCache>
            </c:numRef>
          </c:val>
        </c:ser>
        <c:ser>
          <c:idx val="2"/>
          <c:order val="2"/>
          <c:tx>
            <c:strRef>
              <c:f>Лист1!$D$1</c:f>
              <c:strCache>
                <c:ptCount val="1"/>
                <c:pt idx="0">
                  <c:v>Столбец1</c:v>
                </c:pt>
              </c:strCache>
            </c:strRef>
          </c:tx>
          <c:cat>
            <c:strRef>
              <c:f>Лист1!$A$2:$A$6</c:f>
              <c:strCache>
                <c:ptCount val="5"/>
                <c:pt idx="0">
                  <c:v>2009/2010</c:v>
                </c:pt>
                <c:pt idx="1">
                  <c:v>2010/2011</c:v>
                </c:pt>
                <c:pt idx="2">
                  <c:v>2011/2012</c:v>
                </c:pt>
                <c:pt idx="3">
                  <c:v>2012/2013</c:v>
                </c:pt>
                <c:pt idx="4">
                  <c:v>2013/2014</c:v>
                </c:pt>
              </c:strCache>
            </c:strRef>
          </c:cat>
          <c:val>
            <c:numRef>
              <c:f>Лист1!$D$2:$D$6</c:f>
              <c:numCache>
                <c:formatCode>General</c:formatCode>
                <c:ptCount val="5"/>
              </c:numCache>
            </c:numRef>
          </c:val>
        </c:ser>
        <c:axId val="33560448"/>
        <c:axId val="33890688"/>
      </c:barChart>
      <c:catAx>
        <c:axId val="33560448"/>
        <c:scaling>
          <c:orientation val="minMax"/>
        </c:scaling>
        <c:axPos val="b"/>
        <c:tickLblPos val="nextTo"/>
        <c:crossAx val="33890688"/>
        <c:crosses val="autoZero"/>
        <c:auto val="1"/>
        <c:lblAlgn val="ctr"/>
        <c:lblOffset val="100"/>
      </c:catAx>
      <c:valAx>
        <c:axId val="33890688"/>
        <c:scaling>
          <c:orientation val="minMax"/>
        </c:scaling>
        <c:axPos val="l"/>
        <c:majorGridlines/>
        <c:numFmt formatCode="General" sourceLinked="1"/>
        <c:tickLblPos val="nextTo"/>
        <c:crossAx val="33560448"/>
        <c:crosses val="autoZero"/>
        <c:crossBetween val="between"/>
      </c:valAx>
    </c:plotArea>
    <c:legend>
      <c:legendPos val="r"/>
      <c:layout/>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Лист1!$B$1</c:f>
              <c:strCache>
                <c:ptCount val="1"/>
                <c:pt idx="0">
                  <c:v>КУ %</c:v>
                </c:pt>
              </c:strCache>
            </c:strRef>
          </c:tx>
          <c:cat>
            <c:strRef>
              <c:f>Лист1!$A$2:$A$6</c:f>
              <c:strCache>
                <c:ptCount val="5"/>
                <c:pt idx="0">
                  <c:v>2009/2010</c:v>
                </c:pt>
                <c:pt idx="1">
                  <c:v>2010/2011</c:v>
                </c:pt>
                <c:pt idx="2">
                  <c:v>2011/2012</c:v>
                </c:pt>
                <c:pt idx="3">
                  <c:v>2012/2013</c:v>
                </c:pt>
                <c:pt idx="4">
                  <c:v>2013/2014</c:v>
                </c:pt>
              </c:strCache>
            </c:strRef>
          </c:cat>
          <c:val>
            <c:numRef>
              <c:f>Лист1!$B$2:$B$6</c:f>
              <c:numCache>
                <c:formatCode>General</c:formatCode>
                <c:ptCount val="5"/>
                <c:pt idx="0">
                  <c:v>58</c:v>
                </c:pt>
                <c:pt idx="1">
                  <c:v>83</c:v>
                </c:pt>
                <c:pt idx="2">
                  <c:v>100</c:v>
                </c:pt>
                <c:pt idx="3">
                  <c:v>100</c:v>
                </c:pt>
                <c:pt idx="4">
                  <c:v>90</c:v>
                </c:pt>
              </c:numCache>
            </c:numRef>
          </c:val>
        </c:ser>
        <c:ser>
          <c:idx val="1"/>
          <c:order val="1"/>
          <c:tx>
            <c:strRef>
              <c:f>Лист1!$C$1</c:f>
              <c:strCache>
                <c:ptCount val="1"/>
                <c:pt idx="0">
                  <c:v>УУ %</c:v>
                </c:pt>
              </c:strCache>
            </c:strRef>
          </c:tx>
          <c:cat>
            <c:strRef>
              <c:f>Лист1!$A$2:$A$6</c:f>
              <c:strCache>
                <c:ptCount val="5"/>
                <c:pt idx="0">
                  <c:v>2009/2010</c:v>
                </c:pt>
                <c:pt idx="1">
                  <c:v>2010/2011</c:v>
                </c:pt>
                <c:pt idx="2">
                  <c:v>2011/2012</c:v>
                </c:pt>
                <c:pt idx="3">
                  <c:v>2012/2013</c:v>
                </c:pt>
                <c:pt idx="4">
                  <c:v>2013/2014</c:v>
                </c:pt>
              </c:strCache>
            </c:strRef>
          </c:cat>
          <c:val>
            <c:numRef>
              <c:f>Лист1!$C$2:$C$6</c:f>
              <c:numCache>
                <c:formatCode>General</c:formatCode>
                <c:ptCount val="5"/>
                <c:pt idx="0">
                  <c:v>100</c:v>
                </c:pt>
                <c:pt idx="1">
                  <c:v>100</c:v>
                </c:pt>
                <c:pt idx="2">
                  <c:v>100</c:v>
                </c:pt>
                <c:pt idx="3">
                  <c:v>100</c:v>
                </c:pt>
                <c:pt idx="4">
                  <c:v>100</c:v>
                </c:pt>
              </c:numCache>
            </c:numRef>
          </c:val>
        </c:ser>
        <c:ser>
          <c:idx val="2"/>
          <c:order val="2"/>
          <c:tx>
            <c:strRef>
              <c:f>Лист1!$D$1</c:f>
              <c:strCache>
                <c:ptCount val="1"/>
                <c:pt idx="0">
                  <c:v>Столбец1</c:v>
                </c:pt>
              </c:strCache>
            </c:strRef>
          </c:tx>
          <c:cat>
            <c:strRef>
              <c:f>Лист1!$A$2:$A$6</c:f>
              <c:strCache>
                <c:ptCount val="5"/>
                <c:pt idx="0">
                  <c:v>2009/2010</c:v>
                </c:pt>
                <c:pt idx="1">
                  <c:v>2010/2011</c:v>
                </c:pt>
                <c:pt idx="2">
                  <c:v>2011/2012</c:v>
                </c:pt>
                <c:pt idx="3">
                  <c:v>2012/2013</c:v>
                </c:pt>
                <c:pt idx="4">
                  <c:v>2013/2014</c:v>
                </c:pt>
              </c:strCache>
            </c:strRef>
          </c:cat>
          <c:val>
            <c:numRef>
              <c:f>Лист1!$D$2:$D$6</c:f>
              <c:numCache>
                <c:formatCode>General</c:formatCode>
                <c:ptCount val="5"/>
              </c:numCache>
            </c:numRef>
          </c:val>
        </c:ser>
        <c:axId val="57000320"/>
        <c:axId val="57001856"/>
      </c:barChart>
      <c:catAx>
        <c:axId val="57000320"/>
        <c:scaling>
          <c:orientation val="minMax"/>
        </c:scaling>
        <c:axPos val="b"/>
        <c:tickLblPos val="nextTo"/>
        <c:crossAx val="57001856"/>
        <c:crosses val="autoZero"/>
        <c:auto val="1"/>
        <c:lblAlgn val="ctr"/>
        <c:lblOffset val="100"/>
      </c:catAx>
      <c:valAx>
        <c:axId val="57001856"/>
        <c:scaling>
          <c:orientation val="minMax"/>
        </c:scaling>
        <c:axPos val="l"/>
        <c:majorGridlines/>
        <c:numFmt formatCode="General" sourceLinked="1"/>
        <c:tickLblPos val="nextTo"/>
        <c:crossAx val="57000320"/>
        <c:crosses val="autoZero"/>
        <c:crossBetween val="between"/>
      </c:valAx>
    </c:plotArea>
    <c:legend>
      <c:legendPos val="r"/>
      <c:layout/>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Лист1!$B$1</c:f>
              <c:strCache>
                <c:ptCount val="1"/>
                <c:pt idx="0">
                  <c:v>2010</c:v>
                </c:pt>
              </c:strCache>
            </c:strRef>
          </c:tx>
          <c:cat>
            <c:strRef>
              <c:f>Лист1!$A$2:$A$6</c:f>
              <c:strCache>
                <c:ptCount val="2"/>
                <c:pt idx="0">
                  <c:v>обществознание</c:v>
                </c:pt>
                <c:pt idx="1">
                  <c:v>история</c:v>
                </c:pt>
              </c:strCache>
            </c:strRef>
          </c:cat>
          <c:val>
            <c:numRef>
              <c:f>Лист1!$B$2:$B$6</c:f>
              <c:numCache>
                <c:formatCode>General</c:formatCode>
                <c:ptCount val="5"/>
                <c:pt idx="0">
                  <c:v>51</c:v>
                </c:pt>
              </c:numCache>
            </c:numRef>
          </c:val>
        </c:ser>
        <c:ser>
          <c:idx val="1"/>
          <c:order val="1"/>
          <c:tx>
            <c:strRef>
              <c:f>Лист1!$C$1</c:f>
              <c:strCache>
                <c:ptCount val="1"/>
                <c:pt idx="0">
                  <c:v>2011</c:v>
                </c:pt>
              </c:strCache>
            </c:strRef>
          </c:tx>
          <c:cat>
            <c:strRef>
              <c:f>Лист1!$A$2:$A$6</c:f>
              <c:strCache>
                <c:ptCount val="2"/>
                <c:pt idx="0">
                  <c:v>обществознание</c:v>
                </c:pt>
                <c:pt idx="1">
                  <c:v>история</c:v>
                </c:pt>
              </c:strCache>
            </c:strRef>
          </c:cat>
          <c:val>
            <c:numRef>
              <c:f>Лист1!$C$2:$C$6</c:f>
              <c:numCache>
                <c:formatCode>General</c:formatCode>
                <c:ptCount val="5"/>
                <c:pt idx="0">
                  <c:v>54</c:v>
                </c:pt>
              </c:numCache>
            </c:numRef>
          </c:val>
        </c:ser>
        <c:ser>
          <c:idx val="2"/>
          <c:order val="2"/>
          <c:tx>
            <c:strRef>
              <c:f>Лист1!$D$1</c:f>
              <c:strCache>
                <c:ptCount val="1"/>
                <c:pt idx="0">
                  <c:v>2012</c:v>
                </c:pt>
              </c:strCache>
            </c:strRef>
          </c:tx>
          <c:spPr>
            <a:solidFill>
              <a:srgbClr val="FFC000"/>
            </a:solidFill>
          </c:spPr>
          <c:cat>
            <c:strRef>
              <c:f>Лист1!$A$2:$A$6</c:f>
              <c:strCache>
                <c:ptCount val="2"/>
                <c:pt idx="0">
                  <c:v>обществознание</c:v>
                </c:pt>
                <c:pt idx="1">
                  <c:v>история</c:v>
                </c:pt>
              </c:strCache>
            </c:strRef>
          </c:cat>
          <c:val>
            <c:numRef>
              <c:f>Лист1!$D$2:$D$6</c:f>
              <c:numCache>
                <c:formatCode>General</c:formatCode>
                <c:ptCount val="5"/>
                <c:pt idx="0">
                  <c:v>57</c:v>
                </c:pt>
                <c:pt idx="1">
                  <c:v>59</c:v>
                </c:pt>
              </c:numCache>
            </c:numRef>
          </c:val>
        </c:ser>
        <c:ser>
          <c:idx val="3"/>
          <c:order val="3"/>
          <c:tx>
            <c:strRef>
              <c:f>Лист1!$E$1</c:f>
              <c:strCache>
                <c:ptCount val="1"/>
                <c:pt idx="0">
                  <c:v>2013</c:v>
                </c:pt>
              </c:strCache>
            </c:strRef>
          </c:tx>
          <c:cat>
            <c:strRef>
              <c:f>Лист1!$A$2:$A$6</c:f>
              <c:strCache>
                <c:ptCount val="2"/>
                <c:pt idx="0">
                  <c:v>обществознание</c:v>
                </c:pt>
                <c:pt idx="1">
                  <c:v>история</c:v>
                </c:pt>
              </c:strCache>
            </c:strRef>
          </c:cat>
          <c:val>
            <c:numRef>
              <c:f>Лист1!$E$2:$E$6</c:f>
              <c:numCache>
                <c:formatCode>General</c:formatCode>
                <c:ptCount val="5"/>
                <c:pt idx="0">
                  <c:v>43</c:v>
                </c:pt>
              </c:numCache>
            </c:numRef>
          </c:val>
        </c:ser>
        <c:ser>
          <c:idx val="4"/>
          <c:order val="4"/>
          <c:tx>
            <c:strRef>
              <c:f>Лист1!$F$1</c:f>
              <c:strCache>
                <c:ptCount val="1"/>
                <c:pt idx="0">
                  <c:v>2014</c:v>
                </c:pt>
              </c:strCache>
            </c:strRef>
          </c:tx>
          <c:cat>
            <c:strRef>
              <c:f>Лист1!$A$2:$A$6</c:f>
              <c:strCache>
                <c:ptCount val="2"/>
                <c:pt idx="0">
                  <c:v>обществознание</c:v>
                </c:pt>
                <c:pt idx="1">
                  <c:v>история</c:v>
                </c:pt>
              </c:strCache>
            </c:strRef>
          </c:cat>
          <c:val>
            <c:numRef>
              <c:f>Лист1!$F$2:$F$6</c:f>
              <c:numCache>
                <c:formatCode>General</c:formatCode>
                <c:ptCount val="5"/>
                <c:pt idx="0">
                  <c:v>46</c:v>
                </c:pt>
              </c:numCache>
            </c:numRef>
          </c:val>
        </c:ser>
        <c:axId val="79058432"/>
        <c:axId val="79059968"/>
      </c:barChart>
      <c:catAx>
        <c:axId val="79058432"/>
        <c:scaling>
          <c:orientation val="minMax"/>
        </c:scaling>
        <c:axPos val="b"/>
        <c:tickLblPos val="nextTo"/>
        <c:crossAx val="79059968"/>
        <c:crosses val="autoZero"/>
        <c:auto val="1"/>
        <c:lblAlgn val="ctr"/>
        <c:lblOffset val="100"/>
      </c:catAx>
      <c:valAx>
        <c:axId val="79059968"/>
        <c:scaling>
          <c:orientation val="minMax"/>
        </c:scaling>
        <c:axPos val="l"/>
        <c:majorGridlines/>
        <c:numFmt formatCode="General" sourceLinked="1"/>
        <c:tickLblPos val="nextTo"/>
        <c:crossAx val="79058432"/>
        <c:crosses val="autoZero"/>
        <c:crossBetween val="between"/>
      </c:valAx>
    </c:plotArea>
    <c:legend>
      <c:legendPos val="r"/>
      <c:layout/>
    </c:legend>
    <c:plotVisOnly val="1"/>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82119" cy="485537"/>
          </a:xfrm>
          <a:prstGeom prst="rect">
            <a:avLst/>
          </a:prstGeom>
          <a:noFill/>
          <a:ln w="9525">
            <a:noFill/>
            <a:miter lim="800000"/>
            <a:headEnd/>
            <a:tailEnd/>
          </a:ln>
          <a:effectLst/>
        </p:spPr>
        <p:txBody>
          <a:bodyPr vert="horz" wrap="square" lIns="94814" tIns="47407" rIns="94814" bIns="47407" numCol="1" anchor="t" anchorCtr="0" compatLnSpc="1">
            <a:prstTxWarp prst="textNoShape">
              <a:avLst/>
            </a:prstTxWarp>
          </a:bodyPr>
          <a:lstStyle>
            <a:lvl1pPr>
              <a:defRPr sz="1200" smtClean="0"/>
            </a:lvl1pPr>
          </a:lstStyle>
          <a:p>
            <a:pPr>
              <a:defRPr/>
            </a:pPr>
            <a:endParaRPr lang="ru-RU"/>
          </a:p>
        </p:txBody>
      </p:sp>
      <p:sp>
        <p:nvSpPr>
          <p:cNvPr id="16387" name="Rectangle 3"/>
          <p:cNvSpPr>
            <a:spLocks noGrp="1" noChangeArrowheads="1"/>
          </p:cNvSpPr>
          <p:nvPr>
            <p:ph type="dt" idx="1"/>
          </p:nvPr>
        </p:nvSpPr>
        <p:spPr bwMode="auto">
          <a:xfrm>
            <a:off x="3898102" y="0"/>
            <a:ext cx="2982119" cy="485537"/>
          </a:xfrm>
          <a:prstGeom prst="rect">
            <a:avLst/>
          </a:prstGeom>
          <a:noFill/>
          <a:ln w="9525">
            <a:noFill/>
            <a:miter lim="800000"/>
            <a:headEnd/>
            <a:tailEnd/>
          </a:ln>
          <a:effectLst/>
        </p:spPr>
        <p:txBody>
          <a:bodyPr vert="horz" wrap="square" lIns="94814" tIns="47407" rIns="94814" bIns="47407" numCol="1" anchor="t" anchorCtr="0" compatLnSpc="1">
            <a:prstTxWarp prst="textNoShape">
              <a:avLst/>
            </a:prstTxWarp>
          </a:bodyPr>
          <a:lstStyle>
            <a:lvl1pPr algn="r">
              <a:defRPr sz="1200" smtClean="0"/>
            </a:lvl1pPr>
          </a:lstStyle>
          <a:p>
            <a:pPr>
              <a:defRPr/>
            </a:pPr>
            <a:endParaRPr lang="ru-RU"/>
          </a:p>
        </p:txBody>
      </p:sp>
      <p:sp>
        <p:nvSpPr>
          <p:cNvPr id="23556" name="Rectangle 4"/>
          <p:cNvSpPr>
            <a:spLocks noGrp="1" noRot="1" noChangeAspect="1" noChangeArrowheads="1" noTextEdit="1"/>
          </p:cNvSpPr>
          <p:nvPr>
            <p:ph type="sldImg" idx="2"/>
          </p:nvPr>
        </p:nvSpPr>
        <p:spPr bwMode="auto">
          <a:xfrm>
            <a:off x="1014413" y="728663"/>
            <a:ext cx="4852987" cy="3641725"/>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688182" y="4612601"/>
            <a:ext cx="5505450" cy="4369832"/>
          </a:xfrm>
          <a:prstGeom prst="rect">
            <a:avLst/>
          </a:prstGeom>
          <a:noFill/>
          <a:ln w="9525">
            <a:noFill/>
            <a:miter lim="800000"/>
            <a:headEnd/>
            <a:tailEnd/>
          </a:ln>
          <a:effectLst/>
        </p:spPr>
        <p:txBody>
          <a:bodyPr vert="horz" wrap="square" lIns="94814" tIns="47407" rIns="94814" bIns="47407"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6390" name="Rectangle 6"/>
          <p:cNvSpPr>
            <a:spLocks noGrp="1" noChangeArrowheads="1"/>
          </p:cNvSpPr>
          <p:nvPr>
            <p:ph type="ftr" sz="quarter" idx="4"/>
          </p:nvPr>
        </p:nvSpPr>
        <p:spPr bwMode="auto">
          <a:xfrm>
            <a:off x="0" y="9223516"/>
            <a:ext cx="2982119" cy="485537"/>
          </a:xfrm>
          <a:prstGeom prst="rect">
            <a:avLst/>
          </a:prstGeom>
          <a:noFill/>
          <a:ln w="9525">
            <a:noFill/>
            <a:miter lim="800000"/>
            <a:headEnd/>
            <a:tailEnd/>
          </a:ln>
          <a:effectLst/>
        </p:spPr>
        <p:txBody>
          <a:bodyPr vert="horz" wrap="square" lIns="94814" tIns="47407" rIns="94814" bIns="47407" numCol="1" anchor="b" anchorCtr="0" compatLnSpc="1">
            <a:prstTxWarp prst="textNoShape">
              <a:avLst/>
            </a:prstTxWarp>
          </a:bodyPr>
          <a:lstStyle>
            <a:lvl1pPr>
              <a:defRPr sz="1200" smtClean="0"/>
            </a:lvl1pPr>
          </a:lstStyle>
          <a:p>
            <a:pPr>
              <a:defRPr/>
            </a:pPr>
            <a:endParaRPr lang="ru-RU"/>
          </a:p>
        </p:txBody>
      </p:sp>
      <p:sp>
        <p:nvSpPr>
          <p:cNvPr id="16391" name="Rectangle 7"/>
          <p:cNvSpPr>
            <a:spLocks noGrp="1" noChangeArrowheads="1"/>
          </p:cNvSpPr>
          <p:nvPr>
            <p:ph type="sldNum" sz="quarter" idx="5"/>
          </p:nvPr>
        </p:nvSpPr>
        <p:spPr bwMode="auto">
          <a:xfrm>
            <a:off x="3898102" y="9223516"/>
            <a:ext cx="2982119" cy="485537"/>
          </a:xfrm>
          <a:prstGeom prst="rect">
            <a:avLst/>
          </a:prstGeom>
          <a:noFill/>
          <a:ln w="9525">
            <a:noFill/>
            <a:miter lim="800000"/>
            <a:headEnd/>
            <a:tailEnd/>
          </a:ln>
          <a:effectLst/>
        </p:spPr>
        <p:txBody>
          <a:bodyPr vert="horz" wrap="square" lIns="94814" tIns="47407" rIns="94814" bIns="47407" numCol="1" anchor="b" anchorCtr="0" compatLnSpc="1">
            <a:prstTxWarp prst="textNoShape">
              <a:avLst/>
            </a:prstTxWarp>
          </a:bodyPr>
          <a:lstStyle>
            <a:lvl1pPr algn="r">
              <a:defRPr sz="1200" smtClean="0"/>
            </a:lvl1pPr>
          </a:lstStyle>
          <a:p>
            <a:pPr>
              <a:defRPr/>
            </a:pPr>
            <a:fld id="{A415B26B-F3A6-4FD0-9FBA-5BE18364779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8"/>
          <p:cNvSpPr>
            <a:spLocks noGrp="1" noChangeArrowheads="1"/>
          </p:cNvSpPr>
          <p:nvPr>
            <p:ph type="dt" sz="half" idx="10"/>
          </p:nvPr>
        </p:nvSpPr>
        <p:spPr>
          <a:ln/>
        </p:spPr>
        <p:txBody>
          <a:bodyPr/>
          <a:lstStyle>
            <a:lvl1pPr>
              <a:defRPr/>
            </a:lvl1pPr>
          </a:lstStyle>
          <a:p>
            <a:pPr>
              <a:defRPr/>
            </a:pPr>
            <a:fld id="{99DFCA4A-9986-46EF-B55C-3A4A1755DCD9}" type="datetime1">
              <a:rPr lang="ru-RU"/>
              <a:pPr>
                <a:defRPr/>
              </a:pPr>
              <a:t>07.10.2014</a:t>
            </a:fld>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6EC82B8B-67EC-47D1-8E77-2DF17B2E1A7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fld id="{B761490B-7D88-428D-95E0-2CFF0DA9D48F}" type="datetime1">
              <a:rPr lang="ru-RU"/>
              <a:pPr>
                <a:defRPr/>
              </a:pPr>
              <a:t>07.10.2014</a:t>
            </a:fld>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8B934D25-7CDA-4181-9C46-B93E2CD0338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283575" y="117475"/>
            <a:ext cx="1981200" cy="59309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339975" y="117475"/>
            <a:ext cx="5791200" cy="59309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fld id="{A093B8DA-904D-4ACC-A073-806C863FA65C}" type="datetime1">
              <a:rPr lang="ru-RU"/>
              <a:pPr>
                <a:defRPr/>
              </a:pPr>
              <a:t>07.10.2014</a:t>
            </a:fld>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9D493A3B-7795-4635-B93A-206AA10630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fld id="{C5721082-5069-4C72-8D98-F04FA292FD29}" type="datetime1">
              <a:rPr lang="ru-RU"/>
              <a:pPr>
                <a:defRPr/>
              </a:pPr>
              <a:t>07.10.2014</a:t>
            </a:fld>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4930385B-A764-4E8D-8AA4-01EE42E1D94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8"/>
          <p:cNvSpPr>
            <a:spLocks noGrp="1" noChangeArrowheads="1"/>
          </p:cNvSpPr>
          <p:nvPr>
            <p:ph type="dt" sz="half" idx="10"/>
          </p:nvPr>
        </p:nvSpPr>
        <p:spPr>
          <a:ln/>
        </p:spPr>
        <p:txBody>
          <a:bodyPr/>
          <a:lstStyle>
            <a:lvl1pPr>
              <a:defRPr/>
            </a:lvl1pPr>
          </a:lstStyle>
          <a:p>
            <a:pPr>
              <a:defRPr/>
            </a:pPr>
            <a:fld id="{F2CC1FEA-0972-48B9-AA98-A9396C9AAFE4}" type="datetime1">
              <a:rPr lang="ru-RU"/>
              <a:pPr>
                <a:defRPr/>
              </a:pPr>
              <a:t>07.10.2014</a:t>
            </a:fld>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2C3507E0-049B-46FB-A929-C85B6C0862B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339975" y="1628775"/>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378575" y="1628775"/>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8"/>
          <p:cNvSpPr>
            <a:spLocks noGrp="1" noChangeArrowheads="1"/>
          </p:cNvSpPr>
          <p:nvPr>
            <p:ph type="dt" sz="half" idx="10"/>
          </p:nvPr>
        </p:nvSpPr>
        <p:spPr>
          <a:ln/>
        </p:spPr>
        <p:txBody>
          <a:bodyPr/>
          <a:lstStyle>
            <a:lvl1pPr>
              <a:defRPr/>
            </a:lvl1pPr>
          </a:lstStyle>
          <a:p>
            <a:pPr>
              <a:defRPr/>
            </a:pPr>
            <a:fld id="{21C8C176-39E3-436C-86DA-CC509BF557E3}" type="datetime1">
              <a:rPr lang="ru-RU"/>
              <a:pPr>
                <a:defRPr/>
              </a:pPr>
              <a:t>07.10.2014</a:t>
            </a:fld>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92ED2698-46FE-4695-986A-1AF65DF1143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8"/>
          <p:cNvSpPr>
            <a:spLocks noGrp="1" noChangeArrowheads="1"/>
          </p:cNvSpPr>
          <p:nvPr>
            <p:ph type="dt" sz="half" idx="10"/>
          </p:nvPr>
        </p:nvSpPr>
        <p:spPr>
          <a:ln/>
        </p:spPr>
        <p:txBody>
          <a:bodyPr/>
          <a:lstStyle>
            <a:lvl1pPr>
              <a:defRPr/>
            </a:lvl1pPr>
          </a:lstStyle>
          <a:p>
            <a:pPr>
              <a:defRPr/>
            </a:pPr>
            <a:fld id="{96BF520F-DF64-45D5-A112-DE98B88FA140}" type="datetime1">
              <a:rPr lang="ru-RU"/>
              <a:pPr>
                <a:defRPr/>
              </a:pPr>
              <a:t>07.10.2014</a:t>
            </a:fld>
            <a:endParaRPr lang="ru-RU"/>
          </a:p>
        </p:txBody>
      </p:sp>
      <p:sp>
        <p:nvSpPr>
          <p:cNvPr id="8" name="Rectangle 9"/>
          <p:cNvSpPr>
            <a:spLocks noGrp="1" noChangeArrowheads="1"/>
          </p:cNvSpPr>
          <p:nvPr>
            <p:ph type="ftr" sz="quarter" idx="11"/>
          </p:nvPr>
        </p:nvSpPr>
        <p:spPr>
          <a:ln/>
        </p:spPr>
        <p:txBody>
          <a:bodyPr/>
          <a:lstStyle>
            <a:lvl1pPr>
              <a:defRPr/>
            </a:lvl1pPr>
          </a:lstStyle>
          <a:p>
            <a:pPr>
              <a:defRPr/>
            </a:pPr>
            <a:endParaRPr lang="ru-RU"/>
          </a:p>
        </p:txBody>
      </p:sp>
      <p:sp>
        <p:nvSpPr>
          <p:cNvPr id="9" name="Rectangle 10"/>
          <p:cNvSpPr>
            <a:spLocks noGrp="1" noChangeArrowheads="1"/>
          </p:cNvSpPr>
          <p:nvPr>
            <p:ph type="sldNum" sz="quarter" idx="12"/>
          </p:nvPr>
        </p:nvSpPr>
        <p:spPr>
          <a:ln/>
        </p:spPr>
        <p:txBody>
          <a:bodyPr/>
          <a:lstStyle>
            <a:lvl1pPr>
              <a:defRPr/>
            </a:lvl1pPr>
          </a:lstStyle>
          <a:p>
            <a:pPr>
              <a:defRPr/>
            </a:pPr>
            <a:fld id="{65F0B7E0-4D2D-4AF0-A857-1879E37F250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8"/>
          <p:cNvSpPr>
            <a:spLocks noGrp="1" noChangeArrowheads="1"/>
          </p:cNvSpPr>
          <p:nvPr>
            <p:ph type="dt" sz="half" idx="10"/>
          </p:nvPr>
        </p:nvSpPr>
        <p:spPr>
          <a:ln/>
        </p:spPr>
        <p:txBody>
          <a:bodyPr/>
          <a:lstStyle>
            <a:lvl1pPr>
              <a:defRPr/>
            </a:lvl1pPr>
          </a:lstStyle>
          <a:p>
            <a:pPr>
              <a:defRPr/>
            </a:pPr>
            <a:fld id="{ADDB969B-AE90-47DF-9191-28B9478B9492}" type="datetime1">
              <a:rPr lang="ru-RU"/>
              <a:pPr>
                <a:defRPr/>
              </a:pPr>
              <a:t>07.10.2014</a:t>
            </a:fld>
            <a:endParaRPr lang="ru-RU"/>
          </a:p>
        </p:txBody>
      </p:sp>
      <p:sp>
        <p:nvSpPr>
          <p:cNvPr id="4" name="Rectangle 9"/>
          <p:cNvSpPr>
            <a:spLocks noGrp="1" noChangeArrowheads="1"/>
          </p:cNvSpPr>
          <p:nvPr>
            <p:ph type="ftr" sz="quarter" idx="11"/>
          </p:nvPr>
        </p:nvSpPr>
        <p:spPr>
          <a:ln/>
        </p:spPr>
        <p:txBody>
          <a:bodyPr/>
          <a:lstStyle>
            <a:lvl1pPr>
              <a:defRPr/>
            </a:lvl1pPr>
          </a:lstStyle>
          <a:p>
            <a:pPr>
              <a:defRPr/>
            </a:pPr>
            <a:endParaRPr lang="ru-RU"/>
          </a:p>
        </p:txBody>
      </p:sp>
      <p:sp>
        <p:nvSpPr>
          <p:cNvPr id="5" name="Rectangle 10"/>
          <p:cNvSpPr>
            <a:spLocks noGrp="1" noChangeArrowheads="1"/>
          </p:cNvSpPr>
          <p:nvPr>
            <p:ph type="sldNum" sz="quarter" idx="12"/>
          </p:nvPr>
        </p:nvSpPr>
        <p:spPr>
          <a:ln/>
        </p:spPr>
        <p:txBody>
          <a:bodyPr/>
          <a:lstStyle>
            <a:lvl1pPr>
              <a:defRPr/>
            </a:lvl1pPr>
          </a:lstStyle>
          <a:p>
            <a:pPr>
              <a:defRPr/>
            </a:pPr>
            <a:fld id="{6841AE64-F310-4AA6-A319-C3E8005F64A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E66A838F-332E-4B82-B86D-6955C95CEAC5}" type="datetime1">
              <a:rPr lang="ru-RU"/>
              <a:pPr>
                <a:defRPr/>
              </a:pPr>
              <a:t>07.10.2014</a:t>
            </a:fld>
            <a:endParaRPr lang="ru-RU"/>
          </a:p>
        </p:txBody>
      </p:sp>
      <p:sp>
        <p:nvSpPr>
          <p:cNvPr id="3" name="Rectangle 9"/>
          <p:cNvSpPr>
            <a:spLocks noGrp="1" noChangeArrowheads="1"/>
          </p:cNvSpPr>
          <p:nvPr>
            <p:ph type="ftr" sz="quarter" idx="11"/>
          </p:nvPr>
        </p:nvSpPr>
        <p:spPr>
          <a:ln/>
        </p:spPr>
        <p:txBody>
          <a:bodyPr/>
          <a:lstStyle>
            <a:lvl1pPr>
              <a:defRPr/>
            </a:lvl1pPr>
          </a:lstStyle>
          <a:p>
            <a:pPr>
              <a:defRPr/>
            </a:pPr>
            <a:endParaRPr lang="ru-RU"/>
          </a:p>
        </p:txBody>
      </p:sp>
      <p:sp>
        <p:nvSpPr>
          <p:cNvPr id="4" name="Rectangle 10"/>
          <p:cNvSpPr>
            <a:spLocks noGrp="1" noChangeArrowheads="1"/>
          </p:cNvSpPr>
          <p:nvPr>
            <p:ph type="sldNum" sz="quarter" idx="12"/>
          </p:nvPr>
        </p:nvSpPr>
        <p:spPr>
          <a:ln/>
        </p:spPr>
        <p:txBody>
          <a:bodyPr/>
          <a:lstStyle>
            <a:lvl1pPr>
              <a:defRPr/>
            </a:lvl1pPr>
          </a:lstStyle>
          <a:p>
            <a:pPr>
              <a:defRPr/>
            </a:pPr>
            <a:fld id="{364AAB0D-6406-460C-891E-E5B38262777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sz="half" idx="10"/>
          </p:nvPr>
        </p:nvSpPr>
        <p:spPr>
          <a:ln/>
        </p:spPr>
        <p:txBody>
          <a:bodyPr/>
          <a:lstStyle>
            <a:lvl1pPr>
              <a:defRPr/>
            </a:lvl1pPr>
          </a:lstStyle>
          <a:p>
            <a:pPr>
              <a:defRPr/>
            </a:pPr>
            <a:fld id="{7A8826EE-9991-450B-9020-A1319CDDBA00}" type="datetime1">
              <a:rPr lang="ru-RU"/>
              <a:pPr>
                <a:defRPr/>
              </a:pPr>
              <a:t>07.10.2014</a:t>
            </a:fld>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BC67B886-1C93-453F-916C-3F7CCE2E7629}"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sz="half" idx="10"/>
          </p:nvPr>
        </p:nvSpPr>
        <p:spPr>
          <a:ln/>
        </p:spPr>
        <p:txBody>
          <a:bodyPr/>
          <a:lstStyle>
            <a:lvl1pPr>
              <a:defRPr/>
            </a:lvl1pPr>
          </a:lstStyle>
          <a:p>
            <a:pPr>
              <a:defRPr/>
            </a:pPr>
            <a:fld id="{23804B94-5A9E-45A6-B34D-6FEEB31A5E24}" type="datetime1">
              <a:rPr lang="ru-RU"/>
              <a:pPr>
                <a:defRPr/>
              </a:pPr>
              <a:t>07.10.2014</a:t>
            </a:fld>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C9CEA1B2-DCA3-4E7E-97AD-6EAC2979840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xml"/><Relationship Id="rId18" Type="http://schemas.openxmlformats.org/officeDocument/2006/relationships/slide" Target="../slides/slide2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slide" Target="../slides/slide19.xml"/><Relationship Id="rId2" Type="http://schemas.openxmlformats.org/officeDocument/2006/relationships/slideLayout" Target="../slideLayouts/slideLayout2.xml"/><Relationship Id="rId16" Type="http://schemas.openxmlformats.org/officeDocument/2006/relationships/slide" Target="../slides/slide23.xml"/><Relationship Id="rId20" Type="http://schemas.openxmlformats.org/officeDocument/2006/relationships/slide" Target="../slides/slide2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4.xml"/><Relationship Id="rId10" Type="http://schemas.openxmlformats.org/officeDocument/2006/relationships/slideLayout" Target="../slideLayouts/slideLayout10.xml"/><Relationship Id="rId19" Type="http://schemas.openxmlformats.org/officeDocument/2006/relationships/slide" Target="../slides/slide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3" name="AutoShape 3"/>
          <p:cNvSpPr>
            <a:spLocks noChangeArrowheads="1"/>
          </p:cNvSpPr>
          <p:nvPr/>
        </p:nvSpPr>
        <p:spPr bwMode="auto">
          <a:xfrm>
            <a:off x="1" y="6237288"/>
            <a:ext cx="9323388" cy="144462"/>
          </a:xfrm>
          <a:prstGeom prst="roundRect">
            <a:avLst>
              <a:gd name="adj" fmla="val 0"/>
            </a:avLst>
          </a:prstGeom>
          <a:noFill/>
          <a:ln w="38100">
            <a:solidFill>
              <a:schemeClr val="bg2"/>
            </a:solidFill>
            <a:round/>
            <a:headEnd/>
            <a:tailEnd/>
          </a:ln>
          <a:effectLst/>
        </p:spPr>
        <p:txBody>
          <a:bodyPr wrap="none" anchor="ctr"/>
          <a:lstStyle/>
          <a:p>
            <a:pPr algn="ctr">
              <a:defRPr/>
            </a:pPr>
            <a:endParaRPr lang="ru-RU" sz="2400">
              <a:latin typeface="Times New Roman" pitchFamily="18" charset="0"/>
            </a:endParaRPr>
          </a:p>
        </p:txBody>
      </p:sp>
      <p:sp>
        <p:nvSpPr>
          <p:cNvPr id="10244" name="AutoShape 4"/>
          <p:cNvSpPr>
            <a:spLocks noChangeArrowheads="1"/>
          </p:cNvSpPr>
          <p:nvPr/>
        </p:nvSpPr>
        <p:spPr bwMode="blackWhite">
          <a:xfrm>
            <a:off x="0" y="1"/>
            <a:ext cx="9864725" cy="765175"/>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12391" y="0"/>
              </a:cxn>
              <a:cxn ang="0">
                <a:pos x="12892" y="500"/>
              </a:cxn>
              <a:cxn ang="0">
                <a:pos x="12392" y="1000"/>
              </a:cxn>
              <a:cxn ang="0">
                <a:pos x="0" y="1000"/>
              </a:cxn>
            </a:cxnLst>
            <a:rect l="T0" t="T1" r="T2" b="T3"/>
            <a:pathLst>
              <a:path w="12892" h="1000">
                <a:moveTo>
                  <a:pt x="0" y="0"/>
                </a:moveTo>
                <a:lnTo>
                  <a:pt x="12391" y="0"/>
                </a:lnTo>
                <a:cubicBezTo>
                  <a:pt x="12668" y="0"/>
                  <a:pt x="12892" y="223"/>
                  <a:pt x="12892" y="500"/>
                </a:cubicBezTo>
                <a:cubicBezTo>
                  <a:pt x="12892" y="776"/>
                  <a:pt x="12668" y="999"/>
                  <a:pt x="12392" y="1000"/>
                </a:cubicBezTo>
                <a:lnTo>
                  <a:pt x="0" y="1000"/>
                </a:lnTo>
                <a:close/>
              </a:path>
            </a:pathLst>
          </a:custGeom>
          <a:solidFill>
            <a:schemeClr val="folHlink"/>
          </a:solidFill>
          <a:ln w="9525">
            <a:noFill/>
            <a:miter lim="800000"/>
            <a:headEnd/>
            <a:tailEnd/>
          </a:ln>
        </p:spPr>
        <p:txBody>
          <a:bodyPr/>
          <a:lstStyle/>
          <a:p>
            <a:pPr>
              <a:defRPr/>
            </a:pPr>
            <a:endParaRPr lang="ru-RU" sz="2400">
              <a:latin typeface="Times New Roman" pitchFamily="18" charset="0"/>
            </a:endParaRPr>
          </a:p>
        </p:txBody>
      </p:sp>
      <p:sp>
        <p:nvSpPr>
          <p:cNvPr id="10245" name="Line 5"/>
          <p:cNvSpPr>
            <a:spLocks noChangeShapeType="1"/>
          </p:cNvSpPr>
          <p:nvPr/>
        </p:nvSpPr>
        <p:spPr bwMode="auto">
          <a:xfrm>
            <a:off x="0" y="620713"/>
            <a:ext cx="9144000" cy="0"/>
          </a:xfrm>
          <a:prstGeom prst="line">
            <a:avLst/>
          </a:prstGeom>
          <a:noFill/>
          <a:ln w="38100">
            <a:solidFill>
              <a:schemeClr val="bg1"/>
            </a:solidFill>
            <a:round/>
            <a:headEnd/>
            <a:tailEnd/>
          </a:ln>
          <a:effectLst/>
        </p:spPr>
        <p:txBody>
          <a:bodyPr/>
          <a:lstStyle/>
          <a:p>
            <a:pPr>
              <a:defRPr/>
            </a:pPr>
            <a:endParaRPr lang="ru-RU"/>
          </a:p>
        </p:txBody>
      </p:sp>
      <p:sp>
        <p:nvSpPr>
          <p:cNvPr id="1029" name="Rectangle 6"/>
          <p:cNvSpPr>
            <a:spLocks noGrp="1" noChangeArrowheads="1"/>
          </p:cNvSpPr>
          <p:nvPr>
            <p:ph type="title"/>
          </p:nvPr>
        </p:nvSpPr>
        <p:spPr bwMode="auto">
          <a:xfrm>
            <a:off x="2716214" y="117475"/>
            <a:ext cx="4592637" cy="503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ПОРТФОЛИО ПЕДАГОГА</a:t>
            </a:r>
          </a:p>
        </p:txBody>
      </p:sp>
      <p:sp>
        <p:nvSpPr>
          <p:cNvPr id="1030" name="Rectangle 7"/>
          <p:cNvSpPr>
            <a:spLocks noGrp="1" noChangeArrowheads="1"/>
          </p:cNvSpPr>
          <p:nvPr>
            <p:ph type="body" idx="1"/>
          </p:nvPr>
        </p:nvSpPr>
        <p:spPr bwMode="auto">
          <a:xfrm>
            <a:off x="2339975" y="1628775"/>
            <a:ext cx="7924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48" name="Rectangle 8"/>
          <p:cNvSpPr>
            <a:spLocks noGrp="1" noChangeArrowheads="1"/>
          </p:cNvSpPr>
          <p:nvPr>
            <p:ph type="dt" sz="half" idx="2"/>
          </p:nvPr>
        </p:nvSpPr>
        <p:spPr bwMode="auto">
          <a:xfrm>
            <a:off x="468313" y="623728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1" i="1" smtClean="0"/>
            </a:lvl1pPr>
          </a:lstStyle>
          <a:p>
            <a:pPr>
              <a:defRPr/>
            </a:pPr>
            <a:fld id="{663EE7D9-6C4A-41F7-A93C-30067D9D7774}" type="datetime1">
              <a:rPr lang="ru-RU"/>
              <a:pPr>
                <a:defRPr/>
              </a:pPr>
              <a:t>07.10.2014</a:t>
            </a:fld>
            <a:endParaRPr lang="ru-RU"/>
          </a:p>
        </p:txBody>
      </p:sp>
      <p:sp>
        <p:nvSpPr>
          <p:cNvPr id="10249" name="Rectangle 9"/>
          <p:cNvSpPr>
            <a:spLocks noGrp="1" noChangeArrowheads="1"/>
          </p:cNvSpPr>
          <p:nvPr>
            <p:ph type="ftr" sz="quarter" idx="3"/>
          </p:nvPr>
        </p:nvSpPr>
        <p:spPr bwMode="auto">
          <a:xfrm>
            <a:off x="3132139" y="623728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vl1pPr>
          </a:lstStyle>
          <a:p>
            <a:pPr>
              <a:defRPr/>
            </a:pPr>
            <a:endParaRPr lang="ru-RU"/>
          </a:p>
        </p:txBody>
      </p:sp>
      <p:sp>
        <p:nvSpPr>
          <p:cNvPr id="10250"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mj-lt"/>
              </a:defRPr>
            </a:lvl1pPr>
          </a:lstStyle>
          <a:p>
            <a:pPr>
              <a:defRPr/>
            </a:pPr>
            <a:fld id="{53A44404-4FA2-4456-80D5-79A8F3E96C21}" type="slidenum">
              <a:rPr lang="ru-RU"/>
              <a:pPr>
                <a:defRPr/>
              </a:pPr>
              <a:t>‹#›</a:t>
            </a:fld>
            <a:endParaRPr lang="ru-RU"/>
          </a:p>
        </p:txBody>
      </p:sp>
      <p:sp>
        <p:nvSpPr>
          <p:cNvPr id="10252" name="Text Box 12"/>
          <p:cNvSpPr txBox="1">
            <a:spLocks noChangeArrowheads="1"/>
          </p:cNvSpPr>
          <p:nvPr/>
        </p:nvSpPr>
        <p:spPr bwMode="auto">
          <a:xfrm>
            <a:off x="34926" y="981076"/>
            <a:ext cx="1728788" cy="1523494"/>
          </a:xfrm>
          <a:prstGeom prst="rect">
            <a:avLst/>
          </a:prstGeom>
          <a:noFill/>
          <a:ln w="9525">
            <a:noFill/>
            <a:miter lim="800000"/>
            <a:headEnd/>
            <a:tailEnd/>
          </a:ln>
          <a:effectLst/>
        </p:spPr>
        <p:txBody>
          <a:bodyPr>
            <a:spAutoFit/>
          </a:bodyPr>
          <a:lstStyle/>
          <a:p>
            <a:pPr>
              <a:spcBef>
                <a:spcPct val="50000"/>
              </a:spcBef>
              <a:defRPr/>
            </a:pPr>
            <a:r>
              <a:rPr lang="ru-RU" sz="900" b="1">
                <a:hlinkClick r:id="rId13" action="ppaction://hlinksldjump"/>
              </a:rPr>
              <a:t>Главная</a:t>
            </a:r>
            <a:endParaRPr lang="ru-RU" sz="900" b="1"/>
          </a:p>
          <a:p>
            <a:pPr>
              <a:spcBef>
                <a:spcPct val="50000"/>
              </a:spcBef>
              <a:defRPr/>
            </a:pPr>
            <a:r>
              <a:rPr lang="ru-RU" sz="900" b="1">
                <a:hlinkClick r:id="rId14" action="ppaction://hlinksldjump"/>
              </a:rPr>
              <a:t>Основные сведения</a:t>
            </a:r>
            <a:endParaRPr lang="ru-RU" sz="900" b="1"/>
          </a:p>
          <a:p>
            <a:pPr>
              <a:spcBef>
                <a:spcPct val="50000"/>
              </a:spcBef>
              <a:defRPr/>
            </a:pPr>
            <a:r>
              <a:rPr lang="ru-RU" sz="900" b="1">
                <a:hlinkClick r:id="rId15" action="ppaction://hlinksldjump"/>
              </a:rPr>
              <a:t>Методическая работа</a:t>
            </a:r>
            <a:endParaRPr lang="ru-RU" sz="900" b="1"/>
          </a:p>
          <a:p>
            <a:pPr>
              <a:spcBef>
                <a:spcPct val="50000"/>
              </a:spcBef>
              <a:defRPr/>
            </a:pPr>
            <a:r>
              <a:rPr lang="ru-RU" sz="900" b="1">
                <a:hlinkClick r:id="rId16" action="ppaction://hlinksldjump"/>
              </a:rPr>
              <a:t>Результаты</a:t>
            </a:r>
            <a:endParaRPr lang="ru-RU" sz="900" b="1"/>
          </a:p>
          <a:p>
            <a:pPr>
              <a:spcBef>
                <a:spcPct val="50000"/>
              </a:spcBef>
              <a:defRPr/>
            </a:pPr>
            <a:r>
              <a:rPr lang="ru-RU" sz="900" b="1">
                <a:hlinkClick r:id="rId17" action="ppaction://hlinksldjump"/>
              </a:rPr>
              <a:t>Учебно-материальная база</a:t>
            </a:r>
            <a:endParaRPr lang="ru-RU" sz="900" b="1"/>
          </a:p>
          <a:p>
            <a:pPr>
              <a:spcBef>
                <a:spcPct val="50000"/>
              </a:spcBef>
              <a:defRPr/>
            </a:pPr>
            <a:r>
              <a:rPr lang="ru-RU" sz="900" b="1">
                <a:hlinkClick r:id="rId18" action="ppaction://hlinksldjump"/>
              </a:rPr>
              <a:t>Достижения</a:t>
            </a:r>
            <a:endParaRPr lang="ru-RU" sz="900" b="1"/>
          </a:p>
          <a:p>
            <a:pPr>
              <a:spcBef>
                <a:spcPct val="50000"/>
              </a:spcBef>
              <a:defRPr/>
            </a:pPr>
            <a:r>
              <a:rPr lang="ru-RU" sz="900" b="1">
                <a:hlinkClick r:id="rId19" action="ppaction://hlinksldjump"/>
              </a:rPr>
              <a:t>Другое (вписать своё)</a:t>
            </a:r>
            <a:endParaRPr lang="ru-RU" sz="900" b="1"/>
          </a:p>
        </p:txBody>
      </p:sp>
      <p:sp>
        <p:nvSpPr>
          <p:cNvPr id="10254" name="Text Box 14"/>
          <p:cNvSpPr txBox="1">
            <a:spLocks noChangeArrowheads="1"/>
          </p:cNvSpPr>
          <p:nvPr/>
        </p:nvSpPr>
        <p:spPr bwMode="auto">
          <a:xfrm>
            <a:off x="2987675" y="836613"/>
            <a:ext cx="5903913" cy="215444"/>
          </a:xfrm>
          <a:prstGeom prst="rect">
            <a:avLst/>
          </a:prstGeom>
          <a:noFill/>
          <a:ln w="9525">
            <a:noFill/>
            <a:miter lim="800000"/>
            <a:headEnd/>
            <a:tailEnd/>
          </a:ln>
          <a:effectLst/>
        </p:spPr>
        <p:txBody>
          <a:bodyPr>
            <a:spAutoFit/>
          </a:bodyPr>
          <a:lstStyle/>
          <a:p>
            <a:pPr>
              <a:spcBef>
                <a:spcPct val="50000"/>
              </a:spcBef>
              <a:defRPr/>
            </a:pPr>
            <a:r>
              <a:rPr lang="ru-RU" sz="800" b="1">
                <a:hlinkClick r:id="rId13" action="ppaction://hlinksldjump"/>
              </a:rPr>
              <a:t>Главная</a:t>
            </a:r>
            <a:r>
              <a:rPr lang="ru-RU" sz="800" b="1"/>
              <a:t>                    </a:t>
            </a:r>
            <a:r>
              <a:rPr lang="ru-RU" sz="800" b="1">
                <a:hlinkClick r:id="" action="ppaction://noaction"/>
              </a:rPr>
              <a:t>Карта портфолио</a:t>
            </a:r>
            <a:r>
              <a:rPr lang="ru-RU" sz="800" b="1"/>
              <a:t>                    </a:t>
            </a:r>
            <a:r>
              <a:rPr lang="ru-RU" sz="800" b="1">
                <a:hlinkClick r:id="" action="ppaction://noaction"/>
              </a:rPr>
              <a:t>Фотоальбом</a:t>
            </a:r>
            <a:r>
              <a:rPr lang="ru-RU" sz="800" b="1"/>
              <a:t>                   </a:t>
            </a:r>
            <a:r>
              <a:rPr lang="ru-RU" sz="800" b="1">
                <a:hlinkClick r:id="rId20" action="ppaction://hlinksldjump"/>
              </a:rPr>
              <a:t>Награды</a:t>
            </a:r>
            <a:r>
              <a:rPr lang="ru-RU" sz="800" b="1"/>
              <a:t>                    </a:t>
            </a:r>
            <a:r>
              <a:rPr lang="ru-RU" sz="800" b="1">
                <a:hlinkClick r:id="" action="ppaction://noaction"/>
              </a:rPr>
              <a:t>Ссылки</a:t>
            </a:r>
            <a:endParaRPr lang="ru-RU" sz="800" b="1"/>
          </a:p>
        </p:txBody>
      </p:sp>
      <p:sp>
        <p:nvSpPr>
          <p:cNvPr id="10255" name="AutoShape 15"/>
          <p:cNvSpPr>
            <a:spLocks noChangeArrowheads="1"/>
          </p:cNvSpPr>
          <p:nvPr/>
        </p:nvSpPr>
        <p:spPr bwMode="auto">
          <a:xfrm>
            <a:off x="2484439" y="836613"/>
            <a:ext cx="6046787" cy="215900"/>
          </a:xfrm>
          <a:prstGeom prst="roundRect">
            <a:avLst>
              <a:gd name="adj" fmla="val 50000"/>
            </a:avLst>
          </a:prstGeom>
          <a:noFill/>
          <a:ln w="38100">
            <a:solidFill>
              <a:schemeClr val="bg2"/>
            </a:solidFill>
            <a:round/>
            <a:headEnd/>
            <a:tailEnd/>
          </a:ln>
          <a:effectLst/>
        </p:spPr>
        <p:txBody>
          <a:bodyPr wrap="none" anchor="ctr"/>
          <a:lstStyle/>
          <a:p>
            <a:pPr algn="ctr">
              <a:defRPr/>
            </a:pPr>
            <a:endParaRPr lang="ru-RU"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sldNum="0" hdr="0" ftr="0"/>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Black" pitchFamily="34" charset="0"/>
        </a:defRPr>
      </a:lvl2pPr>
      <a:lvl3pPr algn="l" rtl="0" eaLnBrk="0" fontAlgn="base" hangingPunct="0">
        <a:spcBef>
          <a:spcPct val="0"/>
        </a:spcBef>
        <a:spcAft>
          <a:spcPct val="0"/>
        </a:spcAft>
        <a:defRPr sz="2400">
          <a:solidFill>
            <a:schemeClr val="tx2"/>
          </a:solidFill>
          <a:latin typeface="Arial Black" pitchFamily="34" charset="0"/>
        </a:defRPr>
      </a:lvl3pPr>
      <a:lvl4pPr algn="l" rtl="0" eaLnBrk="0" fontAlgn="base" hangingPunct="0">
        <a:spcBef>
          <a:spcPct val="0"/>
        </a:spcBef>
        <a:spcAft>
          <a:spcPct val="0"/>
        </a:spcAft>
        <a:defRPr sz="2400">
          <a:solidFill>
            <a:schemeClr val="tx2"/>
          </a:solidFill>
          <a:latin typeface="Arial Black" pitchFamily="34" charset="0"/>
        </a:defRPr>
      </a:lvl4pPr>
      <a:lvl5pPr algn="l" rtl="0" eaLnBrk="0" fontAlgn="base" hangingPunct="0">
        <a:spcBef>
          <a:spcPct val="0"/>
        </a:spcBef>
        <a:spcAft>
          <a:spcPct val="0"/>
        </a:spcAft>
        <a:defRPr sz="2400">
          <a:solidFill>
            <a:schemeClr val="tx2"/>
          </a:solidFill>
          <a:latin typeface="Arial Black" pitchFamily="34" charset="0"/>
        </a:defRPr>
      </a:lvl5pPr>
      <a:lvl6pPr marL="457200" algn="l" rtl="0" fontAlgn="base">
        <a:spcBef>
          <a:spcPct val="0"/>
        </a:spcBef>
        <a:spcAft>
          <a:spcPct val="0"/>
        </a:spcAft>
        <a:defRPr sz="2400">
          <a:solidFill>
            <a:schemeClr val="tx2"/>
          </a:solidFill>
          <a:latin typeface="Arial Black" pitchFamily="34" charset="0"/>
        </a:defRPr>
      </a:lvl6pPr>
      <a:lvl7pPr marL="914400" algn="l" rtl="0" fontAlgn="base">
        <a:spcBef>
          <a:spcPct val="0"/>
        </a:spcBef>
        <a:spcAft>
          <a:spcPct val="0"/>
        </a:spcAft>
        <a:defRPr sz="2400">
          <a:solidFill>
            <a:schemeClr val="tx2"/>
          </a:solidFill>
          <a:latin typeface="Arial Black" pitchFamily="34" charset="0"/>
        </a:defRPr>
      </a:lvl7pPr>
      <a:lvl8pPr marL="1371600" algn="l" rtl="0" fontAlgn="base">
        <a:spcBef>
          <a:spcPct val="0"/>
        </a:spcBef>
        <a:spcAft>
          <a:spcPct val="0"/>
        </a:spcAft>
        <a:defRPr sz="2400">
          <a:solidFill>
            <a:schemeClr val="tx2"/>
          </a:solidFill>
          <a:latin typeface="Arial Black" pitchFamily="34" charset="0"/>
        </a:defRPr>
      </a:lvl8pPr>
      <a:lvl9pPr marL="1828800" algn="l" rtl="0" fontAlgn="base">
        <a:spcBef>
          <a:spcPct val="0"/>
        </a:spcBef>
        <a:spcAft>
          <a:spcPct val="0"/>
        </a:spcAft>
        <a:defRPr sz="24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16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16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16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16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16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Дата 3"/>
          <p:cNvSpPr>
            <a:spLocks noGrp="1"/>
          </p:cNvSpPr>
          <p:nvPr>
            <p:ph type="dt" sz="quarter" idx="10"/>
          </p:nvPr>
        </p:nvSpPr>
        <p:spPr>
          <a:noFill/>
        </p:spPr>
        <p:txBody>
          <a:bodyPr/>
          <a:lstStyle/>
          <a:p>
            <a:r>
              <a:rPr lang="ru-RU" dirty="0" smtClean="0"/>
              <a:t>2014</a:t>
            </a:r>
            <a:endParaRPr lang="ru-RU" dirty="0"/>
          </a:p>
        </p:txBody>
      </p:sp>
      <p:sp>
        <p:nvSpPr>
          <p:cNvPr id="2051" name="Rectangle 4"/>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2053" name="Rectangle 12"/>
          <p:cNvSpPr>
            <a:spLocks noGrp="1" noChangeArrowheads="1"/>
          </p:cNvSpPr>
          <p:nvPr>
            <p:ph type="subTitle" idx="1"/>
          </p:nvPr>
        </p:nvSpPr>
        <p:spPr>
          <a:xfrm>
            <a:off x="1547813" y="2371725"/>
            <a:ext cx="6472237" cy="2566857"/>
          </a:xfrm>
          <a:noFill/>
        </p:spPr>
        <p:txBody>
          <a:bodyPr>
            <a:spAutoFit/>
          </a:bodyPr>
          <a:lstStyle/>
          <a:p>
            <a:pPr eaLnBrk="1" hangingPunct="1"/>
            <a:r>
              <a:rPr lang="ru-RU" sz="2400" smtClean="0"/>
              <a:t>Молодец</a:t>
            </a:r>
          </a:p>
          <a:p>
            <a:pPr eaLnBrk="1" hangingPunct="1"/>
            <a:r>
              <a:rPr lang="ru-RU" sz="2400" smtClean="0"/>
              <a:t>Елена Владимировна</a:t>
            </a:r>
          </a:p>
          <a:p>
            <a:pPr eaLnBrk="1" hangingPunct="1"/>
            <a:r>
              <a:rPr lang="ru-RU" sz="1800" i="1" smtClean="0"/>
              <a:t>Учитель</a:t>
            </a:r>
          </a:p>
          <a:p>
            <a:pPr eaLnBrk="1" hangingPunct="1"/>
            <a:r>
              <a:rPr lang="ru-RU" sz="1800" i="1" smtClean="0"/>
              <a:t>Истории, обществознания</a:t>
            </a:r>
          </a:p>
          <a:p>
            <a:pPr eaLnBrk="1" hangingPunct="1"/>
            <a:r>
              <a:rPr lang="ru-RU" sz="1800" i="1" smtClean="0"/>
              <a:t>МБОУ «Огоджинская СОШ» </a:t>
            </a:r>
          </a:p>
          <a:p>
            <a:pPr eaLnBrk="1" hangingPunct="1"/>
            <a:r>
              <a:rPr lang="ru-RU" sz="1800" i="1" smtClean="0"/>
              <a:t>Селемджинского района </a:t>
            </a:r>
          </a:p>
          <a:p>
            <a:pPr eaLnBrk="1" hangingPunct="1"/>
            <a:r>
              <a:rPr lang="ru-RU" sz="1800" i="1" smtClean="0"/>
              <a:t>С. Огоджа</a:t>
            </a:r>
          </a:p>
        </p:txBody>
      </p:sp>
      <p:pic>
        <p:nvPicPr>
          <p:cNvPr id="9" name="Рисунок 8" descr="SAM_1797.JPG"/>
          <p:cNvPicPr>
            <a:picLocks noChangeAspect="1"/>
          </p:cNvPicPr>
          <p:nvPr/>
        </p:nvPicPr>
        <p:blipFill>
          <a:blip r:embed="rId2" cstate="print"/>
          <a:stretch>
            <a:fillRect/>
          </a:stretch>
        </p:blipFill>
        <p:spPr>
          <a:xfrm>
            <a:off x="6572265" y="4393413"/>
            <a:ext cx="1785951" cy="123230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dirty="0" smtClean="0">
                <a:effectLst>
                  <a:outerShdw blurRad="38100" dist="38100" dir="2700000" algn="tl">
                    <a:srgbClr val="C0C0C0"/>
                  </a:outerShdw>
                </a:effectLst>
              </a:rPr>
              <a:t>НАУЧНО-МЕТОДИЧЕСКАЯ ДЕЯТЕЛЬНОСТЬ</a:t>
            </a:r>
          </a:p>
          <a:p>
            <a:pPr eaLnBrk="1" hangingPunct="1">
              <a:defRPr/>
            </a:pPr>
            <a:endParaRPr lang="ru-RU" sz="1800" dirty="0" smtClean="0">
              <a:effectLst>
                <a:outerShdw blurRad="38100" dist="38100" dir="2700000" algn="tl">
                  <a:srgbClr val="C0C0C0"/>
                </a:outerShdw>
              </a:effectLst>
            </a:endParaRPr>
          </a:p>
          <a:p>
            <a:pPr algn="l" eaLnBrk="1" hangingPunct="1">
              <a:defRPr/>
            </a:pPr>
            <a:r>
              <a:rPr lang="ru-RU" sz="1800" dirty="0" smtClean="0"/>
              <a:t>Средства педагогической диагностики для оценки общеобразовательных результатов.</a:t>
            </a:r>
          </a:p>
          <a:p>
            <a:pPr algn="l" eaLnBrk="1" hangingPunct="1">
              <a:defRPr/>
            </a:pPr>
            <a:endParaRPr lang="ru-RU" sz="1800" dirty="0" smtClean="0"/>
          </a:p>
          <a:p>
            <a:pPr algn="l" eaLnBrk="1" hangingPunct="1">
              <a:defRPr/>
            </a:pPr>
            <a:r>
              <a:rPr lang="ru-RU" sz="1800" b="0" dirty="0" smtClean="0"/>
              <a:t>Для диагностики результатов использую листы самоконтроля, тестирование, уроки обобщения, итоговые контрольные работы, практические работы, лабораторные работы, самостоятельные работы, анализ успеваемости по четвертям, полугодиям, годам.</a:t>
            </a:r>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400" b="0" dirty="0" smtClean="0">
                <a:latin typeface="Times New Roman" pitchFamily="18" charset="0"/>
                <a:cs typeface="Times New Roman" pitchFamily="18" charset="0"/>
              </a:rPr>
              <a:t>Преподавание в малокомплектной школе носит свои особенности. Для уроков в малокомплектной сельской школе свойственны камерность, меньшая заорганизованность, здесь легче решаются проблемы дисциплины. Казалось бы, что в таких условиях учебные успехи детей должны быть более значительными. Исследования, однако, показывают, что мотивация учения, познавательные интересы сельских школьников развиты слабее, чем городских. Выпускники сельских школ труднее адаптируются в новых условиях, на рынке труда и профессий.</a:t>
            </a:r>
          </a:p>
          <a:p>
            <a:pPr>
              <a:buNone/>
            </a:pPr>
            <a:r>
              <a:rPr lang="ru-RU" sz="1400" b="0" dirty="0" smtClean="0">
                <a:latin typeface="Times New Roman" pitchFamily="18" charset="0"/>
                <a:cs typeface="Times New Roman" pitchFamily="18" charset="0"/>
              </a:rPr>
              <a:t>Объясняется это многими причинами, в том числе и малочисленностью классов, что снижает </a:t>
            </a:r>
            <a:r>
              <a:rPr lang="ru-RU" sz="1400" b="0" dirty="0" err="1" smtClean="0">
                <a:latin typeface="Times New Roman" pitchFamily="18" charset="0"/>
                <a:cs typeface="Times New Roman" pitchFamily="18" charset="0"/>
              </a:rPr>
              <a:t>соревновательность</a:t>
            </a:r>
            <a:r>
              <a:rPr lang="ru-RU" sz="1400" b="0" dirty="0" smtClean="0">
                <a:latin typeface="Times New Roman" pitchFamily="18" charset="0"/>
                <a:cs typeface="Times New Roman" pitchFamily="18" charset="0"/>
              </a:rPr>
              <a:t> учащихся, ограничивает круг общения, препятствуя развитию коммуникативных умений. Однообразие обстановки, контактов, форм взаимодействия развивает психологическую усталость или отторжение. Недостаточное число учеников в классе порождает явление «психологической монотонности», что может приводить к усталости и потере интереса к обучению. Для изучения данной темы мною был изучен материал на сайтах: Педсовет, Первое сентября, Про школу, сайты некоторых школ и др.</a:t>
            </a:r>
            <a:endParaRPr lang="ru-RU" sz="1400" b="0" dirty="0">
              <a:latin typeface="Times New Roman" pitchFamily="18" charset="0"/>
              <a:cs typeface="Times New Roman" pitchFamily="18" charset="0"/>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800" dirty="0" smtClean="0"/>
              <a:t> </a:t>
            </a:r>
            <a:r>
              <a:rPr lang="ru-RU" sz="1200" b="0" dirty="0" smtClean="0">
                <a:latin typeface="Times New Roman" pitchFamily="18" charset="0"/>
                <a:cs typeface="Times New Roman" pitchFamily="18" charset="0"/>
              </a:rPr>
              <a:t>В связи с тем, что в нашей школе стремительно снижается количество учащихся и появились классы с численностью от 1 до 6 учеников, стало гораздо сложнее подбирать формы, методы и приёмы преподавания предмета, я поставила перед собой цель изучить данную проблему и выбрать эффективные педагогические и методологические приёмы преподавания, а также выбрать в существующих условиях технологию обучения. </a:t>
            </a:r>
          </a:p>
          <a:p>
            <a:pPr>
              <a:buNone/>
            </a:pPr>
            <a:r>
              <a:rPr lang="ru-RU" sz="1200" b="0" dirty="0" smtClean="0">
                <a:latin typeface="Times New Roman" pitchFamily="18" charset="0"/>
                <a:cs typeface="Times New Roman" pitchFamily="18" charset="0"/>
              </a:rPr>
              <a:t>Апробируя некоторые нетрадиционные методы, я занимаюсь корректировкой данных методов. Например, применение модульной технологии показало, что учащимся данная система нравится, у учащихся появляется заинтересованность в предмете, повышается количество положительных оценок, формируется умение работать в группах, увеличивается возможность для более сильных учащихся выступать в роли консультанта, ведущего. Но вместе с тем данная методика имеет ряд недостатков: трудности в правильной оценке знаний учащихся, особенно затруднён контроль качества подготовки дома: слабые учащиеся вместо того, чтобы активно работать в группе часто пассивно идут за группой, и записываю результат работы за группой; нехватка времени для прослушивания результата работы групп. В условиях малокомплектной школы применение данной технологии считаю невозможным.</a:t>
            </a:r>
          </a:p>
          <a:p>
            <a:r>
              <a:rPr lang="ru-RU" sz="1200" b="0" dirty="0" smtClean="0">
                <a:latin typeface="Times New Roman" pitchFamily="18" charset="0"/>
                <a:cs typeface="Times New Roman" pitchFamily="18" charset="0"/>
              </a:rPr>
              <a:t>Неплохие результаты показывает применение сюжетно – ролевых игр. Они приучают учащихся к самостоятельности, умению использовать дополнительную литературу, формулировать и доказывать свою точку зрения, грамотно аргументировать свои доказательства, умение участвовать в дискуссии, выслушивать оппонента, искусству убеждения и ораторства. Данная методика имеет ряд недостатков: объективное оценивание, привлечение к активной работе слабых учащихся</a:t>
            </a: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800" dirty="0" smtClean="0"/>
              <a:t> </a:t>
            </a:r>
            <a:r>
              <a:rPr lang="ru-RU" sz="1200" dirty="0" smtClean="0"/>
              <a:t>В старших классах применяю такую работу как лекция.</a:t>
            </a:r>
          </a:p>
          <a:p>
            <a:pPr>
              <a:buNone/>
            </a:pPr>
            <a:r>
              <a:rPr lang="ru-RU" sz="1200" dirty="0" smtClean="0"/>
              <a:t>Только путём самообразования можно научиться чему – </a:t>
            </a:r>
            <a:r>
              <a:rPr lang="ru-RU" sz="1200" dirty="0" err="1" smtClean="0"/>
              <a:t>нибудь</a:t>
            </a:r>
            <a:r>
              <a:rPr lang="ru-RU" sz="1200" dirty="0" smtClean="0"/>
              <a:t>. Единственная задача школы – облегчить этот процесс. Школьников нужно научить не только отвечать на вопросы, но и задавать их. Поскольку прогресс зависит не только от ответов, которые мы получаем, а по крайней мере в равной степени от вопросов, которые мы задаём.</a:t>
            </a:r>
          </a:p>
          <a:p>
            <a:pPr>
              <a:buNone/>
            </a:pPr>
            <a:r>
              <a:rPr lang="ru-RU" sz="1200" dirty="0" smtClean="0"/>
              <a:t> </a:t>
            </a:r>
          </a:p>
          <a:p>
            <a:pPr>
              <a:buNone/>
            </a:pPr>
            <a:r>
              <a:rPr lang="ru-RU" sz="1200" dirty="0" smtClean="0"/>
              <a:t>Исходя из выше изложенного, мною была выбрана методическая тема «Преподавание истории и обществознания в малокомплектной школе:</a:t>
            </a:r>
          </a:p>
          <a:p>
            <a:pPr>
              <a:buNone/>
            </a:pPr>
            <a:r>
              <a:rPr lang="ru-RU" sz="1200" dirty="0" smtClean="0"/>
              <a:t>методические и дидактические приёмы, технологии».</a:t>
            </a:r>
          </a:p>
          <a:p>
            <a:pPr>
              <a:buNone/>
            </a:pPr>
            <a:r>
              <a:rPr lang="ru-RU" sz="1200" dirty="0" smtClean="0"/>
              <a:t> Прогнозируемыми результатами данной работы я предполагаю увидеть:</a:t>
            </a:r>
          </a:p>
          <a:p>
            <a:pPr lvl="0">
              <a:buNone/>
            </a:pPr>
            <a:r>
              <a:rPr lang="ru-RU" sz="1200" dirty="0" smtClean="0"/>
              <a:t>Повышение интереса к предметам история и обществознание</a:t>
            </a:r>
          </a:p>
          <a:p>
            <a:pPr lvl="0">
              <a:buNone/>
            </a:pPr>
            <a:r>
              <a:rPr lang="ru-RU" sz="1200" dirty="0" smtClean="0"/>
              <a:t>Повышение мотивации к обучению</a:t>
            </a:r>
          </a:p>
          <a:p>
            <a:pPr lvl="0">
              <a:buNone/>
            </a:pPr>
            <a:r>
              <a:rPr lang="ru-RU" sz="1200" dirty="0" smtClean="0"/>
              <a:t>Устранение монотонности в работе и обучении</a:t>
            </a:r>
          </a:p>
          <a:p>
            <a:pPr lvl="0">
              <a:buNone/>
            </a:pPr>
            <a:r>
              <a:rPr lang="ru-RU" sz="1200" dirty="0" smtClean="0"/>
              <a:t>Развитию коммуникативных качеств учащихся.</a:t>
            </a:r>
          </a:p>
          <a:p>
            <a:pPr>
              <a:buNone/>
            </a:pPr>
            <a:endParaRPr lang="ru-RU" sz="1200" b="0" dirty="0" smtClean="0">
              <a:latin typeface="Times New Roman" pitchFamily="18" charset="0"/>
              <a:cs typeface="Times New Roman" pitchFamily="18" charset="0"/>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r>
              <a:rPr lang="ru-RU" sz="1800" dirty="0" smtClean="0"/>
              <a:t>Отслеживание данных результатов предполагаю проводить через следующий мониторинг:</a:t>
            </a:r>
          </a:p>
          <a:p>
            <a:pPr lvl="0"/>
            <a:r>
              <a:rPr lang="ru-RU" sz="1800" dirty="0" smtClean="0"/>
              <a:t>Отслеживание результатов обучения (КУ и УУ)</a:t>
            </a:r>
          </a:p>
          <a:p>
            <a:pPr lvl="0"/>
            <a:r>
              <a:rPr lang="ru-RU" sz="1800" dirty="0" smtClean="0"/>
              <a:t>Отслеживание индивидуальных достижений учащихся через карты самонаблюдения</a:t>
            </a:r>
          </a:p>
          <a:p>
            <a:pPr lvl="0"/>
            <a:r>
              <a:rPr lang="ru-RU" sz="1800" dirty="0" smtClean="0"/>
              <a:t>Умение учащихся работать с аудиторией</a:t>
            </a:r>
          </a:p>
          <a:p>
            <a:pPr lvl="0"/>
            <a:r>
              <a:rPr lang="ru-RU" sz="1800" dirty="0" smtClean="0"/>
              <a:t>Умение учащихся давать оценку и самооценку своей подготовки и выступлению, подобранному материалу для работы на уроке</a:t>
            </a:r>
          </a:p>
          <a:p>
            <a:pPr lvl="0"/>
            <a:r>
              <a:rPr lang="ru-RU" sz="1800" dirty="0" smtClean="0"/>
              <a:t>Умение учащихся использовать при подготовке различные источники знаний</a:t>
            </a:r>
          </a:p>
          <a:p>
            <a:pPr lvl="0"/>
            <a:r>
              <a:rPr lang="ru-RU" sz="1800" dirty="0" smtClean="0"/>
              <a:t>Участие учащихся в олимпиадах и их результативность</a:t>
            </a:r>
          </a:p>
          <a:p>
            <a:pPr eaLnBrk="1" hangingPunct="1">
              <a:buNone/>
              <a:defRPr/>
            </a:pPr>
            <a:endParaRPr lang="ru-RU" sz="1800" dirty="0" smtClean="0">
              <a:effectLst>
                <a:outerShdw blurRad="38100" dist="38100" dir="2700000" algn="tl">
                  <a:srgbClr val="C0C0C0"/>
                </a:outerShdw>
              </a:effectLst>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600" dirty="0" smtClean="0">
                <a:latin typeface="Times New Roman" pitchFamily="18" charset="0"/>
                <a:cs typeface="Times New Roman" pitchFamily="18" charset="0"/>
              </a:rPr>
              <a:t>При организации урока в малокомплектной школе необходимо учитывать следующие факторы:</a:t>
            </a:r>
          </a:p>
          <a:p>
            <a:pPr lvl="0">
              <a:buNone/>
            </a:pPr>
            <a:r>
              <a:rPr lang="ru-RU" sz="1600" dirty="0" smtClean="0">
                <a:latin typeface="Times New Roman" pitchFamily="18" charset="0"/>
                <a:cs typeface="Times New Roman" pitchFamily="18" charset="0"/>
              </a:rPr>
              <a:t>недопущение перегрузок (за счет сокращения времени на обязательный учебный труд, прежде всего из-за строгого отбора содержания и объема учебного материала, применение ИКТ на уроках );</a:t>
            </a:r>
          </a:p>
          <a:p>
            <a:pPr lvl="0">
              <a:buNone/>
            </a:pPr>
            <a:r>
              <a:rPr lang="ru-RU" sz="1600" dirty="0" smtClean="0">
                <a:latin typeface="Times New Roman" pitchFamily="18" charset="0"/>
                <a:cs typeface="Times New Roman" pitchFamily="18" charset="0"/>
              </a:rPr>
              <a:t>обязательное проведение самостоятельной работы учащихся;</a:t>
            </a:r>
          </a:p>
          <a:p>
            <a:pPr lvl="0">
              <a:buNone/>
            </a:pPr>
            <a:r>
              <a:rPr lang="ru-RU" sz="1600" dirty="0" smtClean="0">
                <a:latin typeface="Times New Roman" pitchFamily="18" charset="0"/>
                <a:cs typeface="Times New Roman" pitchFamily="18" charset="0"/>
              </a:rPr>
              <a:t>урок в малокомплектной школе состоит из чередования двух четко выраженных компонентов: работы учащихся под руководством учителя и самостоятельной деятельности школьников: РУ – СД – РУ – СД – РУ;</a:t>
            </a:r>
          </a:p>
          <a:p>
            <a:pPr lvl="0">
              <a:buNone/>
            </a:pPr>
            <a:r>
              <a:rPr lang="ru-RU" sz="1600" dirty="0" smtClean="0">
                <a:latin typeface="Times New Roman" pitchFamily="18" charset="0"/>
                <a:cs typeface="Times New Roman" pitchFamily="18" charset="0"/>
              </a:rPr>
              <a:t>необходимость чередования работы учащихся под руководством учителя и без этого руководства требует жесткой регламентации учебного времени;</a:t>
            </a:r>
          </a:p>
          <a:p>
            <a:pPr lvl="0">
              <a:buNone/>
            </a:pPr>
            <a:r>
              <a:rPr lang="ru-RU" sz="1600" dirty="0" smtClean="0">
                <a:latin typeface="Times New Roman" pitchFamily="18" charset="0"/>
                <a:cs typeface="Times New Roman" pitchFamily="18" charset="0"/>
              </a:rPr>
              <a:t>широкое использование всех видов раздаточного материала, которое вызвано самостоятельной работой учащихся.</a:t>
            </a:r>
          </a:p>
          <a:p>
            <a:pPr eaLnBrk="1" hangingPunct="1">
              <a:buNone/>
              <a:defRPr/>
            </a:pPr>
            <a:endParaRPr lang="ru-RU" sz="1800" dirty="0" smtClean="0">
              <a:effectLst>
                <a:outerShdw blurRad="38100" dist="38100" dir="2700000" algn="tl">
                  <a:srgbClr val="C0C0C0"/>
                </a:outerShdw>
              </a:effectLst>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r>
              <a:rPr lang="ru-RU" sz="1200" b="0" dirty="0" smtClean="0">
                <a:latin typeface="Times New Roman" pitchFamily="18" charset="0"/>
                <a:cs typeface="Times New Roman" pitchFamily="18" charset="0"/>
              </a:rPr>
              <a:t>Функция учителя на уроке заключается в том, что он разъясняет учащимся цели задания и приемы его выполнения, а после самостоятельной работы детей над заданием обобщает результаты наблюдений, то есть деятельность учителя распадается на два этапа – введение и обобщение, подведение итогов, разрываемых работой учащихся, связанное одной целью – подготовить учеников к восприятию нового учебного материала. Результативность этого этапа во многом зависит от характера заданий.</a:t>
            </a:r>
          </a:p>
          <a:p>
            <a:r>
              <a:rPr lang="ru-RU" sz="1200" b="0" dirty="0" smtClean="0">
                <a:latin typeface="Times New Roman" pitchFamily="18" charset="0"/>
                <a:cs typeface="Times New Roman" pitchFamily="18" charset="0"/>
              </a:rPr>
              <a:t>При преподавании предмета я использую следующие формы, методы и приёмы: </a:t>
            </a:r>
          </a:p>
          <a:p>
            <a:pPr lvl="0"/>
            <a:r>
              <a:rPr lang="ru-RU" sz="1200" b="0" dirty="0" smtClean="0">
                <a:latin typeface="Times New Roman" pitchFamily="18" charset="0"/>
                <a:cs typeface="Times New Roman" pitchFamily="18" charset="0"/>
              </a:rPr>
              <a:t>частично – поисковый метод ( например на основании текста параграфа, документа, либо таблицы, диаграммы, схемы, либо по карте ответить на той или иной вопрос)</a:t>
            </a:r>
          </a:p>
          <a:p>
            <a:pPr lvl="0"/>
            <a:r>
              <a:rPr lang="ru-RU" sz="1200" b="0" dirty="0" smtClean="0">
                <a:latin typeface="Times New Roman" pitchFamily="18" charset="0"/>
                <a:cs typeface="Times New Roman" pitchFamily="18" charset="0"/>
              </a:rPr>
              <a:t>структуризация материала ( оформить материал в таблицу, схему, диаграмму, составить план, конспект)</a:t>
            </a:r>
          </a:p>
          <a:p>
            <a:pPr lvl="0"/>
            <a:r>
              <a:rPr lang="ru-RU" sz="1200" b="0" dirty="0" smtClean="0">
                <a:latin typeface="Times New Roman" pitchFamily="18" charset="0"/>
                <a:cs typeface="Times New Roman" pitchFamily="18" charset="0"/>
              </a:rPr>
              <a:t>работа с интернет - ресурсами (найти ответы на вопросы в поисковых системах, материал об исторических личностях, различные точки зрения на определённую проблему) </a:t>
            </a:r>
          </a:p>
          <a:p>
            <a:pPr lvl="0"/>
            <a:r>
              <a:rPr lang="ru-RU" sz="1200" b="0" dirty="0" smtClean="0">
                <a:latin typeface="Times New Roman" pitchFamily="18" charset="0"/>
                <a:cs typeface="Times New Roman" pitchFamily="18" charset="0"/>
              </a:rPr>
              <a:t>работа в программах МО (составление презентаций, оформление сообщений)</a:t>
            </a:r>
          </a:p>
          <a:p>
            <a:pPr lvl="0"/>
            <a:r>
              <a:rPr lang="ru-RU" sz="1200" b="0" dirty="0" smtClean="0">
                <a:latin typeface="Times New Roman" pitchFamily="18" charset="0"/>
                <a:cs typeface="Times New Roman" pitchFamily="18" charset="0"/>
              </a:rPr>
              <a:t>работа в группах и парах или индивидуально по проблемам или вопросам и оформление этой работы в выступление перед классом, т.е. метод КСО.</a:t>
            </a:r>
          </a:p>
          <a:p>
            <a:pPr lvl="0"/>
            <a:r>
              <a:rPr lang="ru-RU" sz="1200" b="0" dirty="0" smtClean="0">
                <a:latin typeface="Times New Roman" pitchFamily="18" charset="0"/>
                <a:cs typeface="Times New Roman" pitchFamily="18" charset="0"/>
              </a:rPr>
              <a:t>оценка выступающих слушателями и самих себя</a:t>
            </a:r>
          </a:p>
          <a:p>
            <a:pPr lvl="0"/>
            <a:r>
              <a:rPr lang="ru-RU" sz="1200" b="0" dirty="0" smtClean="0">
                <a:latin typeface="Times New Roman" pitchFamily="18" charset="0"/>
                <a:cs typeface="Times New Roman" pitchFamily="18" charset="0"/>
              </a:rPr>
              <a:t>домашнее задание даётся дифференцированно</a:t>
            </a:r>
          </a:p>
          <a:p>
            <a:pPr>
              <a:buNone/>
            </a:pPr>
            <a:endParaRPr lang="ru-RU" sz="1600" dirty="0" smtClean="0">
              <a:latin typeface="Times New Roman" pitchFamily="18" charset="0"/>
              <a:cs typeface="Times New Roman" pitchFamily="18" charset="0"/>
            </a:endParaRPr>
          </a:p>
          <a:p>
            <a:pPr eaLnBrk="1" hangingPunct="1">
              <a:buNone/>
              <a:defRPr/>
            </a:pPr>
            <a:endParaRPr lang="ru-RU" sz="1800" dirty="0" smtClean="0">
              <a:effectLst>
                <a:outerShdw blurRad="38100" dist="38100" dir="2700000" algn="tl">
                  <a:srgbClr val="C0C0C0"/>
                </a:outerShdw>
              </a:effectLst>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200" b="0" dirty="0" smtClean="0">
                <a:latin typeface="Times New Roman" pitchFamily="18" charset="0"/>
                <a:cs typeface="Times New Roman" pitchFamily="18" charset="0"/>
              </a:rPr>
              <a:t>В конце каждого вида работы мной подводится итог.</a:t>
            </a:r>
          </a:p>
          <a:p>
            <a:pPr>
              <a:buNone/>
            </a:pPr>
            <a:r>
              <a:rPr lang="ru-RU" sz="1200" b="0" dirty="0" smtClean="0">
                <a:latin typeface="Times New Roman" pitchFamily="18" charset="0"/>
                <a:cs typeface="Times New Roman" pitchFamily="18" charset="0"/>
              </a:rPr>
              <a:t>Это позволяет снимать напряжение учащихся во время работы, разнообразить виды работы, задействовать всех учащихся, создавать ситуацию успеха на уроке. Кроме всего прочего данные виды работы позволяют социализироваться личности, адекватно реагировать на промахи, формировать нормальную самооценку себя, формировать толерантное отношение к окружающим. Такие виды работы позволяют формировать у учащихся УУД.</a:t>
            </a:r>
          </a:p>
          <a:p>
            <a:pPr>
              <a:buNone/>
            </a:pPr>
            <a:r>
              <a:rPr lang="ru-RU" sz="1200" b="0" dirty="0" smtClean="0">
                <a:latin typeface="Times New Roman" pitchFamily="18" charset="0"/>
                <a:cs typeface="Times New Roman" pitchFamily="18" charset="0"/>
              </a:rPr>
              <a:t>Виды уроков, применяемые мной: урок – практикум, урок объяснения нового материала, комбинированный урок, урок – поиск, урок - лекция.</a:t>
            </a:r>
          </a:p>
          <a:p>
            <a:pPr>
              <a:buNone/>
            </a:pPr>
            <a:r>
              <a:rPr lang="ru-RU" sz="1200" b="0" dirty="0" smtClean="0">
                <a:latin typeface="Times New Roman" pitchFamily="18" charset="0"/>
                <a:cs typeface="Times New Roman" pitchFamily="18" charset="0"/>
              </a:rPr>
              <a:t>Изучив ряд технологий я пришла к выводу, что наиболее приемлема технология развивающего обучения, которую я использую в своей работе.</a:t>
            </a:r>
          </a:p>
          <a:p>
            <a:pPr>
              <a:buNone/>
            </a:pPr>
            <a:r>
              <a:rPr lang="ru-RU" sz="1200" b="0" dirty="0" smtClean="0">
                <a:latin typeface="Times New Roman" pitchFamily="18" charset="0"/>
                <a:cs typeface="Times New Roman" pitchFamily="18" charset="0"/>
              </a:rPr>
              <a:t>Мы запоминаем – 10% того, что читаем; 20% того, что слышим; 30% того, что видим; 50 % того, что видим и слышим; 70 % того, что говорим и делаем.</a:t>
            </a:r>
          </a:p>
          <a:p>
            <a:pPr>
              <a:buNone/>
            </a:pPr>
            <a:r>
              <a:rPr lang="ru-RU" sz="1200" b="0" dirty="0" smtClean="0">
                <a:latin typeface="Times New Roman" pitchFamily="18" charset="0"/>
                <a:cs typeface="Times New Roman" pitchFamily="18" charset="0"/>
              </a:rPr>
              <a:t>Исходя, из этого я стараюсь строить свой учебный процесс по предмету.</a:t>
            </a:r>
          </a:p>
          <a:p>
            <a:pPr>
              <a:buNone/>
            </a:pPr>
            <a:r>
              <a:rPr lang="ru-RU" sz="1200" b="0" dirty="0" smtClean="0">
                <a:latin typeface="Times New Roman" pitchFamily="18" charset="0"/>
                <a:cs typeface="Times New Roman" pitchFamily="18" charset="0"/>
              </a:rPr>
              <a:t>Практическая работа очень важна для учащихся. Она заставляет ученика анализировать учебный материал, применять умения и навыки в работе наиболее эффективные для данного задания, учатся оформлять материал в логические схемы и пользоваться ими при повторении и подготовке домашнего задания, систематизировать материал, необходимый для данного вопроса или задания.</a:t>
            </a:r>
          </a:p>
          <a:p>
            <a:pPr eaLnBrk="1" hangingPunct="1">
              <a:buNone/>
              <a:defRPr/>
            </a:pPr>
            <a:endParaRPr lang="ru-RU" sz="1200" b="0" dirty="0" smtClean="0">
              <a:effectLst>
                <a:outerShdw blurRad="38100" dist="38100" dir="2700000" algn="tl">
                  <a:srgbClr val="C0C0C0"/>
                </a:outerShdw>
              </a:effectLst>
              <a:latin typeface="Times New Roman" pitchFamily="18" charset="0"/>
              <a:cs typeface="Times New Roman" pitchFamily="18" charset="0"/>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pPr>
              <a:buNone/>
            </a:pPr>
            <a:r>
              <a:rPr lang="ru-RU" sz="1200" b="0" dirty="0" smtClean="0"/>
              <a:t>Для формирования вышеперечисленных навыков и умений я применяю следующие методы и формы работы:</a:t>
            </a:r>
          </a:p>
          <a:p>
            <a:pPr lvl="0">
              <a:buNone/>
            </a:pPr>
            <a:r>
              <a:rPr lang="ru-RU" sz="1200" b="0" dirty="0" smtClean="0"/>
              <a:t>Составление таблиц (на сравнение, разбивка материала по определённым вопросам), составление схем (система управления государством в определённый период времени, источники права, отрасли права и т.д.)</a:t>
            </a:r>
          </a:p>
          <a:p>
            <a:pPr lvl="0">
              <a:buNone/>
            </a:pPr>
            <a:r>
              <a:rPr lang="ru-RU" sz="1200" b="0" dirty="0" smtClean="0"/>
              <a:t>В старших классах учащиеся составляют опорные схемы разных видов. Формирование данного умения начинается в среднем звене на более упрощённом уровне, усложняясь год от года. В старших классах уже самостоятельная работа, которая требует руководства учителя лишь в самых сложных случаях.</a:t>
            </a:r>
          </a:p>
          <a:p>
            <a:pPr lvl="0">
              <a:buNone/>
            </a:pPr>
            <a:r>
              <a:rPr lang="ru-RU" sz="1200" b="0" dirty="0" smtClean="0"/>
              <a:t>Большую роль играет и составление планов (простой, сложный, тезисный, вопросный и др. виды). Этот вид работы эффективен как в среднем звене, так и в старших классах. Формирование же этого умения начинается в начальной школе.</a:t>
            </a:r>
          </a:p>
          <a:p>
            <a:pPr lvl="0">
              <a:buNone/>
            </a:pPr>
            <a:r>
              <a:rPr lang="ru-RU" sz="1200" b="0" dirty="0" smtClean="0"/>
              <a:t>Целесообразно учащимся давать задания на самостоятельное составление алгоритма действий, например для сравнения восстаний, проектов реформ и т.д.</a:t>
            </a:r>
          </a:p>
          <a:p>
            <a:pPr lvl="0">
              <a:buNone/>
            </a:pPr>
            <a:r>
              <a:rPr lang="ru-RU" sz="1200" b="0" dirty="0" smtClean="0"/>
              <a:t>Самостоятельно выделять причинно – следственные связи. Эту работу я начинаю с 5 класса. На начальном этапе идёт обучение, впоследствии самостоятельная работа учащихся с корректировкой на более слабых учащихся.</a:t>
            </a:r>
          </a:p>
          <a:p>
            <a:pPr lvl="0">
              <a:buNone/>
            </a:pPr>
            <a:r>
              <a:rPr lang="ru-RU" sz="1200" b="0" dirty="0" smtClean="0"/>
              <a:t>Достаточно много заданий применяю для формирования у учащихся собственной точки зрения и умения доказать её (эссе, проблемные вопросы - отвечают по ПОПС формуле, умей задать вопрос, проанализируй текст ит.д.)</a:t>
            </a:r>
          </a:p>
          <a:p>
            <a:pPr eaLnBrk="1" hangingPunct="1">
              <a:buNone/>
              <a:defRPr/>
            </a:pPr>
            <a:endParaRPr lang="ru-RU" sz="1200" b="0" dirty="0" smtClean="0">
              <a:effectLst>
                <a:outerShdw blurRad="38100" dist="38100" dir="2700000" algn="tl">
                  <a:srgbClr val="C0C0C0"/>
                </a:outerShdw>
              </a:effectLst>
              <a:latin typeface="Times New Roman" pitchFamily="18" charset="0"/>
              <a:cs typeface="Times New Roman" pitchFamily="18" charset="0"/>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dirty="0"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buNone/>
              <a:defRPr/>
            </a:pPr>
            <a:r>
              <a:rPr lang="ru-RU" sz="1800" dirty="0" smtClean="0">
                <a:effectLst>
                  <a:outerShdw blurRad="38100" dist="38100" dir="2700000" algn="tl">
                    <a:srgbClr val="C0C0C0"/>
                  </a:outerShdw>
                </a:effectLst>
              </a:rPr>
              <a:t>Обобщение опыта работы</a:t>
            </a:r>
          </a:p>
          <a:p>
            <a:r>
              <a:rPr lang="ru-RU" sz="1800" dirty="0" smtClean="0"/>
              <a:t>За формированием практических навыков нельзя забывать и отработку и закрепление знаний по предмету. Здесь немаловажную роль играет система опроса и повторения материала на каждом уроке. В истории и обществознании очень важное значение имеет знание терминов и хронологии. В данном случае применяю такие методы как индивидуальные карточки, игру «Ты мне – я тебе»,»Горячий стул», дополнительные вопросы на знание терминов и дат при опросе, хронологические и понятийные диктанты. Кроме того важна ориентировка по исторической карте – при ответах учащиеся должны использовать историческую карту на каждом уроке.</a:t>
            </a:r>
            <a:endParaRPr lang="ru-RU" sz="1800" dirty="0"/>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Дата 3"/>
          <p:cNvSpPr>
            <a:spLocks noGrp="1"/>
          </p:cNvSpPr>
          <p:nvPr>
            <p:ph type="dt" sz="quarter" idx="10"/>
          </p:nvPr>
        </p:nvSpPr>
        <p:spPr>
          <a:noFill/>
        </p:spPr>
        <p:txBody>
          <a:bodyPr/>
          <a:lstStyle/>
          <a:p>
            <a:r>
              <a:rPr lang="ru-RU" dirty="0" smtClean="0"/>
              <a:t>2014</a:t>
            </a:r>
            <a:endParaRPr lang="ru-RU" dirty="0"/>
          </a:p>
        </p:txBody>
      </p:sp>
      <p:sp>
        <p:nvSpPr>
          <p:cNvPr id="31746" name="Rectangle 2"/>
          <p:cNvSpPr>
            <a:spLocks noGrp="1" noChangeArrowheads="1"/>
          </p:cNvSpPr>
          <p:nvPr>
            <p:ph type="subTitle" idx="1"/>
          </p:nvPr>
        </p:nvSpPr>
        <p:spPr>
          <a:xfrm>
            <a:off x="2268539" y="1125539"/>
            <a:ext cx="6472237" cy="503237"/>
          </a:xfrm>
        </p:spPr>
        <p:txBody>
          <a:bodyPr/>
          <a:lstStyle/>
          <a:p>
            <a:pPr eaLnBrk="1" hangingPunct="1">
              <a:defRPr/>
            </a:pPr>
            <a:r>
              <a:rPr lang="ru-RU" sz="1800" smtClean="0">
                <a:effectLst>
                  <a:outerShdw blurRad="38100" dist="38100" dir="2700000" algn="tl">
                    <a:srgbClr val="C0C0C0"/>
                  </a:outerShdw>
                </a:effectLst>
              </a:rPr>
              <a:t>ОСНОВНЫЕ СВЕДЕНИЯ</a:t>
            </a:r>
          </a:p>
        </p:txBody>
      </p:sp>
      <p:sp>
        <p:nvSpPr>
          <p:cNvPr id="3076"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31748" name="Text Box 4"/>
          <p:cNvSpPr txBox="1">
            <a:spLocks noChangeArrowheads="1"/>
          </p:cNvSpPr>
          <p:nvPr/>
        </p:nvSpPr>
        <p:spPr bwMode="auto">
          <a:xfrm>
            <a:off x="2124075" y="1916113"/>
            <a:ext cx="6624639" cy="2354491"/>
          </a:xfrm>
          <a:prstGeom prst="rect">
            <a:avLst/>
          </a:prstGeom>
          <a:noFill/>
          <a:ln w="9525">
            <a:noFill/>
            <a:miter lim="800000"/>
            <a:headEnd/>
            <a:tailEnd/>
          </a:ln>
          <a:effectLst/>
        </p:spPr>
        <p:txBody>
          <a:bodyPr>
            <a:spAutoFit/>
          </a:bodyPr>
          <a:lstStyle/>
          <a:p>
            <a:pPr marL="179388" indent="-179388">
              <a:spcBef>
                <a:spcPct val="50000"/>
              </a:spcBef>
              <a:buClr>
                <a:schemeClr val="tx1"/>
              </a:buClr>
              <a:buFontTx/>
              <a:buChar char="•"/>
              <a:defRPr/>
            </a:pPr>
            <a:r>
              <a:rPr lang="ru-RU" sz="1400" dirty="0">
                <a:hlinkClick r:id="rId2" action="ppaction://hlinksldjump"/>
              </a:rPr>
              <a:t>Окончила Благовещенский государственный педагогический институт им. М.И. Калинина по специальности </a:t>
            </a:r>
            <a:r>
              <a:rPr lang="ru-RU" sz="1400" dirty="0"/>
              <a:t>История с дополнительной специальностью советское право, квалификация: учитель истории, обществоведения, советского государства и права</a:t>
            </a:r>
          </a:p>
          <a:p>
            <a:pPr marL="179388" indent="-179388">
              <a:spcBef>
                <a:spcPct val="50000"/>
              </a:spcBef>
              <a:buClr>
                <a:schemeClr val="tx1"/>
              </a:buClr>
              <a:buFontTx/>
              <a:buChar char="•"/>
              <a:defRPr/>
            </a:pPr>
            <a:r>
              <a:rPr lang="ru-RU" sz="1400" dirty="0"/>
              <a:t>Учитель истории, обществознания в МБОУ «</a:t>
            </a:r>
            <a:r>
              <a:rPr lang="ru-RU" sz="1400" dirty="0" err="1"/>
              <a:t>Огоджинская</a:t>
            </a:r>
            <a:r>
              <a:rPr lang="ru-RU" sz="1400" dirty="0"/>
              <a:t> СОШ» с 1987 года по настоящее время.</a:t>
            </a:r>
          </a:p>
          <a:p>
            <a:pPr marL="179388" indent="-179388">
              <a:spcBef>
                <a:spcPct val="50000"/>
              </a:spcBef>
              <a:buClr>
                <a:schemeClr val="tx1"/>
              </a:buClr>
              <a:buFont typeface="Arial" pitchFamily="34" charset="0"/>
              <a:buChar char="•"/>
              <a:defRPr/>
            </a:pPr>
            <a:r>
              <a:rPr lang="ru-RU" sz="1400" dirty="0"/>
              <a:t>Организатор внешкольной и внеклассной воспитательной работы с 1987 по 1988 год</a:t>
            </a:r>
          </a:p>
          <a:p>
            <a:pPr marL="179388" indent="-179388">
              <a:spcBef>
                <a:spcPct val="50000"/>
              </a:spcBef>
              <a:buClr>
                <a:schemeClr val="tx1"/>
              </a:buClr>
              <a:buFont typeface="Arial" pitchFamily="34" charset="0"/>
              <a:buChar char="•"/>
              <a:defRPr/>
            </a:pPr>
            <a:r>
              <a:rPr lang="ru-RU" sz="1400" dirty="0"/>
              <a:t>Директор школы с 1996 года по 2011 </a:t>
            </a:r>
            <a:r>
              <a:rPr lang="ru-RU" sz="1400" dirty="0" err="1" smtClean="0"/>
              <a:t>год</a:t>
            </a:r>
            <a:r>
              <a:rPr lang="ru-RU" sz="1400" dirty="0" err="1" smtClean="0">
                <a:solidFill>
                  <a:schemeClr val="bg1"/>
                </a:solidFill>
              </a:rPr>
              <a:t>уч</a:t>
            </a:r>
            <a:endParaRPr lang="ru-RU" sz="140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smtClean="0"/>
              <a:t>ПОРТФОЛИО ПЕДАГОГА</a:t>
            </a:r>
          </a:p>
        </p:txBody>
      </p:sp>
      <p:sp>
        <p:nvSpPr>
          <p:cNvPr id="32770" name="Rectangle 2"/>
          <p:cNvSpPr>
            <a:spLocks noGrp="1" noChangeArrowheads="1"/>
          </p:cNvSpPr>
          <p:nvPr>
            <p:ph idx="1"/>
          </p:nvPr>
        </p:nvSpPr>
        <p:spPr>
          <a:xfrm>
            <a:off x="2339977" y="1628775"/>
            <a:ext cx="6518305" cy="4419600"/>
          </a:xfrm>
        </p:spPr>
        <p:txBody>
          <a:bodyPr/>
          <a:lstStyle/>
          <a:p>
            <a:pPr eaLnBrk="1" hangingPunct="1">
              <a:defRPr/>
            </a:pPr>
            <a:r>
              <a:rPr lang="ru-RU" sz="1800" dirty="0" smtClean="0">
                <a:effectLst>
                  <a:outerShdw blurRad="38100" dist="38100" dir="2700000" algn="tl">
                    <a:srgbClr val="C0C0C0"/>
                  </a:outerShdw>
                </a:effectLst>
              </a:rPr>
              <a:t>Внеурочная работа</a:t>
            </a:r>
          </a:p>
          <a:p>
            <a:pPr>
              <a:buNone/>
            </a:pPr>
            <a:r>
              <a:rPr lang="ru-RU" sz="1800" b="0" dirty="0" smtClean="0"/>
              <a:t>Постоянно веду внеклассную работу: научно – практическая конференция в школе (презентация «Ломоносов как историк»), ряд мероприятий к 9 Мая (общепоселковое мероприятие «Дети войны», «Блокадный Ленинград», «70-летию Сталинградской битвы» и т.д.), конференция «Неизвестные факты истории», «Интересные факты истории», проект «Отечественная война 1812 г» (посвящённый годовщине войны) и т.д. Являюсь третий год руководителем творческого объединения «КЛИО».</a:t>
            </a:r>
          </a:p>
          <a:p>
            <a:pPr>
              <a:buNone/>
            </a:pPr>
            <a:r>
              <a:rPr lang="ru-RU" sz="1800" b="0" dirty="0" smtClean="0"/>
              <a:t>С 1996 года по 2011 год работала директором школы. С 2006 года являлась каждый год организатором при проведении ЕГЭ. С 2010 года являлась руководителем ППЭ в режиме ТОМ. С 2014 года являюсь техническим специалистом при проведении ЕГЭ в режиме ТОМ.</a:t>
            </a:r>
          </a:p>
          <a:p>
            <a:pPr eaLnBrk="1" hangingPunct="1">
              <a:defRPr/>
            </a:pPr>
            <a:endParaRPr lang="ru-RU" sz="1800" dirty="0" smtClean="0">
              <a:effectLst>
                <a:outerShdw blurRad="38100" dist="38100" dir="2700000" algn="tl">
                  <a:srgbClr val="C0C0C0"/>
                </a:outerShdw>
              </a:effectLst>
            </a:endParaRPr>
          </a:p>
          <a:p>
            <a:pPr eaLnBrk="1" hangingPunct="1">
              <a:defRPr/>
            </a:pPr>
            <a:endParaRPr lang="ru-RU" sz="1800" dirty="0" smtClean="0">
              <a:effectLst>
                <a:outerShdw blurRad="38100" dist="38100" dir="2700000" algn="tl">
                  <a:srgbClr val="C0C0C0"/>
                </a:outerShdw>
              </a:effectLst>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smtClean="0"/>
              <a:t>ПОРТФОЛИО ПЕДАГОГА</a:t>
            </a:r>
          </a:p>
        </p:txBody>
      </p:sp>
      <p:sp>
        <p:nvSpPr>
          <p:cNvPr id="32770" name="Rectangle 2"/>
          <p:cNvSpPr>
            <a:spLocks noGrp="1" noChangeArrowheads="1"/>
          </p:cNvSpPr>
          <p:nvPr>
            <p:ph idx="1"/>
          </p:nvPr>
        </p:nvSpPr>
        <p:spPr>
          <a:xfrm>
            <a:off x="2339977" y="1628775"/>
            <a:ext cx="6303991" cy="4419600"/>
          </a:xfrm>
        </p:spPr>
        <p:txBody>
          <a:bodyPr/>
          <a:lstStyle/>
          <a:p>
            <a:pPr eaLnBrk="1" hangingPunct="1">
              <a:buNone/>
              <a:defRPr/>
            </a:pPr>
            <a:r>
              <a:rPr lang="ru-RU" sz="1800" dirty="0" smtClean="0">
                <a:effectLst>
                  <a:outerShdw blurRad="38100" dist="38100" dir="2700000" algn="tl">
                    <a:srgbClr val="C0C0C0"/>
                  </a:outerShdw>
                </a:effectLst>
              </a:rPr>
              <a:t>Работа в качестве классного руководителя</a:t>
            </a:r>
          </a:p>
          <a:p>
            <a:pPr eaLnBrk="1" hangingPunct="1">
              <a:buNone/>
              <a:defRPr/>
            </a:pPr>
            <a:r>
              <a:rPr lang="ru-RU" sz="1800" dirty="0" smtClean="0"/>
              <a:t>Являюсь классным руководителем в 8 и 9 классах (1 и 3 ученика соответственно). Поскольку в данных классах каждый из обучающихся является лидером и нахождение компромиссов между собой было затруднено, наблюдались конфликты между обучающимися при переходе из первой ступени обучения на вторую, то мною при построении плана работы в данном классах была выбрана программа «Как стать личностью», опубликованная в журнале «Классный руководитель» № 4 2009 года и адаптирована для данных  классов. Программа рассчитана на учащихся 5 – 9 классов.</a:t>
            </a:r>
          </a:p>
          <a:p>
            <a:pPr eaLnBrk="1" hangingPunct="1">
              <a:buNone/>
              <a:defRPr/>
            </a:pPr>
            <a:endParaRPr lang="ru-RU" sz="1800" dirty="0" smtClean="0">
              <a:effectLst>
                <a:outerShdw blurRad="38100" dist="38100" dir="2700000" algn="tl">
                  <a:srgbClr val="C0C0C0"/>
                </a:outerShdw>
              </a:effectLst>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title"/>
          </p:nvPr>
        </p:nvSpPr>
        <p:spPr>
          <a:noFill/>
        </p:spPr>
        <p:txBody>
          <a:bodyPr/>
          <a:lstStyle/>
          <a:p>
            <a:pPr eaLnBrk="1" hangingPunct="1"/>
            <a:r>
              <a:rPr lang="ru-RU" smtClean="0"/>
              <a:t>ПОРТФОЛИО ПЕДАГОГА</a:t>
            </a:r>
          </a:p>
        </p:txBody>
      </p:sp>
      <p:sp>
        <p:nvSpPr>
          <p:cNvPr id="32770" name="Rectangle 2"/>
          <p:cNvSpPr>
            <a:spLocks noGrp="1" noChangeArrowheads="1"/>
          </p:cNvSpPr>
          <p:nvPr>
            <p:ph idx="1"/>
          </p:nvPr>
        </p:nvSpPr>
        <p:spPr>
          <a:xfrm>
            <a:off x="2339977" y="1628775"/>
            <a:ext cx="6303991" cy="4419600"/>
          </a:xfrm>
        </p:spPr>
        <p:txBody>
          <a:bodyPr/>
          <a:lstStyle/>
          <a:p>
            <a:pPr eaLnBrk="1" hangingPunct="1">
              <a:buNone/>
              <a:defRPr/>
            </a:pPr>
            <a:r>
              <a:rPr lang="ru-RU" sz="1800" dirty="0" smtClean="0">
                <a:effectLst>
                  <a:outerShdw blurRad="38100" dist="38100" dir="2700000" algn="tl">
                    <a:srgbClr val="C0C0C0"/>
                  </a:outerShdw>
                </a:effectLst>
              </a:rPr>
              <a:t>Работа в качестве классного руководителя</a:t>
            </a:r>
          </a:p>
          <a:p>
            <a:r>
              <a:rPr lang="ru-RU" sz="1200" b="0" dirty="0" smtClean="0">
                <a:latin typeface="Times New Roman" pitchFamily="18" charset="0"/>
                <a:cs typeface="Times New Roman" pitchFamily="18" charset="0"/>
              </a:rPr>
              <a:t>Выбирая данную программу я ставила перед собой следующие цель:</a:t>
            </a:r>
          </a:p>
          <a:p>
            <a:r>
              <a:rPr lang="ru-RU" sz="1200" b="0" dirty="0" smtClean="0">
                <a:latin typeface="Times New Roman" pitchFamily="18" charset="0"/>
                <a:cs typeface="Times New Roman" pitchFamily="18" charset="0"/>
              </a:rPr>
              <a:t>Способствовать становлению </a:t>
            </a:r>
            <a:r>
              <a:rPr lang="ru-RU" sz="1200" b="0" dirty="0" err="1" smtClean="0">
                <a:latin typeface="Times New Roman" pitchFamily="18" charset="0"/>
                <a:cs typeface="Times New Roman" pitchFamily="18" charset="0"/>
              </a:rPr>
              <a:t>самодостаточной</a:t>
            </a:r>
            <a:r>
              <a:rPr lang="ru-RU" sz="1200" b="0" dirty="0" smtClean="0">
                <a:latin typeface="Times New Roman" pitchFamily="18" charset="0"/>
                <a:cs typeface="Times New Roman" pitchFamily="18" charset="0"/>
              </a:rPr>
              <a:t> личности через развитие способностей и с учётом интересов обучающихся.</a:t>
            </a:r>
          </a:p>
          <a:p>
            <a:r>
              <a:rPr lang="ru-RU" sz="1200" b="0" dirty="0" smtClean="0">
                <a:latin typeface="Times New Roman" pitchFamily="18" charset="0"/>
                <a:cs typeface="Times New Roman" pitchFamily="18" charset="0"/>
              </a:rPr>
              <a:t>Задачи:</a:t>
            </a:r>
          </a:p>
          <a:p>
            <a:pPr lvl="0"/>
            <a:r>
              <a:rPr lang="ru-RU" sz="1200" b="0" dirty="0" smtClean="0">
                <a:latin typeface="Times New Roman" pitchFamily="18" charset="0"/>
                <a:cs typeface="Times New Roman" pitchFamily="18" charset="0"/>
              </a:rPr>
              <a:t>Сплочение классного коллектива</a:t>
            </a:r>
          </a:p>
          <a:p>
            <a:pPr lvl="0"/>
            <a:r>
              <a:rPr lang="ru-RU" sz="1200" b="0" dirty="0" smtClean="0">
                <a:latin typeface="Times New Roman" pitchFamily="18" charset="0"/>
                <a:cs typeface="Times New Roman" pitchFamily="18" charset="0"/>
              </a:rPr>
              <a:t>Способствовать развитию терпимости к мнению другого человека и уважению к точке зрения окружающих.</a:t>
            </a:r>
          </a:p>
          <a:p>
            <a:pPr lvl="0"/>
            <a:r>
              <a:rPr lang="ru-RU" sz="1200" b="0" dirty="0" smtClean="0">
                <a:latin typeface="Times New Roman" pitchFamily="18" charset="0"/>
                <a:cs typeface="Times New Roman" pitchFamily="18" charset="0"/>
              </a:rPr>
              <a:t>Способствовать умению высказывать свою точку зрения и цивилизованно защищать её.</a:t>
            </a:r>
          </a:p>
          <a:p>
            <a:pPr lvl="0"/>
            <a:r>
              <a:rPr lang="ru-RU" sz="1200" b="0" dirty="0" smtClean="0">
                <a:latin typeface="Times New Roman" pitchFamily="18" charset="0"/>
                <a:cs typeface="Times New Roman" pitchFamily="18" charset="0"/>
              </a:rPr>
              <a:t>Способствовать раскрытию способностей учащихся и их социальному самоутверждению.</a:t>
            </a:r>
          </a:p>
          <a:p>
            <a:r>
              <a:rPr lang="ru-RU" sz="1200" b="0" dirty="0" smtClean="0">
                <a:latin typeface="Times New Roman" pitchFamily="18" charset="0"/>
                <a:cs typeface="Times New Roman" pitchFamily="18" charset="0"/>
              </a:rPr>
              <a:t>Методы и приёмы:</a:t>
            </a:r>
          </a:p>
          <a:p>
            <a:pPr lvl="0"/>
            <a:r>
              <a:rPr lang="ru-RU" sz="1200" b="0" dirty="0" smtClean="0">
                <a:latin typeface="Times New Roman" pitchFamily="18" charset="0"/>
                <a:cs typeface="Times New Roman" pitchFamily="18" charset="0"/>
              </a:rPr>
              <a:t>Индивидуальная работа с обучающимися</a:t>
            </a:r>
          </a:p>
          <a:p>
            <a:pPr lvl="0"/>
            <a:r>
              <a:rPr lang="ru-RU" sz="1200" b="0" dirty="0" smtClean="0">
                <a:latin typeface="Times New Roman" pitchFamily="18" charset="0"/>
                <a:cs typeface="Times New Roman" pitchFamily="18" charset="0"/>
              </a:rPr>
              <a:t>Участие в коллективных делах</a:t>
            </a:r>
          </a:p>
          <a:p>
            <a:pPr lvl="0"/>
            <a:r>
              <a:rPr lang="ru-RU" sz="1200" b="0" dirty="0" smtClean="0">
                <a:latin typeface="Times New Roman" pitchFamily="18" charset="0"/>
                <a:cs typeface="Times New Roman" pitchFamily="18" charset="0"/>
              </a:rPr>
              <a:t>Психологические тренинги</a:t>
            </a:r>
          </a:p>
          <a:p>
            <a:r>
              <a:rPr lang="ru-RU" sz="1200" b="0" dirty="0" smtClean="0">
                <a:latin typeface="Times New Roman" pitchFamily="18" charset="0"/>
                <a:cs typeface="Times New Roman" pitchFamily="18" charset="0"/>
              </a:rPr>
              <a:t>Достигнутые результаты:</a:t>
            </a:r>
          </a:p>
          <a:p>
            <a:pPr lvl="0"/>
            <a:r>
              <a:rPr lang="ru-RU" sz="1200" b="0" dirty="0" smtClean="0">
                <a:latin typeface="Times New Roman" pitchFamily="18" charset="0"/>
                <a:cs typeface="Times New Roman" pitchFamily="18" charset="0"/>
              </a:rPr>
              <a:t>Классы являются активными участниками всех общешкольных дел и посёлка, имея за это грамоты</a:t>
            </a:r>
          </a:p>
          <a:p>
            <a:pPr lvl="0"/>
            <a:r>
              <a:rPr lang="ru-RU" sz="1200" b="0" dirty="0" smtClean="0">
                <a:latin typeface="Times New Roman" pitchFamily="18" charset="0"/>
                <a:cs typeface="Times New Roman" pitchFamily="18" charset="0"/>
              </a:rPr>
              <a:t>Участвуют в олимпиадах общешкольных и районных</a:t>
            </a:r>
          </a:p>
          <a:p>
            <a:pPr lvl="0"/>
            <a:r>
              <a:rPr lang="ru-RU" sz="1200" b="0" dirty="0" smtClean="0">
                <a:latin typeface="Times New Roman" pitchFamily="18" charset="0"/>
                <a:cs typeface="Times New Roman" pitchFamily="18" charset="0"/>
              </a:rPr>
              <a:t>В 9 классе успеваемость 100%, качество успеваемости 66%</a:t>
            </a:r>
          </a:p>
          <a:p>
            <a:pPr lvl="0"/>
            <a:r>
              <a:rPr lang="ru-RU" sz="1200" b="0" dirty="0" smtClean="0">
                <a:latin typeface="Times New Roman" pitchFamily="18" charset="0"/>
                <a:cs typeface="Times New Roman" pitchFamily="18" charset="0"/>
              </a:rPr>
              <a:t>Снизился уровень конфликтности</a:t>
            </a:r>
          </a:p>
          <a:p>
            <a:pPr lvl="0"/>
            <a:r>
              <a:rPr lang="ru-RU" sz="1200" b="0" dirty="0" smtClean="0">
                <a:latin typeface="Times New Roman" pitchFamily="18" charset="0"/>
                <a:cs typeface="Times New Roman" pitchFamily="18" charset="0"/>
              </a:rPr>
              <a:t>Учащиеся имеют всегда свою точку зрения на общешкольном уровне и могут всегда обосновать её.</a:t>
            </a:r>
          </a:p>
          <a:p>
            <a:pPr eaLnBrk="1" hangingPunct="1">
              <a:buNone/>
              <a:defRPr/>
            </a:pPr>
            <a:endParaRPr lang="ru-RU" sz="1200" b="0" dirty="0" smtClean="0">
              <a:effectLst>
                <a:outerShdw blurRad="38100" dist="38100" dir="2700000" algn="tl">
                  <a:srgbClr val="C0C0C0"/>
                </a:outerShdw>
              </a:effectLst>
              <a:latin typeface="Times New Roman" pitchFamily="18" charset="0"/>
              <a:cs typeface="Times New Roman" pitchFamily="18" charset="0"/>
            </a:endParaRPr>
          </a:p>
        </p:txBody>
      </p:sp>
      <p:sp>
        <p:nvSpPr>
          <p:cNvPr id="4098" name="Дата 3"/>
          <p:cNvSpPr>
            <a:spLocks noGrp="1"/>
          </p:cNvSpPr>
          <p:nvPr>
            <p:ph type="dt" sz="half" idx="10"/>
          </p:nvPr>
        </p:nvSpPr>
        <p:spPr>
          <a:noFill/>
        </p:spPr>
        <p:txBody>
          <a:bodyPr/>
          <a:lstStyle/>
          <a:p>
            <a:r>
              <a:rPr lang="ru-RU" dirty="0" smtClean="0"/>
              <a:t>2014</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Дата 3"/>
          <p:cNvSpPr>
            <a:spLocks noGrp="1"/>
          </p:cNvSpPr>
          <p:nvPr>
            <p:ph type="dt" sz="quarter" idx="10"/>
          </p:nvPr>
        </p:nvSpPr>
        <p:spPr>
          <a:noFill/>
        </p:spPr>
        <p:txBody>
          <a:bodyPr/>
          <a:lstStyle/>
          <a:p>
            <a:r>
              <a:rPr lang="ru-RU" dirty="0" smtClean="0"/>
              <a:t>2014</a:t>
            </a:r>
            <a:endParaRPr lang="ru-RU" dirty="0"/>
          </a:p>
        </p:txBody>
      </p:sp>
      <p:sp>
        <p:nvSpPr>
          <p:cNvPr id="33794" name="Rectangle 2"/>
          <p:cNvSpPr>
            <a:spLocks noGrp="1" noChangeArrowheads="1"/>
          </p:cNvSpPr>
          <p:nvPr>
            <p:ph type="subTitle" idx="1"/>
          </p:nvPr>
        </p:nvSpPr>
        <p:spPr>
          <a:xfrm>
            <a:off x="2268539" y="1125539"/>
            <a:ext cx="6472237" cy="660388"/>
          </a:xfrm>
        </p:spPr>
        <p:txBody>
          <a:bodyPr/>
          <a:lstStyle/>
          <a:p>
            <a:pPr eaLnBrk="1" hangingPunct="1">
              <a:defRPr/>
            </a:pPr>
            <a:r>
              <a:rPr lang="ru-RU" sz="1800" dirty="0" smtClean="0"/>
              <a:t>РЕЗУЛЬТАТЫ ПЕДАГОГИЧЕСКОЙ ДЕЯТЕЛЬНОСТИ ИСТОРИЯ</a:t>
            </a:r>
          </a:p>
        </p:txBody>
      </p:sp>
      <p:sp>
        <p:nvSpPr>
          <p:cNvPr id="5124"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graphicFrame>
        <p:nvGraphicFramePr>
          <p:cNvPr id="6" name="Диаграмма 5"/>
          <p:cNvGraphicFramePr/>
          <p:nvPr/>
        </p:nvGraphicFramePr>
        <p:xfrm>
          <a:off x="1928795" y="200024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Дата 3"/>
          <p:cNvSpPr>
            <a:spLocks noGrp="1"/>
          </p:cNvSpPr>
          <p:nvPr>
            <p:ph type="dt" sz="quarter" idx="10"/>
          </p:nvPr>
        </p:nvSpPr>
        <p:spPr>
          <a:noFill/>
        </p:spPr>
        <p:txBody>
          <a:bodyPr/>
          <a:lstStyle/>
          <a:p>
            <a:r>
              <a:rPr lang="ru-RU" dirty="0" smtClean="0"/>
              <a:t>2014</a:t>
            </a:r>
            <a:endParaRPr lang="ru-RU" dirty="0"/>
          </a:p>
        </p:txBody>
      </p:sp>
      <p:sp>
        <p:nvSpPr>
          <p:cNvPr id="33794" name="Rectangle 2"/>
          <p:cNvSpPr>
            <a:spLocks noGrp="1" noChangeArrowheads="1"/>
          </p:cNvSpPr>
          <p:nvPr>
            <p:ph type="subTitle" idx="1"/>
          </p:nvPr>
        </p:nvSpPr>
        <p:spPr>
          <a:xfrm>
            <a:off x="2268539" y="1125539"/>
            <a:ext cx="6472237" cy="660388"/>
          </a:xfrm>
        </p:spPr>
        <p:txBody>
          <a:bodyPr/>
          <a:lstStyle/>
          <a:p>
            <a:pPr eaLnBrk="1" hangingPunct="1">
              <a:defRPr/>
            </a:pPr>
            <a:r>
              <a:rPr lang="ru-RU" sz="1800" dirty="0" smtClean="0"/>
              <a:t>РЕЗУЛЬТАТЫ ПЕДАГОГИЧЕСКОЙ ДЕЯТЕЛЬНОСТИ ОБЩЕСТВОЗНАНИЕ</a:t>
            </a:r>
          </a:p>
        </p:txBody>
      </p:sp>
      <p:sp>
        <p:nvSpPr>
          <p:cNvPr id="5124"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graphicFrame>
        <p:nvGraphicFramePr>
          <p:cNvPr id="6" name="Диаграмма 5"/>
          <p:cNvGraphicFramePr/>
          <p:nvPr/>
        </p:nvGraphicFramePr>
        <p:xfrm>
          <a:off x="1928795" y="200024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Дата 3"/>
          <p:cNvSpPr>
            <a:spLocks noGrp="1"/>
          </p:cNvSpPr>
          <p:nvPr>
            <p:ph type="dt" sz="quarter" idx="10"/>
          </p:nvPr>
        </p:nvSpPr>
        <p:spPr>
          <a:noFill/>
        </p:spPr>
        <p:txBody>
          <a:bodyPr/>
          <a:lstStyle/>
          <a:p>
            <a:r>
              <a:rPr lang="ru-RU" dirty="0" smtClean="0"/>
              <a:t>2014</a:t>
            </a:r>
            <a:endParaRPr lang="ru-RU" dirty="0"/>
          </a:p>
        </p:txBody>
      </p:sp>
      <p:sp>
        <p:nvSpPr>
          <p:cNvPr id="33794" name="Rectangle 2"/>
          <p:cNvSpPr>
            <a:spLocks noGrp="1" noChangeArrowheads="1"/>
          </p:cNvSpPr>
          <p:nvPr>
            <p:ph type="subTitle" idx="1"/>
          </p:nvPr>
        </p:nvSpPr>
        <p:spPr>
          <a:xfrm>
            <a:off x="2268539" y="1125539"/>
            <a:ext cx="6472237" cy="660388"/>
          </a:xfrm>
        </p:spPr>
        <p:txBody>
          <a:bodyPr/>
          <a:lstStyle/>
          <a:p>
            <a:pPr eaLnBrk="1" hangingPunct="1">
              <a:defRPr/>
            </a:pPr>
            <a:r>
              <a:rPr lang="ru-RU" sz="1800" dirty="0" smtClean="0"/>
              <a:t>РЕЗУЛЬТАТЫ ПЕДАГОГИЧЕСКОЙ ДЕЯТЕЛЬНОСТИ ЕГЭ (количество учащихся ежегодно 1 человек)</a:t>
            </a:r>
          </a:p>
        </p:txBody>
      </p:sp>
      <p:sp>
        <p:nvSpPr>
          <p:cNvPr id="5124"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graphicFrame>
        <p:nvGraphicFramePr>
          <p:cNvPr id="6" name="Диаграмма 5"/>
          <p:cNvGraphicFramePr/>
          <p:nvPr/>
        </p:nvGraphicFramePr>
        <p:xfrm>
          <a:off x="1928795" y="200024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Дата 3"/>
          <p:cNvSpPr>
            <a:spLocks noGrp="1"/>
          </p:cNvSpPr>
          <p:nvPr>
            <p:ph type="dt" sz="quarter" idx="10"/>
          </p:nvPr>
        </p:nvSpPr>
        <p:spPr>
          <a:noFill/>
        </p:spPr>
        <p:txBody>
          <a:bodyPr/>
          <a:lstStyle/>
          <a:p>
            <a:r>
              <a:rPr lang="ru-RU" dirty="0" smtClean="0"/>
              <a:t>2014</a:t>
            </a:r>
            <a:endParaRPr lang="ru-RU" dirty="0"/>
          </a:p>
        </p:txBody>
      </p:sp>
      <p:sp>
        <p:nvSpPr>
          <p:cNvPr id="33794" name="Rectangle 2"/>
          <p:cNvSpPr>
            <a:spLocks noGrp="1" noChangeArrowheads="1"/>
          </p:cNvSpPr>
          <p:nvPr>
            <p:ph type="subTitle" idx="1"/>
          </p:nvPr>
        </p:nvSpPr>
        <p:spPr>
          <a:xfrm>
            <a:off x="2285984" y="1142984"/>
            <a:ext cx="6472237" cy="946140"/>
          </a:xfrm>
        </p:spPr>
        <p:txBody>
          <a:bodyPr/>
          <a:lstStyle/>
          <a:p>
            <a:pPr eaLnBrk="1" hangingPunct="1">
              <a:defRPr/>
            </a:pPr>
            <a:r>
              <a:rPr lang="ru-RU" sz="1400" dirty="0" smtClean="0"/>
              <a:t>РЕЗУЛЬТАТЫ ПЕДАГОГИЧЕСКОЙ ДЕЯТЕЛЬНОСТИ УЧАСТИЕ В ОБЩЕРОССИЙСКОЙ ОЛИМПИАДЕ 2012 ГОД</a:t>
            </a:r>
          </a:p>
        </p:txBody>
      </p:sp>
      <p:sp>
        <p:nvSpPr>
          <p:cNvPr id="5124"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graphicFrame>
        <p:nvGraphicFramePr>
          <p:cNvPr id="7" name="Таблица 6"/>
          <p:cNvGraphicFramePr>
            <a:graphicFrameLocks noGrp="1"/>
          </p:cNvGraphicFramePr>
          <p:nvPr/>
        </p:nvGraphicFramePr>
        <p:xfrm>
          <a:off x="1928795" y="1714488"/>
          <a:ext cx="6096000" cy="4500594"/>
        </p:xfrm>
        <a:graphic>
          <a:graphicData uri="http://schemas.openxmlformats.org/drawingml/2006/table">
            <a:tbl>
              <a:tblPr firstRow="1" bandRow="1">
                <a:tableStyleId>{5940675A-B579-460E-94D1-54222C63F5DA}</a:tableStyleId>
              </a:tblPr>
              <a:tblGrid>
                <a:gridCol w="1524000"/>
                <a:gridCol w="1524000"/>
                <a:gridCol w="1524000"/>
                <a:gridCol w="1524000"/>
              </a:tblGrid>
              <a:tr h="367562">
                <a:tc>
                  <a:txBody>
                    <a:bodyPr/>
                    <a:lstStyle/>
                    <a:p>
                      <a:r>
                        <a:rPr lang="ru-RU" sz="1200" dirty="0" smtClean="0"/>
                        <a:t>фамилия, имя</a:t>
                      </a:r>
                      <a:endParaRPr lang="ru-RU" sz="1200" dirty="0"/>
                    </a:p>
                  </a:txBody>
                  <a:tcPr/>
                </a:tc>
                <a:tc>
                  <a:txBody>
                    <a:bodyPr/>
                    <a:lstStyle/>
                    <a:p>
                      <a:r>
                        <a:rPr lang="ru-RU" sz="1200" dirty="0" smtClean="0"/>
                        <a:t>Класс </a:t>
                      </a:r>
                      <a:endParaRPr lang="ru-RU" sz="1200" dirty="0"/>
                    </a:p>
                  </a:txBody>
                  <a:tcPr/>
                </a:tc>
                <a:tc>
                  <a:txBody>
                    <a:bodyPr/>
                    <a:lstStyle/>
                    <a:p>
                      <a:r>
                        <a:rPr lang="ru-RU" sz="1200" dirty="0" smtClean="0"/>
                        <a:t>Сумма балов</a:t>
                      </a:r>
                      <a:endParaRPr lang="ru-RU" sz="1200" dirty="0"/>
                    </a:p>
                  </a:txBody>
                  <a:tcPr/>
                </a:tc>
                <a:tc>
                  <a:txBody>
                    <a:bodyPr/>
                    <a:lstStyle/>
                    <a:p>
                      <a:r>
                        <a:rPr lang="ru-RU" sz="1200" dirty="0" smtClean="0"/>
                        <a:t>Место</a:t>
                      </a:r>
                      <a:endParaRPr lang="ru-RU" sz="1200" dirty="0"/>
                    </a:p>
                  </a:txBody>
                  <a:tcPr/>
                </a:tc>
              </a:tr>
              <a:tr h="367562">
                <a:tc>
                  <a:txBody>
                    <a:bodyPr/>
                    <a:lstStyle/>
                    <a:p>
                      <a:r>
                        <a:rPr lang="ru-RU" sz="1200" dirty="0" smtClean="0"/>
                        <a:t>Паламарчук Д.</a:t>
                      </a:r>
                      <a:endParaRPr lang="ru-RU" sz="1200" dirty="0"/>
                    </a:p>
                  </a:txBody>
                  <a:tcPr/>
                </a:tc>
                <a:tc>
                  <a:txBody>
                    <a:bodyPr/>
                    <a:lstStyle/>
                    <a:p>
                      <a:r>
                        <a:rPr lang="ru-RU" sz="1200" dirty="0" smtClean="0"/>
                        <a:t>6</a:t>
                      </a:r>
                      <a:endParaRPr lang="ru-RU" sz="1200" dirty="0"/>
                    </a:p>
                  </a:txBody>
                  <a:tcPr/>
                </a:tc>
                <a:tc>
                  <a:txBody>
                    <a:bodyPr/>
                    <a:lstStyle/>
                    <a:p>
                      <a:r>
                        <a:rPr lang="ru-RU" sz="1200" dirty="0" smtClean="0"/>
                        <a:t>212</a:t>
                      </a:r>
                      <a:endParaRPr lang="ru-RU" sz="1200" dirty="0"/>
                    </a:p>
                  </a:txBody>
                  <a:tcPr/>
                </a:tc>
                <a:tc>
                  <a:txBody>
                    <a:bodyPr/>
                    <a:lstStyle/>
                    <a:p>
                      <a:r>
                        <a:rPr lang="ru-RU" sz="1200" dirty="0" smtClean="0"/>
                        <a:t>15</a:t>
                      </a:r>
                      <a:endParaRPr lang="ru-RU" sz="1200" dirty="0"/>
                    </a:p>
                  </a:txBody>
                  <a:tcPr/>
                </a:tc>
              </a:tr>
              <a:tr h="298134">
                <a:tc>
                  <a:txBody>
                    <a:bodyPr/>
                    <a:lstStyle/>
                    <a:p>
                      <a:r>
                        <a:rPr lang="ru-RU" sz="1200" dirty="0" smtClean="0"/>
                        <a:t>Ивахно С.</a:t>
                      </a:r>
                      <a:endParaRPr lang="ru-RU" sz="1200" dirty="0"/>
                    </a:p>
                  </a:txBody>
                  <a:tcPr/>
                </a:tc>
                <a:tc>
                  <a:txBody>
                    <a:bodyPr/>
                    <a:lstStyle/>
                    <a:p>
                      <a:r>
                        <a:rPr lang="ru-RU" sz="1200" dirty="0" smtClean="0"/>
                        <a:t>6</a:t>
                      </a:r>
                      <a:endParaRPr lang="ru-RU" sz="1200" dirty="0"/>
                    </a:p>
                  </a:txBody>
                  <a:tcPr/>
                </a:tc>
                <a:tc>
                  <a:txBody>
                    <a:bodyPr/>
                    <a:lstStyle/>
                    <a:p>
                      <a:r>
                        <a:rPr lang="ru-RU" sz="1200" dirty="0" smtClean="0"/>
                        <a:t>206</a:t>
                      </a:r>
                      <a:endParaRPr lang="ru-RU" sz="1200" dirty="0"/>
                    </a:p>
                  </a:txBody>
                  <a:tcPr/>
                </a:tc>
                <a:tc>
                  <a:txBody>
                    <a:bodyPr/>
                    <a:lstStyle/>
                    <a:p>
                      <a:r>
                        <a:rPr lang="ru-RU" sz="1200" dirty="0" smtClean="0"/>
                        <a:t>18</a:t>
                      </a:r>
                      <a:endParaRPr lang="ru-RU" sz="1200" dirty="0"/>
                    </a:p>
                  </a:txBody>
                  <a:tcPr/>
                </a:tc>
              </a:tr>
              <a:tr h="367562">
                <a:tc>
                  <a:txBody>
                    <a:bodyPr/>
                    <a:lstStyle/>
                    <a:p>
                      <a:r>
                        <a:rPr lang="ru-RU" sz="1200" dirty="0" err="1" smtClean="0"/>
                        <a:t>Барабошкина</a:t>
                      </a:r>
                      <a:r>
                        <a:rPr lang="ru-RU" sz="1200" dirty="0" smtClean="0"/>
                        <a:t> А.</a:t>
                      </a:r>
                      <a:endParaRPr lang="ru-RU" sz="1200" dirty="0"/>
                    </a:p>
                  </a:txBody>
                  <a:tcPr/>
                </a:tc>
                <a:tc>
                  <a:txBody>
                    <a:bodyPr/>
                    <a:lstStyle/>
                    <a:p>
                      <a:r>
                        <a:rPr lang="ru-RU" sz="1200" dirty="0" smtClean="0"/>
                        <a:t>6</a:t>
                      </a:r>
                      <a:endParaRPr lang="ru-RU" sz="1200" dirty="0"/>
                    </a:p>
                  </a:txBody>
                  <a:tcPr/>
                </a:tc>
                <a:tc>
                  <a:txBody>
                    <a:bodyPr/>
                    <a:lstStyle/>
                    <a:p>
                      <a:r>
                        <a:rPr lang="ru-RU" sz="1200" dirty="0" smtClean="0"/>
                        <a:t>190</a:t>
                      </a:r>
                      <a:endParaRPr lang="ru-RU" sz="1200" dirty="0"/>
                    </a:p>
                  </a:txBody>
                  <a:tcPr/>
                </a:tc>
                <a:tc>
                  <a:txBody>
                    <a:bodyPr/>
                    <a:lstStyle/>
                    <a:p>
                      <a:r>
                        <a:rPr lang="ru-RU" sz="1200" dirty="0" smtClean="0"/>
                        <a:t>26</a:t>
                      </a:r>
                      <a:endParaRPr lang="ru-RU" sz="1200" dirty="0"/>
                    </a:p>
                  </a:txBody>
                  <a:tcPr/>
                </a:tc>
              </a:tr>
              <a:tr h="367562">
                <a:tc>
                  <a:txBody>
                    <a:bodyPr/>
                    <a:lstStyle/>
                    <a:p>
                      <a:r>
                        <a:rPr lang="ru-RU" sz="1200" dirty="0" smtClean="0"/>
                        <a:t>Пастухов Р.</a:t>
                      </a:r>
                      <a:endParaRPr lang="ru-RU" sz="1200" dirty="0"/>
                    </a:p>
                  </a:txBody>
                  <a:tcPr/>
                </a:tc>
                <a:tc>
                  <a:txBody>
                    <a:bodyPr/>
                    <a:lstStyle/>
                    <a:p>
                      <a:r>
                        <a:rPr lang="ru-RU" sz="1200" dirty="0" smtClean="0"/>
                        <a:t>7</a:t>
                      </a:r>
                      <a:endParaRPr lang="ru-RU" sz="1200" dirty="0"/>
                    </a:p>
                  </a:txBody>
                  <a:tcPr/>
                </a:tc>
                <a:tc>
                  <a:txBody>
                    <a:bodyPr/>
                    <a:lstStyle/>
                    <a:p>
                      <a:r>
                        <a:rPr lang="ru-RU" sz="1200" dirty="0" smtClean="0"/>
                        <a:t>204</a:t>
                      </a:r>
                      <a:endParaRPr lang="ru-RU" sz="1200" dirty="0"/>
                    </a:p>
                  </a:txBody>
                  <a:tcPr/>
                </a:tc>
                <a:tc>
                  <a:txBody>
                    <a:bodyPr/>
                    <a:lstStyle/>
                    <a:p>
                      <a:r>
                        <a:rPr lang="ru-RU" sz="1200" dirty="0" smtClean="0"/>
                        <a:t>19</a:t>
                      </a:r>
                      <a:endParaRPr lang="ru-RU" sz="1200" dirty="0"/>
                    </a:p>
                  </a:txBody>
                  <a:tcPr/>
                </a:tc>
              </a:tr>
              <a:tr h="298134">
                <a:tc>
                  <a:txBody>
                    <a:bodyPr/>
                    <a:lstStyle/>
                    <a:p>
                      <a:r>
                        <a:rPr lang="ru-RU" sz="1200" dirty="0" err="1" smtClean="0"/>
                        <a:t>Голева</a:t>
                      </a:r>
                      <a:r>
                        <a:rPr lang="ru-RU" sz="1200" dirty="0" smtClean="0"/>
                        <a:t> Е.</a:t>
                      </a:r>
                      <a:endParaRPr lang="ru-RU" sz="1200" dirty="0"/>
                    </a:p>
                  </a:txBody>
                  <a:tcPr/>
                </a:tc>
                <a:tc>
                  <a:txBody>
                    <a:bodyPr/>
                    <a:lstStyle/>
                    <a:p>
                      <a:r>
                        <a:rPr lang="ru-RU" sz="1200" dirty="0" smtClean="0"/>
                        <a:t>8</a:t>
                      </a:r>
                      <a:endParaRPr lang="ru-RU" sz="1200" dirty="0"/>
                    </a:p>
                  </a:txBody>
                  <a:tcPr/>
                </a:tc>
                <a:tc>
                  <a:txBody>
                    <a:bodyPr/>
                    <a:lstStyle/>
                    <a:p>
                      <a:r>
                        <a:rPr lang="ru-RU" sz="1200" dirty="0" smtClean="0"/>
                        <a:t>206</a:t>
                      </a:r>
                      <a:endParaRPr lang="ru-RU" sz="1200" dirty="0"/>
                    </a:p>
                  </a:txBody>
                  <a:tcPr/>
                </a:tc>
                <a:tc>
                  <a:txBody>
                    <a:bodyPr/>
                    <a:lstStyle/>
                    <a:p>
                      <a:r>
                        <a:rPr lang="ru-RU" sz="1200" dirty="0" smtClean="0"/>
                        <a:t>18</a:t>
                      </a:r>
                      <a:endParaRPr lang="ru-RU" sz="1200" dirty="0"/>
                    </a:p>
                  </a:txBody>
                  <a:tcPr/>
                </a:tc>
              </a:tr>
              <a:tr h="367562">
                <a:tc>
                  <a:txBody>
                    <a:bodyPr/>
                    <a:lstStyle/>
                    <a:p>
                      <a:r>
                        <a:rPr lang="ru-RU" sz="1200" dirty="0" smtClean="0"/>
                        <a:t>Иванищев Д.</a:t>
                      </a:r>
                      <a:endParaRPr lang="ru-RU" sz="1200" dirty="0"/>
                    </a:p>
                  </a:txBody>
                  <a:tcPr/>
                </a:tc>
                <a:tc>
                  <a:txBody>
                    <a:bodyPr/>
                    <a:lstStyle/>
                    <a:p>
                      <a:r>
                        <a:rPr lang="ru-RU" sz="1200" dirty="0" smtClean="0"/>
                        <a:t>8</a:t>
                      </a:r>
                      <a:endParaRPr lang="ru-RU" sz="1200" dirty="0"/>
                    </a:p>
                  </a:txBody>
                  <a:tcPr/>
                </a:tc>
                <a:tc>
                  <a:txBody>
                    <a:bodyPr/>
                    <a:lstStyle/>
                    <a:p>
                      <a:r>
                        <a:rPr lang="ru-RU" sz="1200" dirty="0" smtClean="0"/>
                        <a:t>182</a:t>
                      </a:r>
                      <a:endParaRPr lang="ru-RU" sz="1200" dirty="0"/>
                    </a:p>
                  </a:txBody>
                  <a:tcPr/>
                </a:tc>
                <a:tc>
                  <a:txBody>
                    <a:bodyPr/>
                    <a:lstStyle/>
                    <a:p>
                      <a:r>
                        <a:rPr lang="ru-RU" sz="1200" dirty="0" smtClean="0"/>
                        <a:t>30</a:t>
                      </a:r>
                      <a:endParaRPr lang="ru-RU" sz="1200" dirty="0"/>
                    </a:p>
                  </a:txBody>
                  <a:tcPr/>
                </a:tc>
              </a:tr>
              <a:tr h="298134">
                <a:tc>
                  <a:txBody>
                    <a:bodyPr/>
                    <a:lstStyle/>
                    <a:p>
                      <a:r>
                        <a:rPr lang="ru-RU" sz="1200" dirty="0" smtClean="0"/>
                        <a:t>Кузин Д.</a:t>
                      </a:r>
                      <a:endParaRPr lang="ru-RU" sz="1200" dirty="0"/>
                    </a:p>
                  </a:txBody>
                  <a:tcPr/>
                </a:tc>
                <a:tc>
                  <a:txBody>
                    <a:bodyPr/>
                    <a:lstStyle/>
                    <a:p>
                      <a:r>
                        <a:rPr lang="ru-RU" sz="1200" dirty="0" smtClean="0"/>
                        <a:t>8</a:t>
                      </a:r>
                      <a:endParaRPr lang="ru-RU" sz="1200" dirty="0"/>
                    </a:p>
                  </a:txBody>
                  <a:tcPr/>
                </a:tc>
                <a:tc>
                  <a:txBody>
                    <a:bodyPr/>
                    <a:lstStyle/>
                    <a:p>
                      <a:r>
                        <a:rPr lang="ru-RU" sz="1200" dirty="0" smtClean="0"/>
                        <a:t>182</a:t>
                      </a:r>
                      <a:endParaRPr lang="ru-RU" sz="1200" dirty="0"/>
                    </a:p>
                  </a:txBody>
                  <a:tcPr/>
                </a:tc>
                <a:tc>
                  <a:txBody>
                    <a:bodyPr/>
                    <a:lstStyle/>
                    <a:p>
                      <a:r>
                        <a:rPr lang="ru-RU" sz="1200" dirty="0" smtClean="0"/>
                        <a:t>30</a:t>
                      </a:r>
                      <a:endParaRPr lang="ru-RU" sz="1200" dirty="0"/>
                    </a:p>
                  </a:txBody>
                  <a:tcPr/>
                </a:tc>
              </a:tr>
              <a:tr h="367562">
                <a:tc>
                  <a:txBody>
                    <a:bodyPr/>
                    <a:lstStyle/>
                    <a:p>
                      <a:r>
                        <a:rPr lang="ru-RU" sz="1200" dirty="0" smtClean="0"/>
                        <a:t>Жигарева Т.</a:t>
                      </a:r>
                      <a:endParaRPr lang="ru-RU" sz="1200" dirty="0"/>
                    </a:p>
                  </a:txBody>
                  <a:tcPr/>
                </a:tc>
                <a:tc>
                  <a:txBody>
                    <a:bodyPr/>
                    <a:lstStyle/>
                    <a:p>
                      <a:r>
                        <a:rPr lang="ru-RU" sz="1200" dirty="0" smtClean="0"/>
                        <a:t>8</a:t>
                      </a:r>
                      <a:endParaRPr lang="ru-RU" sz="1200" dirty="0"/>
                    </a:p>
                  </a:txBody>
                  <a:tcPr/>
                </a:tc>
                <a:tc>
                  <a:txBody>
                    <a:bodyPr/>
                    <a:lstStyle/>
                    <a:p>
                      <a:r>
                        <a:rPr lang="ru-RU" sz="1200" dirty="0" smtClean="0"/>
                        <a:t>174</a:t>
                      </a:r>
                      <a:endParaRPr lang="ru-RU" sz="1200" dirty="0"/>
                    </a:p>
                  </a:txBody>
                  <a:tcPr/>
                </a:tc>
                <a:tc>
                  <a:txBody>
                    <a:bodyPr/>
                    <a:lstStyle/>
                    <a:p>
                      <a:r>
                        <a:rPr lang="ru-RU" sz="1200" dirty="0" smtClean="0"/>
                        <a:t>34</a:t>
                      </a:r>
                      <a:endParaRPr lang="ru-RU" sz="1200" dirty="0"/>
                    </a:p>
                  </a:txBody>
                  <a:tcPr/>
                </a:tc>
              </a:tr>
              <a:tr h="367562">
                <a:tc>
                  <a:txBody>
                    <a:bodyPr/>
                    <a:lstStyle/>
                    <a:p>
                      <a:r>
                        <a:rPr lang="ru-RU" sz="1200" dirty="0" smtClean="0"/>
                        <a:t>Руденко А.</a:t>
                      </a:r>
                      <a:endParaRPr lang="ru-RU" sz="1200" dirty="0"/>
                    </a:p>
                  </a:txBody>
                  <a:tcPr/>
                </a:tc>
                <a:tc>
                  <a:txBody>
                    <a:bodyPr/>
                    <a:lstStyle/>
                    <a:p>
                      <a:r>
                        <a:rPr lang="ru-RU" sz="1200" dirty="0" smtClean="0"/>
                        <a:t>9</a:t>
                      </a:r>
                      <a:endParaRPr lang="ru-RU" sz="1200" dirty="0"/>
                    </a:p>
                  </a:txBody>
                  <a:tcPr/>
                </a:tc>
                <a:tc>
                  <a:txBody>
                    <a:bodyPr/>
                    <a:lstStyle/>
                    <a:p>
                      <a:r>
                        <a:rPr lang="ru-RU" sz="1200" dirty="0" smtClean="0"/>
                        <a:t>194</a:t>
                      </a:r>
                      <a:endParaRPr lang="ru-RU" sz="1200" dirty="0"/>
                    </a:p>
                  </a:txBody>
                  <a:tcPr/>
                </a:tc>
                <a:tc>
                  <a:txBody>
                    <a:bodyPr/>
                    <a:lstStyle/>
                    <a:p>
                      <a:r>
                        <a:rPr lang="ru-RU" sz="1200" dirty="0" smtClean="0"/>
                        <a:t>24</a:t>
                      </a:r>
                      <a:endParaRPr lang="ru-RU" sz="1200" dirty="0"/>
                    </a:p>
                  </a:txBody>
                  <a:tcPr/>
                </a:tc>
              </a:tr>
              <a:tr h="367562">
                <a:tc>
                  <a:txBody>
                    <a:bodyPr/>
                    <a:lstStyle/>
                    <a:p>
                      <a:r>
                        <a:rPr lang="ru-RU" sz="1200" dirty="0" smtClean="0"/>
                        <a:t>Пастухов В.</a:t>
                      </a:r>
                      <a:endParaRPr lang="ru-RU" sz="1200" dirty="0"/>
                    </a:p>
                  </a:txBody>
                  <a:tcPr/>
                </a:tc>
                <a:tc>
                  <a:txBody>
                    <a:bodyPr/>
                    <a:lstStyle/>
                    <a:p>
                      <a:r>
                        <a:rPr lang="ru-RU" sz="1200" dirty="0" smtClean="0"/>
                        <a:t>9</a:t>
                      </a:r>
                      <a:endParaRPr lang="ru-RU" sz="1200" dirty="0"/>
                    </a:p>
                  </a:txBody>
                  <a:tcPr/>
                </a:tc>
                <a:tc>
                  <a:txBody>
                    <a:bodyPr/>
                    <a:lstStyle/>
                    <a:p>
                      <a:r>
                        <a:rPr lang="ru-RU" sz="1200" dirty="0" smtClean="0"/>
                        <a:t>184</a:t>
                      </a:r>
                      <a:endParaRPr lang="ru-RU" sz="1200" dirty="0"/>
                    </a:p>
                  </a:txBody>
                  <a:tcPr/>
                </a:tc>
                <a:tc>
                  <a:txBody>
                    <a:bodyPr/>
                    <a:lstStyle/>
                    <a:p>
                      <a:r>
                        <a:rPr lang="ru-RU" sz="1200" dirty="0" smtClean="0"/>
                        <a:t>29</a:t>
                      </a:r>
                      <a:endParaRPr lang="ru-RU" sz="1200" dirty="0"/>
                    </a:p>
                  </a:txBody>
                  <a:tcPr/>
                </a:tc>
              </a:tr>
              <a:tr h="298134">
                <a:tc>
                  <a:txBody>
                    <a:bodyPr/>
                    <a:lstStyle/>
                    <a:p>
                      <a:r>
                        <a:rPr lang="ru-RU" sz="1200" dirty="0" err="1" smtClean="0"/>
                        <a:t>Дубцов</a:t>
                      </a:r>
                      <a:r>
                        <a:rPr lang="ru-RU" sz="1200" dirty="0" smtClean="0"/>
                        <a:t> Е.</a:t>
                      </a:r>
                      <a:endParaRPr lang="ru-RU" sz="1200" dirty="0"/>
                    </a:p>
                  </a:txBody>
                  <a:tcPr/>
                </a:tc>
                <a:tc>
                  <a:txBody>
                    <a:bodyPr/>
                    <a:lstStyle/>
                    <a:p>
                      <a:r>
                        <a:rPr lang="ru-RU" sz="1200" dirty="0" smtClean="0"/>
                        <a:t>9</a:t>
                      </a:r>
                      <a:endParaRPr lang="ru-RU" sz="1200" dirty="0"/>
                    </a:p>
                  </a:txBody>
                  <a:tcPr/>
                </a:tc>
                <a:tc>
                  <a:txBody>
                    <a:bodyPr/>
                    <a:lstStyle/>
                    <a:p>
                      <a:r>
                        <a:rPr lang="ru-RU" sz="1200" dirty="0" smtClean="0"/>
                        <a:t>174</a:t>
                      </a:r>
                      <a:endParaRPr lang="ru-RU" sz="1200" dirty="0"/>
                    </a:p>
                  </a:txBody>
                  <a:tcPr/>
                </a:tc>
                <a:tc>
                  <a:txBody>
                    <a:bodyPr/>
                    <a:lstStyle/>
                    <a:p>
                      <a:r>
                        <a:rPr lang="ru-RU" sz="1200" dirty="0" smtClean="0"/>
                        <a:t>34</a:t>
                      </a:r>
                      <a:endParaRPr lang="ru-RU" sz="1200" dirty="0"/>
                    </a:p>
                  </a:txBody>
                  <a:tcPr/>
                </a:tc>
              </a:tr>
              <a:tr h="367562">
                <a:tc>
                  <a:txBody>
                    <a:bodyPr/>
                    <a:lstStyle/>
                    <a:p>
                      <a:r>
                        <a:rPr lang="ru-RU" sz="1200" dirty="0" err="1" smtClean="0"/>
                        <a:t>Логутенкова</a:t>
                      </a:r>
                      <a:r>
                        <a:rPr lang="ru-RU" sz="1200" dirty="0" smtClean="0"/>
                        <a:t> А.</a:t>
                      </a:r>
                      <a:endParaRPr lang="ru-RU" sz="1200" dirty="0"/>
                    </a:p>
                  </a:txBody>
                  <a:tcPr/>
                </a:tc>
                <a:tc>
                  <a:txBody>
                    <a:bodyPr/>
                    <a:lstStyle/>
                    <a:p>
                      <a:r>
                        <a:rPr lang="ru-RU" sz="1200" dirty="0" smtClean="0"/>
                        <a:t>9</a:t>
                      </a:r>
                      <a:endParaRPr lang="ru-RU" sz="1200" dirty="0"/>
                    </a:p>
                  </a:txBody>
                  <a:tcPr/>
                </a:tc>
                <a:tc>
                  <a:txBody>
                    <a:bodyPr/>
                    <a:lstStyle/>
                    <a:p>
                      <a:r>
                        <a:rPr lang="ru-RU" sz="1200" dirty="0" smtClean="0"/>
                        <a:t>162</a:t>
                      </a:r>
                      <a:endParaRPr lang="ru-RU" sz="1200" dirty="0"/>
                    </a:p>
                  </a:txBody>
                  <a:tcPr/>
                </a:tc>
                <a:tc>
                  <a:txBody>
                    <a:bodyPr/>
                    <a:lstStyle/>
                    <a:p>
                      <a:r>
                        <a:rPr lang="ru-RU" sz="1200" dirty="0" smtClean="0"/>
                        <a:t>40</a:t>
                      </a:r>
                      <a:endParaRPr lang="ru-RU" sz="1200" dirty="0"/>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Дата 3"/>
          <p:cNvSpPr>
            <a:spLocks noGrp="1"/>
          </p:cNvSpPr>
          <p:nvPr>
            <p:ph type="dt" sz="quarter" idx="10"/>
          </p:nvPr>
        </p:nvSpPr>
        <p:spPr>
          <a:noFill/>
        </p:spPr>
        <p:txBody>
          <a:bodyPr/>
          <a:lstStyle/>
          <a:p>
            <a:r>
              <a:rPr lang="ru-RU" dirty="0" smtClean="0"/>
              <a:t>2014</a:t>
            </a:r>
            <a:endParaRPr lang="ru-RU" dirty="0"/>
          </a:p>
        </p:txBody>
      </p:sp>
      <p:sp>
        <p:nvSpPr>
          <p:cNvPr id="43010" name="Rectangle 2"/>
          <p:cNvSpPr>
            <a:spLocks noGrp="1" noChangeArrowheads="1"/>
          </p:cNvSpPr>
          <p:nvPr>
            <p:ph type="subTitle" idx="1"/>
          </p:nvPr>
        </p:nvSpPr>
        <p:spPr>
          <a:xfrm>
            <a:off x="2268539" y="1125539"/>
            <a:ext cx="6472237" cy="503237"/>
          </a:xfrm>
        </p:spPr>
        <p:txBody>
          <a:bodyPr/>
          <a:lstStyle/>
          <a:p>
            <a:pPr eaLnBrk="1" hangingPunct="1">
              <a:defRPr/>
            </a:pPr>
            <a:r>
              <a:rPr lang="ru-RU" sz="1800" dirty="0" smtClean="0">
                <a:effectLst>
                  <a:outerShdw blurRad="38100" dist="38100" dir="2700000" algn="tl">
                    <a:srgbClr val="C0C0C0"/>
                  </a:outerShdw>
                </a:effectLst>
              </a:rPr>
              <a:t>НАГРАЖДЕНИЯ</a:t>
            </a:r>
          </a:p>
        </p:txBody>
      </p:sp>
      <p:sp>
        <p:nvSpPr>
          <p:cNvPr id="1434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pic>
        <p:nvPicPr>
          <p:cNvPr id="1026" name="Picture 2" descr="D:\методика\мои документы на аттестацию\сканы\диплом.jpg"/>
          <p:cNvPicPr>
            <a:picLocks noChangeAspect="1" noChangeArrowheads="1"/>
          </p:cNvPicPr>
          <p:nvPr/>
        </p:nvPicPr>
        <p:blipFill>
          <a:blip r:embed="rId2" cstate="print"/>
          <a:srcRect/>
          <a:stretch>
            <a:fillRect/>
          </a:stretch>
        </p:blipFill>
        <p:spPr bwMode="auto">
          <a:xfrm>
            <a:off x="1357291" y="2000241"/>
            <a:ext cx="1885936" cy="3786215"/>
          </a:xfrm>
          <a:prstGeom prst="rect">
            <a:avLst/>
          </a:prstGeom>
          <a:noFill/>
        </p:spPr>
      </p:pic>
      <p:pic>
        <p:nvPicPr>
          <p:cNvPr id="1027" name="Picture 3" descr="D:\методика\мои документы на аттестацию\сканы\диплом 001.jpg"/>
          <p:cNvPicPr>
            <a:picLocks noChangeAspect="1" noChangeArrowheads="1"/>
          </p:cNvPicPr>
          <p:nvPr/>
        </p:nvPicPr>
        <p:blipFill>
          <a:blip r:embed="rId3" cstate="print"/>
          <a:srcRect/>
          <a:stretch>
            <a:fillRect/>
          </a:stretch>
        </p:blipFill>
        <p:spPr bwMode="auto">
          <a:xfrm>
            <a:off x="3929059" y="1857364"/>
            <a:ext cx="2171688" cy="3857652"/>
          </a:xfrm>
          <a:prstGeom prst="rect">
            <a:avLst/>
          </a:prstGeom>
          <a:noFill/>
        </p:spPr>
      </p:pic>
      <p:pic>
        <p:nvPicPr>
          <p:cNvPr id="1028" name="Picture 4" descr="D:\методика\мои документы на аттестацию\результаты.jpg"/>
          <p:cNvPicPr>
            <a:picLocks noChangeAspect="1" noChangeArrowheads="1"/>
          </p:cNvPicPr>
          <p:nvPr/>
        </p:nvPicPr>
        <p:blipFill>
          <a:blip r:embed="rId4" cstate="print"/>
          <a:srcRect/>
          <a:stretch>
            <a:fillRect/>
          </a:stretch>
        </p:blipFill>
        <p:spPr bwMode="auto">
          <a:xfrm>
            <a:off x="6143637" y="1571612"/>
            <a:ext cx="2243127" cy="463390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339977" y="1628775"/>
            <a:ext cx="6303991" cy="4419600"/>
          </a:xfrm>
        </p:spPr>
        <p:txBody>
          <a:bodyPr/>
          <a:lstStyle/>
          <a:p>
            <a:pPr marL="179388" indent="-179388">
              <a:spcBef>
                <a:spcPct val="100000"/>
              </a:spcBef>
              <a:buClr>
                <a:schemeClr val="tx1"/>
              </a:buClr>
              <a:buNone/>
              <a:defRPr/>
            </a:pPr>
            <a:r>
              <a:rPr lang="ru-RU" sz="1400" b="0" dirty="0" smtClean="0">
                <a:effectLst>
                  <a:outerShdw blurRad="38100" dist="38100" dir="2700000" algn="tl">
                    <a:srgbClr val="C0C0C0"/>
                  </a:outerShdw>
                </a:effectLst>
              </a:rPr>
              <a:t>ПОВЫШЕНИЕ КВАЛИФИКАЦИИ:</a:t>
            </a:r>
            <a:endParaRPr lang="ru-RU" sz="1000" b="0" dirty="0" smtClean="0"/>
          </a:p>
          <a:p>
            <a:pPr marL="179388" indent="-179388">
              <a:spcBef>
                <a:spcPct val="50000"/>
              </a:spcBef>
              <a:buClr>
                <a:schemeClr val="tx1"/>
              </a:buClr>
              <a:buFontTx/>
              <a:buChar char="•"/>
              <a:defRPr/>
            </a:pPr>
            <a:r>
              <a:rPr lang="ru-RU" sz="1400" b="0" dirty="0" smtClean="0"/>
              <a:t>  18.02.2013 – 27.02.2013 Вопросы преподавания информатики и ИКТ в        основной и старшей общеобразовательной школе 72 часа в ГОАУ ДПО Амурском областном институте развития образования</a:t>
            </a:r>
          </a:p>
          <a:p>
            <a:r>
              <a:rPr lang="ru-RU" sz="1400" b="0" dirty="0" smtClean="0"/>
              <a:t>12.03.2012 -23.03.2012 Современное </a:t>
            </a:r>
            <a:r>
              <a:rPr lang="ru-RU" sz="1400" b="0" dirty="0" err="1" smtClean="0"/>
              <a:t>историко</a:t>
            </a:r>
            <a:r>
              <a:rPr lang="ru-RU" sz="1400" b="0" dirty="0" smtClean="0"/>
              <a:t> – обществоведческое образование в контексте новых ФГОС и дополнительный образовательный модуль «Содержательные и методические аспекты подготовки выпускников к ЕГЭ и ГИА по истории (8 часов) 108 часов в ГОАУ ДПО Амурском областном институте развития образования</a:t>
            </a:r>
          </a:p>
          <a:p>
            <a:r>
              <a:rPr lang="ru-RU" sz="1400" b="0" dirty="0" smtClean="0">
                <a:cs typeface="Times New Roman" pitchFamily="18" charset="0"/>
              </a:rPr>
              <a:t>01.07.2011-05.07.2011 </a:t>
            </a:r>
            <a:r>
              <a:rPr lang="ru-RU" sz="1400" b="0" dirty="0" smtClean="0"/>
              <a:t>Организация образовательного процесса в условиях перехода на новые государственные образовательные стандарты 36 часов в ГОАУ ДПО Амурском областном институте развития образования</a:t>
            </a:r>
          </a:p>
          <a:p>
            <a:r>
              <a:rPr lang="ru-RU" sz="1400" b="0" dirty="0" smtClean="0"/>
              <a:t>07.12.2009 – 16.12.2009 Комплексный проект модернизации в регион </a:t>
            </a:r>
            <a:r>
              <a:rPr lang="ru-RU" sz="1400" b="0" dirty="0" err="1" smtClean="0"/>
              <a:t>альной</a:t>
            </a:r>
            <a:r>
              <a:rPr lang="ru-RU" sz="1400" b="0" dirty="0" smtClean="0"/>
              <a:t> системе образования 72 часа Факультет переподготовки и повышения квалификации Благовещенского государственного педагогического университета</a:t>
            </a:r>
            <a:endParaRPr lang="ru-RU" sz="1400" b="0" dirty="0">
              <a:cs typeface="Times New Roman" pitchFamily="18" charset="0"/>
            </a:endParaRPr>
          </a:p>
        </p:txBody>
      </p:sp>
      <p:sp>
        <p:nvSpPr>
          <p:cNvPr id="4" name="Дата 3"/>
          <p:cNvSpPr>
            <a:spLocks noGrp="1"/>
          </p:cNvSpPr>
          <p:nvPr>
            <p:ph type="dt" sz="half" idx="10"/>
          </p:nvPr>
        </p:nvSpPr>
        <p:spPr/>
        <p:txBody>
          <a:bodyPr/>
          <a:lstStyle/>
          <a:p>
            <a:pPr>
              <a:defRPr/>
            </a:pPr>
            <a:r>
              <a:rPr lang="ru-RU" dirty="0" smtClean="0"/>
              <a:t>2014</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smtClean="0">
                <a:effectLst>
                  <a:outerShdw blurRad="38100" dist="38100" dir="2700000" algn="tl">
                    <a:srgbClr val="C0C0C0"/>
                  </a:outerShdw>
                </a:effectLst>
              </a:rPr>
              <a:t>НАУЧНО-МЕТОДИЧЕСКАЯ ДЕЯТЕЛЬНОСТЬ</a:t>
            </a:r>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4101" name="Text Box 7"/>
          <p:cNvSpPr txBox="1">
            <a:spLocks noChangeArrowheads="1"/>
          </p:cNvSpPr>
          <p:nvPr/>
        </p:nvSpPr>
        <p:spPr bwMode="auto">
          <a:xfrm>
            <a:off x="2143108" y="1428735"/>
            <a:ext cx="6624639" cy="846386"/>
          </a:xfrm>
          <a:prstGeom prst="rect">
            <a:avLst/>
          </a:prstGeom>
          <a:noFill/>
          <a:ln w="9525">
            <a:noFill/>
            <a:miter lim="800000"/>
            <a:headEnd/>
            <a:tailEnd/>
          </a:ln>
        </p:spPr>
        <p:txBody>
          <a:bodyPr>
            <a:spAutoFit/>
          </a:bodyPr>
          <a:lstStyle/>
          <a:p>
            <a:pPr marL="179388" indent="-179388">
              <a:spcBef>
                <a:spcPct val="50000"/>
              </a:spcBef>
              <a:buClr>
                <a:schemeClr val="bg1"/>
              </a:buClr>
              <a:buFontTx/>
              <a:buChar char="•"/>
            </a:pPr>
            <a:r>
              <a:rPr lang="ru-RU" sz="1400" dirty="0" smtClean="0"/>
              <a:t>Образовательные программы и УМК по классам с обоснованием их выбора</a:t>
            </a:r>
          </a:p>
          <a:p>
            <a:pPr marL="179388" indent="-179388">
              <a:spcBef>
                <a:spcPct val="50000"/>
              </a:spcBef>
              <a:buClr>
                <a:schemeClr val="bg1"/>
              </a:buClr>
              <a:buFontTx/>
              <a:buChar char="•"/>
            </a:pPr>
            <a:endParaRPr lang="ru-RU" sz="1400" dirty="0"/>
          </a:p>
        </p:txBody>
      </p:sp>
      <p:graphicFrame>
        <p:nvGraphicFramePr>
          <p:cNvPr id="6" name="Таблица 5"/>
          <p:cNvGraphicFramePr>
            <a:graphicFrameLocks noGrp="1"/>
          </p:cNvGraphicFramePr>
          <p:nvPr/>
        </p:nvGraphicFramePr>
        <p:xfrm>
          <a:off x="2000233" y="2143116"/>
          <a:ext cx="6572298" cy="4195379"/>
        </p:xfrm>
        <a:graphic>
          <a:graphicData uri="http://schemas.openxmlformats.org/drawingml/2006/table">
            <a:tbl>
              <a:tblPr firstRow="1" bandRow="1">
                <a:tableStyleId>{5940675A-B579-460E-94D1-54222C63F5DA}</a:tableStyleId>
              </a:tblPr>
              <a:tblGrid>
                <a:gridCol w="714380"/>
                <a:gridCol w="1571636"/>
                <a:gridCol w="1928827"/>
                <a:gridCol w="2357455"/>
              </a:tblGrid>
              <a:tr h="374745">
                <a:tc>
                  <a:txBody>
                    <a:bodyPr/>
                    <a:lstStyle/>
                    <a:p>
                      <a:r>
                        <a:rPr lang="ru-RU" sz="1100" dirty="0" smtClean="0"/>
                        <a:t>Класс </a:t>
                      </a:r>
                      <a:endParaRPr lang="ru-RU" sz="1100" dirty="0"/>
                    </a:p>
                  </a:txBody>
                  <a:tcPr/>
                </a:tc>
                <a:tc>
                  <a:txBody>
                    <a:bodyPr/>
                    <a:lstStyle/>
                    <a:p>
                      <a:r>
                        <a:rPr lang="ru-RU" sz="1100" dirty="0" smtClean="0"/>
                        <a:t>Образовательная программа</a:t>
                      </a:r>
                      <a:endParaRPr lang="ru-RU" sz="1100" dirty="0"/>
                    </a:p>
                  </a:txBody>
                  <a:tcPr/>
                </a:tc>
                <a:tc>
                  <a:txBody>
                    <a:bodyPr/>
                    <a:lstStyle/>
                    <a:p>
                      <a:r>
                        <a:rPr lang="ru-RU" sz="1100" dirty="0" smtClean="0"/>
                        <a:t>УМК</a:t>
                      </a:r>
                      <a:endParaRPr lang="ru-RU" sz="1100" dirty="0"/>
                    </a:p>
                  </a:txBody>
                  <a:tcPr/>
                </a:tc>
                <a:tc>
                  <a:txBody>
                    <a:bodyPr/>
                    <a:lstStyle/>
                    <a:p>
                      <a:r>
                        <a:rPr lang="ru-RU" sz="1100" dirty="0" smtClean="0"/>
                        <a:t>Обоснование  выбора УМК</a:t>
                      </a:r>
                      <a:endParaRPr lang="ru-RU" sz="1100" dirty="0"/>
                    </a:p>
                  </a:txBody>
                  <a:tcPr/>
                </a:tc>
              </a:tr>
              <a:tr h="1965642">
                <a:tc>
                  <a:txBody>
                    <a:bodyPr/>
                    <a:lstStyle/>
                    <a:p>
                      <a:r>
                        <a:rPr lang="ru-RU" sz="1100" dirty="0" smtClean="0"/>
                        <a:t>5</a:t>
                      </a:r>
                      <a:endParaRPr lang="ru-RU" sz="1100" dirty="0"/>
                    </a:p>
                  </a:txBody>
                  <a:tcPr/>
                </a:tc>
                <a:tc>
                  <a:txBody>
                    <a:bodyPr/>
                    <a:lstStyle/>
                    <a:p>
                      <a:r>
                        <a:rPr lang="ru-RU" sz="1100" dirty="0" smtClean="0"/>
                        <a:t>Всеобщая история. Авторы:</a:t>
                      </a:r>
                      <a:r>
                        <a:rPr lang="ru-RU" sz="1100" baseline="0" dirty="0" smtClean="0"/>
                        <a:t> В.И. </a:t>
                      </a:r>
                      <a:r>
                        <a:rPr lang="ru-RU" sz="1100" baseline="0" dirty="0" err="1" smtClean="0"/>
                        <a:t>Уколова</a:t>
                      </a:r>
                      <a:r>
                        <a:rPr lang="ru-RU" sz="1100" baseline="0" dirty="0" smtClean="0"/>
                        <a:t>, В.А. </a:t>
                      </a:r>
                      <a:r>
                        <a:rPr lang="ru-RU" sz="1100" baseline="0" dirty="0" err="1" smtClean="0"/>
                        <a:t>Ведюшкин</a:t>
                      </a:r>
                      <a:r>
                        <a:rPr lang="ru-RU" sz="1100" baseline="0" dirty="0" smtClean="0"/>
                        <a:t>, А.В. Ревякин, Е.Ю. Сергеев, Т.В. Коваль</a:t>
                      </a:r>
                      <a:endParaRPr lang="ru-RU" sz="1100" dirty="0"/>
                    </a:p>
                  </a:txBody>
                  <a:tcPr/>
                </a:tc>
                <a:tc>
                  <a:txBody>
                    <a:bodyPr/>
                    <a:lstStyle/>
                    <a:p>
                      <a:r>
                        <a:rPr lang="ru-RU" sz="1100" dirty="0" smtClean="0"/>
                        <a:t>В.И. </a:t>
                      </a:r>
                      <a:r>
                        <a:rPr lang="ru-RU" sz="1100" dirty="0" err="1" smtClean="0"/>
                        <a:t>Уколова</a:t>
                      </a:r>
                      <a:r>
                        <a:rPr lang="ru-RU" sz="1100" dirty="0" smtClean="0"/>
                        <a:t>, Л.П.</a:t>
                      </a:r>
                      <a:r>
                        <a:rPr lang="ru-RU" sz="1100" baseline="0" dirty="0" smtClean="0"/>
                        <a:t> </a:t>
                      </a:r>
                      <a:r>
                        <a:rPr lang="ru-RU" sz="1100" baseline="0" dirty="0" err="1" smtClean="0"/>
                        <a:t>Маринович</a:t>
                      </a:r>
                      <a:r>
                        <a:rPr lang="ru-RU" sz="1100" baseline="0" dirty="0" smtClean="0"/>
                        <a:t>. История Древнего мира. М., Просвещение 2012 г. (учебник, тетрадь тренажёр, рабочая тетрадь). Предметная линия учебников под ред. А.О. </a:t>
                      </a:r>
                      <a:r>
                        <a:rPr lang="ru-RU" sz="1100" baseline="0" dirty="0" err="1" smtClean="0"/>
                        <a:t>Чубарьяна</a:t>
                      </a:r>
                      <a:endParaRPr lang="ru-RU" sz="1100" dirty="0"/>
                    </a:p>
                  </a:txBody>
                  <a:tcPr/>
                </a:tc>
                <a:tc rowSpan="2">
                  <a:txBody>
                    <a:bodyPr/>
                    <a:lstStyle/>
                    <a:p>
                      <a:r>
                        <a:rPr lang="ru-RU" sz="1100" dirty="0" smtClean="0"/>
                        <a:t>УМК  предметной линии под ред. А.О. </a:t>
                      </a:r>
                      <a:r>
                        <a:rPr lang="ru-RU" sz="1100" dirty="0" err="1" smtClean="0"/>
                        <a:t>Чубарьяна</a:t>
                      </a:r>
                      <a:r>
                        <a:rPr lang="ru-RU" sz="1100" dirty="0" smtClean="0"/>
                        <a:t> соответствует требованиям ФГОС, содержат </a:t>
                      </a:r>
                      <a:r>
                        <a:rPr lang="ru-RU" sz="1100" dirty="0" err="1" smtClean="0"/>
                        <a:t>разноуровневые</a:t>
                      </a:r>
                      <a:r>
                        <a:rPr lang="ru-RU" sz="1100" dirty="0" smtClean="0"/>
                        <a:t> задания, что позволяет дифференцированно подходить к обучению . Содержит задания направленные на развивающее обучение. Задания позволяют формировать УУД, повышать</a:t>
                      </a:r>
                      <a:r>
                        <a:rPr lang="ru-RU" sz="1100" baseline="0" dirty="0" smtClean="0"/>
                        <a:t> интерес к обучению. Доступность и научность материала, богатый словарный материал расширяет кругозор обучающихся. Достаточно аналитического материала.</a:t>
                      </a:r>
                      <a:endParaRPr lang="ru-RU" sz="1100" dirty="0"/>
                    </a:p>
                  </a:txBody>
                  <a:tcPr/>
                </a:tc>
              </a:tr>
              <a:tr h="1803017">
                <a:tc>
                  <a:txBody>
                    <a:bodyPr/>
                    <a:lstStyle/>
                    <a:p>
                      <a:r>
                        <a:rPr lang="ru-RU" sz="1100" dirty="0" smtClean="0"/>
                        <a:t>7</a:t>
                      </a:r>
                      <a:endParaRPr lang="ru-RU" sz="1100" dirty="0"/>
                    </a:p>
                  </a:txBody>
                  <a:tcPr/>
                </a:tc>
                <a:tc>
                  <a:txBody>
                    <a:bodyPr/>
                    <a:lstStyle/>
                    <a:p>
                      <a:r>
                        <a:rPr lang="ru-RU" sz="1100" dirty="0" smtClean="0"/>
                        <a:t>Всеобщая история. Авторы:</a:t>
                      </a:r>
                      <a:r>
                        <a:rPr lang="ru-RU" sz="1100" baseline="0" dirty="0" smtClean="0"/>
                        <a:t> В.И. </a:t>
                      </a:r>
                      <a:r>
                        <a:rPr lang="ru-RU" sz="1100" baseline="0" dirty="0" err="1" smtClean="0"/>
                        <a:t>Уколова</a:t>
                      </a:r>
                      <a:r>
                        <a:rPr lang="ru-RU" sz="1100" baseline="0" dirty="0" smtClean="0"/>
                        <a:t>, В.А. </a:t>
                      </a:r>
                      <a:r>
                        <a:rPr lang="ru-RU" sz="1100" baseline="0" dirty="0" err="1" smtClean="0"/>
                        <a:t>Ведюшкин</a:t>
                      </a:r>
                      <a:r>
                        <a:rPr lang="ru-RU" sz="1100" baseline="0" dirty="0" smtClean="0"/>
                        <a:t>, А.В. Ревякин, Е.Ю. Сергеев, Т.В. Коваль</a:t>
                      </a:r>
                      <a:endParaRPr lang="ru-RU" sz="1100" dirty="0"/>
                    </a:p>
                  </a:txBody>
                  <a:tcPr/>
                </a:tc>
                <a:tc>
                  <a:txBody>
                    <a:bodyPr/>
                    <a:lstStyle/>
                    <a:p>
                      <a:r>
                        <a:rPr lang="ru-RU" sz="1100" dirty="0" smtClean="0"/>
                        <a:t>Ревякин А.В. История Нового Времени. 1500-1800.</a:t>
                      </a:r>
                      <a:r>
                        <a:rPr lang="ru-RU" sz="1100" baseline="0" dirty="0" smtClean="0"/>
                        <a:t> М., Просвещение, </a:t>
                      </a:r>
                    </a:p>
                    <a:p>
                      <a:r>
                        <a:rPr lang="ru-RU" sz="1100" baseline="0" dirty="0" smtClean="0"/>
                        <a:t>2012 г. (учебник, рабочая тетрадь)</a:t>
                      </a:r>
                      <a:endParaRPr lang="ru-RU" sz="1100" dirty="0"/>
                    </a:p>
                  </a:txBody>
                  <a:tcPr/>
                </a:tc>
                <a:tc vMerge="1">
                  <a:txBody>
                    <a:bodyPr/>
                    <a:lstStyle/>
                    <a:p>
                      <a:endParaRPr lang="ru-RU" sz="1100" dirty="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smtClean="0">
                <a:effectLst>
                  <a:outerShdw blurRad="38100" dist="38100" dir="2700000" algn="tl">
                    <a:srgbClr val="C0C0C0"/>
                  </a:outerShdw>
                </a:effectLst>
              </a:rPr>
              <a:t>НАУЧНО-МЕТОДИЧЕСКАЯ ДЕЯТЕЛЬНОСТЬ</a:t>
            </a:r>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4101" name="Text Box 7"/>
          <p:cNvSpPr txBox="1">
            <a:spLocks noChangeArrowheads="1"/>
          </p:cNvSpPr>
          <p:nvPr/>
        </p:nvSpPr>
        <p:spPr bwMode="auto">
          <a:xfrm>
            <a:off x="2143108" y="1571612"/>
            <a:ext cx="6605605" cy="846386"/>
          </a:xfrm>
          <a:prstGeom prst="rect">
            <a:avLst/>
          </a:prstGeom>
          <a:noFill/>
          <a:ln w="9525">
            <a:noFill/>
            <a:miter lim="800000"/>
            <a:headEnd/>
            <a:tailEnd/>
          </a:ln>
        </p:spPr>
        <p:txBody>
          <a:bodyPr wrap="square">
            <a:spAutoFit/>
          </a:bodyPr>
          <a:lstStyle/>
          <a:p>
            <a:pPr marL="179388" indent="-179388">
              <a:spcBef>
                <a:spcPct val="50000"/>
              </a:spcBef>
              <a:buClr>
                <a:schemeClr val="bg1"/>
              </a:buClr>
              <a:buFontTx/>
              <a:buChar char="•"/>
            </a:pPr>
            <a:r>
              <a:rPr lang="ru-RU" sz="1400" dirty="0" smtClean="0"/>
              <a:t>Образовательные программы и УМК по классам с обоснованием их выбора</a:t>
            </a:r>
          </a:p>
          <a:p>
            <a:pPr marL="179388" indent="-179388">
              <a:spcBef>
                <a:spcPct val="50000"/>
              </a:spcBef>
              <a:buClr>
                <a:schemeClr val="bg1"/>
              </a:buClr>
              <a:buFontTx/>
              <a:buChar char="•"/>
            </a:pPr>
            <a:endParaRPr lang="ru-RU" sz="1400" dirty="0"/>
          </a:p>
        </p:txBody>
      </p:sp>
      <p:graphicFrame>
        <p:nvGraphicFramePr>
          <p:cNvPr id="6" name="Таблица 5"/>
          <p:cNvGraphicFramePr>
            <a:graphicFrameLocks noGrp="1"/>
          </p:cNvGraphicFramePr>
          <p:nvPr/>
        </p:nvGraphicFramePr>
        <p:xfrm>
          <a:off x="1928795" y="2285992"/>
          <a:ext cx="6096000" cy="3909854"/>
        </p:xfrm>
        <a:graphic>
          <a:graphicData uri="http://schemas.openxmlformats.org/drawingml/2006/table">
            <a:tbl>
              <a:tblPr firstRow="1" bandRow="1">
                <a:tableStyleId>{5940675A-B579-460E-94D1-54222C63F5DA}</a:tableStyleId>
              </a:tblPr>
              <a:tblGrid>
                <a:gridCol w="1524000"/>
                <a:gridCol w="1524000"/>
                <a:gridCol w="1524000"/>
                <a:gridCol w="1524000"/>
              </a:tblGrid>
              <a:tr h="333338">
                <a:tc>
                  <a:txBody>
                    <a:bodyPr/>
                    <a:lstStyle/>
                    <a:p>
                      <a:r>
                        <a:rPr lang="ru-RU" sz="1100" dirty="0" smtClean="0"/>
                        <a:t>Класс </a:t>
                      </a:r>
                      <a:endParaRPr lang="ru-RU" sz="1100" dirty="0"/>
                    </a:p>
                  </a:txBody>
                  <a:tcPr/>
                </a:tc>
                <a:tc>
                  <a:txBody>
                    <a:bodyPr/>
                    <a:lstStyle/>
                    <a:p>
                      <a:r>
                        <a:rPr lang="ru-RU" sz="1100" dirty="0" smtClean="0"/>
                        <a:t>Образовательная программа</a:t>
                      </a:r>
                      <a:endParaRPr lang="ru-RU" sz="1100" dirty="0"/>
                    </a:p>
                  </a:txBody>
                  <a:tcPr/>
                </a:tc>
                <a:tc>
                  <a:txBody>
                    <a:bodyPr/>
                    <a:lstStyle/>
                    <a:p>
                      <a:r>
                        <a:rPr lang="ru-RU" sz="1100" dirty="0" smtClean="0"/>
                        <a:t>УМК</a:t>
                      </a:r>
                      <a:endParaRPr lang="ru-RU" sz="1100" dirty="0"/>
                    </a:p>
                  </a:txBody>
                  <a:tcPr/>
                </a:tc>
                <a:tc>
                  <a:txBody>
                    <a:bodyPr/>
                    <a:lstStyle/>
                    <a:p>
                      <a:r>
                        <a:rPr lang="ru-RU" sz="1100" dirty="0" smtClean="0"/>
                        <a:t>Обоснование  выбора УМК</a:t>
                      </a:r>
                      <a:endParaRPr lang="ru-RU" sz="1100" dirty="0"/>
                    </a:p>
                  </a:txBody>
                  <a:tcPr/>
                </a:tc>
              </a:tr>
              <a:tr h="1276747">
                <a:tc>
                  <a:txBody>
                    <a:bodyPr/>
                    <a:lstStyle/>
                    <a:p>
                      <a:r>
                        <a:rPr lang="ru-RU" sz="1100" dirty="0" smtClean="0"/>
                        <a:t>8</a:t>
                      </a:r>
                      <a:endParaRPr lang="ru-RU" sz="1100" dirty="0"/>
                    </a:p>
                  </a:txBody>
                  <a:tcPr/>
                </a:tc>
                <a:tc>
                  <a:txBody>
                    <a:bodyPr/>
                    <a:lstStyle/>
                    <a:p>
                      <a:r>
                        <a:rPr lang="ru-RU" sz="1100" dirty="0" smtClean="0"/>
                        <a:t>Всеобщая история. Авторы:</a:t>
                      </a:r>
                      <a:r>
                        <a:rPr lang="ru-RU" sz="1100" baseline="0" dirty="0" smtClean="0"/>
                        <a:t> В.И. </a:t>
                      </a:r>
                      <a:r>
                        <a:rPr lang="ru-RU" sz="1100" baseline="0" dirty="0" err="1" smtClean="0"/>
                        <a:t>Уколова</a:t>
                      </a:r>
                      <a:r>
                        <a:rPr lang="ru-RU" sz="1100" baseline="0" dirty="0" smtClean="0"/>
                        <a:t>, В.А. </a:t>
                      </a:r>
                      <a:r>
                        <a:rPr lang="ru-RU" sz="1100" baseline="0" dirty="0" err="1" smtClean="0"/>
                        <a:t>Ведюшкин</a:t>
                      </a:r>
                      <a:r>
                        <a:rPr lang="ru-RU" sz="1100" baseline="0" dirty="0" smtClean="0"/>
                        <a:t>, А.В. Ревякин, Е.Ю. Сергеев, Т.В. Коваль</a:t>
                      </a:r>
                      <a:endParaRPr lang="ru-RU" sz="1100" dirty="0"/>
                    </a:p>
                  </a:txBody>
                  <a:tcPr/>
                </a:tc>
                <a:tc>
                  <a:txBody>
                    <a:bodyPr/>
                    <a:lstStyle/>
                    <a:p>
                      <a:r>
                        <a:rPr lang="ru-RU" sz="1100" dirty="0" smtClean="0"/>
                        <a:t>Ревякин А.В. История Нового Времени. 1800-1900.</a:t>
                      </a:r>
                      <a:r>
                        <a:rPr lang="ru-RU" sz="1100" baseline="0" dirty="0" smtClean="0"/>
                        <a:t> М., Просвещение, </a:t>
                      </a:r>
                    </a:p>
                    <a:p>
                      <a:r>
                        <a:rPr lang="ru-RU" sz="1100" baseline="0" dirty="0" smtClean="0"/>
                        <a:t>2012 г. (учебник, рабочая тетрадь)</a:t>
                      </a:r>
                      <a:endParaRPr lang="ru-RU" sz="1100" dirty="0"/>
                    </a:p>
                  </a:txBody>
                  <a:tcPr/>
                </a:tc>
                <a:tc rowSpan="2">
                  <a:txBody>
                    <a:bodyPr/>
                    <a:lstStyle/>
                    <a:p>
                      <a:endParaRPr lang="ru-RU" sz="1100" dirty="0"/>
                    </a:p>
                  </a:txBody>
                  <a:tcPr/>
                </a:tc>
              </a:tr>
              <a:tr h="1276747">
                <a:tc>
                  <a:txBody>
                    <a:bodyPr/>
                    <a:lstStyle/>
                    <a:p>
                      <a:r>
                        <a:rPr lang="ru-RU" sz="1100" dirty="0" smtClean="0"/>
                        <a:t>9</a:t>
                      </a:r>
                      <a:endParaRPr lang="ru-RU" sz="1100" dirty="0"/>
                    </a:p>
                  </a:txBody>
                  <a:tcPr/>
                </a:tc>
                <a:tc>
                  <a:txBody>
                    <a:bodyPr/>
                    <a:lstStyle/>
                    <a:p>
                      <a:r>
                        <a:rPr lang="ru-RU" sz="1100" dirty="0" smtClean="0"/>
                        <a:t>Всеобщая история. Авторы:</a:t>
                      </a:r>
                      <a:r>
                        <a:rPr lang="ru-RU" sz="1100" baseline="0" dirty="0" smtClean="0"/>
                        <a:t> В.И. </a:t>
                      </a:r>
                      <a:r>
                        <a:rPr lang="ru-RU" sz="1100" baseline="0" dirty="0" err="1" smtClean="0"/>
                        <a:t>Уколова</a:t>
                      </a:r>
                      <a:r>
                        <a:rPr lang="ru-RU" sz="1100" baseline="0" dirty="0" smtClean="0"/>
                        <a:t>, В.А. </a:t>
                      </a:r>
                      <a:r>
                        <a:rPr lang="ru-RU" sz="1100" baseline="0" dirty="0" err="1" smtClean="0"/>
                        <a:t>Ведюшкин</a:t>
                      </a:r>
                      <a:r>
                        <a:rPr lang="ru-RU" sz="1100" baseline="0" dirty="0" smtClean="0"/>
                        <a:t>, А.В. Ревякин, Е.Ю. Сергеев, Т.В. Коваль</a:t>
                      </a:r>
                      <a:endParaRPr lang="ru-RU" sz="1100" dirty="0"/>
                    </a:p>
                  </a:txBody>
                  <a:tcPr/>
                </a:tc>
                <a:tc>
                  <a:txBody>
                    <a:bodyPr/>
                    <a:lstStyle/>
                    <a:p>
                      <a:r>
                        <a:rPr lang="ru-RU" sz="1100" dirty="0" smtClean="0"/>
                        <a:t>Сергеев Е.Ю. Новейшая история  зарубежных стран.</a:t>
                      </a:r>
                      <a:r>
                        <a:rPr lang="ru-RU" sz="1100" baseline="0" dirty="0" smtClean="0"/>
                        <a:t> М., Просвещение, </a:t>
                      </a:r>
                    </a:p>
                    <a:p>
                      <a:r>
                        <a:rPr lang="ru-RU" sz="1100" baseline="0" dirty="0" smtClean="0"/>
                        <a:t>2012 г. (учебник)</a:t>
                      </a:r>
                      <a:endParaRPr lang="ru-RU" sz="1100" dirty="0"/>
                    </a:p>
                  </a:txBody>
                  <a:tcPr/>
                </a:tc>
                <a:tc vMerge="1">
                  <a:txBody>
                    <a:bodyPr/>
                    <a:lstStyle/>
                    <a:p>
                      <a:endParaRPr lang="ru-RU" sz="1100" dirty="0"/>
                    </a:p>
                  </a:txBody>
                  <a:tcPr/>
                </a:tc>
              </a:tr>
              <a:tr h="899383">
                <a:tc>
                  <a:txBody>
                    <a:bodyPr/>
                    <a:lstStyle/>
                    <a:p>
                      <a:r>
                        <a:rPr lang="ru-RU" sz="1100" dirty="0" smtClean="0"/>
                        <a:t>7</a:t>
                      </a:r>
                      <a:endParaRPr lang="ru-RU" sz="1100" dirty="0"/>
                    </a:p>
                  </a:txBody>
                  <a:tcPr/>
                </a:tc>
                <a:tc>
                  <a:txBody>
                    <a:bodyPr/>
                    <a:lstStyle/>
                    <a:p>
                      <a:r>
                        <a:rPr lang="ru-RU" sz="1100" dirty="0" smtClean="0"/>
                        <a:t>История России Авторы: А.А. Данилов</a:t>
                      </a:r>
                      <a:endParaRPr lang="ru-RU" sz="1100" dirty="0"/>
                    </a:p>
                  </a:txBody>
                  <a:tcPr/>
                </a:tc>
                <a:tc>
                  <a:txBody>
                    <a:bodyPr/>
                    <a:lstStyle/>
                    <a:p>
                      <a:r>
                        <a:rPr lang="ru-RU" sz="1100" dirty="0" smtClean="0"/>
                        <a:t>А.А. Данилов. История России. М, Просвещение 2011 (учебник, рабочая тетрадь)</a:t>
                      </a:r>
                      <a:endParaRPr lang="ru-RU" sz="1100" dirty="0"/>
                    </a:p>
                  </a:txBody>
                  <a:tcPr/>
                </a:tc>
                <a:tc>
                  <a:txBody>
                    <a:bodyPr/>
                    <a:lstStyle/>
                    <a:p>
                      <a:endParaRPr lang="ru-RU" sz="1100" dirty="0"/>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smtClean="0">
                <a:effectLst>
                  <a:outerShdw blurRad="38100" dist="38100" dir="2700000" algn="tl">
                    <a:srgbClr val="C0C0C0"/>
                  </a:outerShdw>
                </a:effectLst>
              </a:rPr>
              <a:t>НАУЧНО-МЕТОДИЧЕСКАЯ ДЕЯТЕЛЬНОСТЬ</a:t>
            </a:r>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4101" name="Text Box 7"/>
          <p:cNvSpPr txBox="1">
            <a:spLocks noChangeArrowheads="1"/>
          </p:cNvSpPr>
          <p:nvPr/>
        </p:nvSpPr>
        <p:spPr bwMode="auto">
          <a:xfrm>
            <a:off x="2143108" y="1571612"/>
            <a:ext cx="6605605" cy="846386"/>
          </a:xfrm>
          <a:prstGeom prst="rect">
            <a:avLst/>
          </a:prstGeom>
          <a:noFill/>
          <a:ln w="9525">
            <a:noFill/>
            <a:miter lim="800000"/>
            <a:headEnd/>
            <a:tailEnd/>
          </a:ln>
        </p:spPr>
        <p:txBody>
          <a:bodyPr wrap="square">
            <a:spAutoFit/>
          </a:bodyPr>
          <a:lstStyle/>
          <a:p>
            <a:pPr marL="179388" indent="-179388">
              <a:spcBef>
                <a:spcPct val="50000"/>
              </a:spcBef>
              <a:buClr>
                <a:schemeClr val="bg1"/>
              </a:buClr>
              <a:buFontTx/>
              <a:buChar char="•"/>
            </a:pPr>
            <a:r>
              <a:rPr lang="ru-RU" sz="1400" dirty="0" smtClean="0"/>
              <a:t>Образовательные программы и УМК по классам с обоснованием их выбора</a:t>
            </a:r>
          </a:p>
          <a:p>
            <a:pPr marL="179388" indent="-179388">
              <a:spcBef>
                <a:spcPct val="50000"/>
              </a:spcBef>
              <a:buClr>
                <a:schemeClr val="bg1"/>
              </a:buClr>
              <a:buFontTx/>
              <a:buChar char="•"/>
            </a:pPr>
            <a:endParaRPr lang="ru-RU" sz="1400" dirty="0"/>
          </a:p>
        </p:txBody>
      </p:sp>
      <p:graphicFrame>
        <p:nvGraphicFramePr>
          <p:cNvPr id="6" name="Таблица 5"/>
          <p:cNvGraphicFramePr>
            <a:graphicFrameLocks noGrp="1"/>
          </p:cNvGraphicFramePr>
          <p:nvPr/>
        </p:nvGraphicFramePr>
        <p:xfrm>
          <a:off x="1928795" y="2285992"/>
          <a:ext cx="6096000" cy="3929089"/>
        </p:xfrm>
        <a:graphic>
          <a:graphicData uri="http://schemas.openxmlformats.org/drawingml/2006/table">
            <a:tbl>
              <a:tblPr firstRow="1" bandRow="1">
                <a:tableStyleId>{5940675A-B579-460E-94D1-54222C63F5DA}</a:tableStyleId>
              </a:tblPr>
              <a:tblGrid>
                <a:gridCol w="1524000"/>
                <a:gridCol w="1524000"/>
                <a:gridCol w="1524000"/>
                <a:gridCol w="1524000"/>
              </a:tblGrid>
              <a:tr h="432037">
                <a:tc>
                  <a:txBody>
                    <a:bodyPr/>
                    <a:lstStyle/>
                    <a:p>
                      <a:r>
                        <a:rPr lang="ru-RU" sz="1100" dirty="0" smtClean="0"/>
                        <a:t>Класс </a:t>
                      </a:r>
                      <a:endParaRPr lang="ru-RU" sz="1100" dirty="0"/>
                    </a:p>
                  </a:txBody>
                  <a:tcPr/>
                </a:tc>
                <a:tc>
                  <a:txBody>
                    <a:bodyPr/>
                    <a:lstStyle/>
                    <a:p>
                      <a:r>
                        <a:rPr lang="ru-RU" sz="1100" dirty="0" smtClean="0"/>
                        <a:t>Образовательная программа</a:t>
                      </a:r>
                      <a:endParaRPr lang="ru-RU" sz="1100" dirty="0"/>
                    </a:p>
                  </a:txBody>
                  <a:tcPr/>
                </a:tc>
                <a:tc>
                  <a:txBody>
                    <a:bodyPr/>
                    <a:lstStyle/>
                    <a:p>
                      <a:r>
                        <a:rPr lang="ru-RU" sz="1100" dirty="0" smtClean="0"/>
                        <a:t>УМК</a:t>
                      </a:r>
                      <a:endParaRPr lang="ru-RU" sz="1100" dirty="0"/>
                    </a:p>
                  </a:txBody>
                  <a:tcPr/>
                </a:tc>
                <a:tc>
                  <a:txBody>
                    <a:bodyPr/>
                    <a:lstStyle/>
                    <a:p>
                      <a:r>
                        <a:rPr lang="ru-RU" sz="1100" dirty="0" smtClean="0"/>
                        <a:t>Обоснование выбора УМК </a:t>
                      </a:r>
                      <a:endParaRPr lang="ru-RU" sz="1100" dirty="0"/>
                    </a:p>
                  </a:txBody>
                  <a:tcPr/>
                </a:tc>
              </a:tr>
              <a:tr h="1165684">
                <a:tc>
                  <a:txBody>
                    <a:bodyPr/>
                    <a:lstStyle/>
                    <a:p>
                      <a:r>
                        <a:rPr lang="ru-RU" sz="1100" dirty="0" smtClean="0"/>
                        <a:t>8</a:t>
                      </a:r>
                      <a:endParaRPr lang="ru-RU" sz="1100" dirty="0"/>
                    </a:p>
                  </a:txBody>
                  <a:tcPr/>
                </a:tc>
                <a:tc>
                  <a:txBody>
                    <a:bodyPr/>
                    <a:lstStyle/>
                    <a:p>
                      <a:r>
                        <a:rPr lang="ru-RU" sz="1100" dirty="0" smtClean="0"/>
                        <a:t>История России Авторы: А.А. Данилов</a:t>
                      </a:r>
                      <a:endParaRPr lang="ru-RU" sz="1100" dirty="0"/>
                    </a:p>
                  </a:txBody>
                  <a:tcPr/>
                </a:tc>
                <a:tc>
                  <a:txBody>
                    <a:bodyPr/>
                    <a:lstStyle/>
                    <a:p>
                      <a:r>
                        <a:rPr lang="ru-RU" sz="1100" dirty="0" smtClean="0"/>
                        <a:t>А.А. Данилов. История России. М, Просвещение 2011 (учебник, рабочая тетрадь)</a:t>
                      </a:r>
                      <a:endParaRPr lang="ru-RU" sz="1100" dirty="0"/>
                    </a:p>
                  </a:txBody>
                  <a:tcPr/>
                </a:tc>
                <a:tc rowSpan="3">
                  <a:txBody>
                    <a:bodyPr/>
                    <a:lstStyle/>
                    <a:p>
                      <a:r>
                        <a:rPr lang="ru-RU" sz="1100" dirty="0" smtClean="0"/>
                        <a:t>Материал изложен доступно, научно, логично. Достаточно фактического материала и понятийного.</a:t>
                      </a:r>
                      <a:r>
                        <a:rPr lang="ru-RU" sz="1100" baseline="0" dirty="0" smtClean="0"/>
                        <a:t> Данный УМК соответствует требованиям стандартов, прекрасно подходит для подготовки обучающихся к ГИА и ЕГЭ.</a:t>
                      </a:r>
                      <a:endParaRPr lang="ru-RU" sz="1100" dirty="0"/>
                    </a:p>
                  </a:txBody>
                  <a:tcPr/>
                </a:tc>
              </a:tr>
              <a:tr h="1165684">
                <a:tc>
                  <a:txBody>
                    <a:bodyPr/>
                    <a:lstStyle/>
                    <a:p>
                      <a:r>
                        <a:rPr lang="ru-RU" sz="1100" dirty="0" smtClean="0"/>
                        <a:t>9</a:t>
                      </a:r>
                      <a:endParaRPr lang="ru-RU" sz="1100" dirty="0"/>
                    </a:p>
                  </a:txBody>
                  <a:tcPr/>
                </a:tc>
                <a:tc>
                  <a:txBody>
                    <a:bodyPr/>
                    <a:lstStyle/>
                    <a:p>
                      <a:r>
                        <a:rPr lang="ru-RU" sz="1100" dirty="0" smtClean="0"/>
                        <a:t>История России Авторы: А.А. Данилов</a:t>
                      </a:r>
                      <a:endParaRPr lang="ru-RU" sz="1100" dirty="0"/>
                    </a:p>
                  </a:txBody>
                  <a:tcPr/>
                </a:tc>
                <a:tc>
                  <a:txBody>
                    <a:bodyPr/>
                    <a:lstStyle/>
                    <a:p>
                      <a:r>
                        <a:rPr lang="ru-RU" sz="1100" dirty="0" smtClean="0"/>
                        <a:t>А.А. Данилов. История России. М, Просвещение 2011 (учебник, рабочая тетрадь)</a:t>
                      </a:r>
                      <a:endParaRPr lang="ru-RU" sz="1100" dirty="0"/>
                    </a:p>
                  </a:txBody>
                  <a:tcPr/>
                </a:tc>
                <a:tc vMerge="1">
                  <a:txBody>
                    <a:bodyPr/>
                    <a:lstStyle/>
                    <a:p>
                      <a:endParaRPr lang="ru-RU" sz="1100" dirty="0"/>
                    </a:p>
                  </a:txBody>
                  <a:tcPr/>
                </a:tc>
              </a:tr>
              <a:tr h="1165684">
                <a:tc>
                  <a:txBody>
                    <a:bodyPr/>
                    <a:lstStyle/>
                    <a:p>
                      <a:r>
                        <a:rPr lang="ru-RU" sz="1100" dirty="0" smtClean="0"/>
                        <a:t>10</a:t>
                      </a:r>
                      <a:endParaRPr lang="ru-RU" sz="1100" dirty="0"/>
                    </a:p>
                  </a:txBody>
                  <a:tcPr/>
                </a:tc>
                <a:tc>
                  <a:txBody>
                    <a:bodyPr/>
                    <a:lstStyle/>
                    <a:p>
                      <a:r>
                        <a:rPr lang="ru-RU" sz="1100" dirty="0" smtClean="0"/>
                        <a:t>История России Авторы: А.А. Данилов</a:t>
                      </a:r>
                      <a:endParaRPr lang="ru-RU" sz="1100" dirty="0"/>
                    </a:p>
                  </a:txBody>
                  <a:tcPr/>
                </a:tc>
                <a:tc>
                  <a:txBody>
                    <a:bodyPr/>
                    <a:lstStyle/>
                    <a:p>
                      <a:r>
                        <a:rPr lang="ru-RU" sz="1100" dirty="0" smtClean="0"/>
                        <a:t>А.А. Данилов. История России. М, Просвещение 2011 (учебник, рабочая тетрадь)</a:t>
                      </a:r>
                      <a:endParaRPr lang="ru-RU" sz="1100" dirty="0"/>
                    </a:p>
                  </a:txBody>
                  <a:tcPr/>
                </a:tc>
                <a:tc vMerge="1">
                  <a:txBody>
                    <a:bodyPr/>
                    <a:lstStyle/>
                    <a:p>
                      <a:endParaRPr lang="ru-RU" sz="1100"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smtClean="0">
                <a:effectLst>
                  <a:outerShdw blurRad="38100" dist="38100" dir="2700000" algn="tl">
                    <a:srgbClr val="C0C0C0"/>
                  </a:outerShdw>
                </a:effectLst>
              </a:rPr>
              <a:t>НАУЧНО-МЕТОДИЧЕСКАЯ ДЕЯТЕЛЬНОСТЬ</a:t>
            </a:r>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
        <p:nvSpPr>
          <p:cNvPr id="4101" name="Text Box 7"/>
          <p:cNvSpPr txBox="1">
            <a:spLocks noChangeArrowheads="1"/>
          </p:cNvSpPr>
          <p:nvPr/>
        </p:nvSpPr>
        <p:spPr bwMode="auto">
          <a:xfrm>
            <a:off x="2143108" y="1571612"/>
            <a:ext cx="6605605" cy="846386"/>
          </a:xfrm>
          <a:prstGeom prst="rect">
            <a:avLst/>
          </a:prstGeom>
          <a:noFill/>
          <a:ln w="9525">
            <a:noFill/>
            <a:miter lim="800000"/>
            <a:headEnd/>
            <a:tailEnd/>
          </a:ln>
        </p:spPr>
        <p:txBody>
          <a:bodyPr wrap="square">
            <a:spAutoFit/>
          </a:bodyPr>
          <a:lstStyle/>
          <a:p>
            <a:pPr marL="179388" indent="-179388">
              <a:spcBef>
                <a:spcPct val="50000"/>
              </a:spcBef>
              <a:buClr>
                <a:schemeClr val="bg1"/>
              </a:buClr>
              <a:buFontTx/>
              <a:buChar char="•"/>
            </a:pPr>
            <a:r>
              <a:rPr lang="ru-RU" sz="1400" dirty="0" smtClean="0"/>
              <a:t>Образовательные программы и УМК по классам с обоснованием их выбора</a:t>
            </a:r>
          </a:p>
          <a:p>
            <a:pPr marL="179388" indent="-179388">
              <a:spcBef>
                <a:spcPct val="50000"/>
              </a:spcBef>
              <a:buClr>
                <a:schemeClr val="bg1"/>
              </a:buClr>
              <a:buFontTx/>
              <a:buChar char="•"/>
            </a:pPr>
            <a:endParaRPr lang="ru-RU" sz="1400" dirty="0"/>
          </a:p>
        </p:txBody>
      </p:sp>
      <p:graphicFrame>
        <p:nvGraphicFramePr>
          <p:cNvPr id="6" name="Таблица 5"/>
          <p:cNvGraphicFramePr>
            <a:graphicFrameLocks noGrp="1"/>
          </p:cNvGraphicFramePr>
          <p:nvPr/>
        </p:nvGraphicFramePr>
        <p:xfrm>
          <a:off x="1928795" y="2285992"/>
          <a:ext cx="6096000" cy="4150648"/>
        </p:xfrm>
        <a:graphic>
          <a:graphicData uri="http://schemas.openxmlformats.org/drawingml/2006/table">
            <a:tbl>
              <a:tblPr firstRow="1" bandRow="1">
                <a:tableStyleId>{5940675A-B579-460E-94D1-54222C63F5DA}</a:tableStyleId>
              </a:tblPr>
              <a:tblGrid>
                <a:gridCol w="1524000"/>
                <a:gridCol w="1524000"/>
                <a:gridCol w="1524000"/>
                <a:gridCol w="1524000"/>
              </a:tblGrid>
              <a:tr h="341941">
                <a:tc>
                  <a:txBody>
                    <a:bodyPr/>
                    <a:lstStyle/>
                    <a:p>
                      <a:r>
                        <a:rPr lang="ru-RU" sz="1100" dirty="0" smtClean="0"/>
                        <a:t>Класс </a:t>
                      </a:r>
                      <a:endParaRPr lang="ru-RU" sz="1100" dirty="0"/>
                    </a:p>
                  </a:txBody>
                  <a:tcPr/>
                </a:tc>
                <a:tc>
                  <a:txBody>
                    <a:bodyPr/>
                    <a:lstStyle/>
                    <a:p>
                      <a:r>
                        <a:rPr lang="ru-RU" sz="1100" dirty="0" smtClean="0"/>
                        <a:t>Образовательная программа</a:t>
                      </a:r>
                      <a:endParaRPr lang="ru-RU" sz="1100" dirty="0"/>
                    </a:p>
                  </a:txBody>
                  <a:tcPr/>
                </a:tc>
                <a:tc>
                  <a:txBody>
                    <a:bodyPr/>
                    <a:lstStyle/>
                    <a:p>
                      <a:r>
                        <a:rPr lang="ru-RU" sz="1100" dirty="0" smtClean="0"/>
                        <a:t>УМК</a:t>
                      </a:r>
                      <a:endParaRPr lang="ru-RU" sz="1100" dirty="0"/>
                    </a:p>
                  </a:txBody>
                  <a:tcPr/>
                </a:tc>
                <a:tc>
                  <a:txBody>
                    <a:bodyPr/>
                    <a:lstStyle/>
                    <a:p>
                      <a:r>
                        <a:rPr lang="ru-RU" sz="1100" dirty="0" smtClean="0"/>
                        <a:t>Обоснование  выбора УМК.</a:t>
                      </a:r>
                      <a:endParaRPr lang="ru-RU" sz="1100" dirty="0"/>
                    </a:p>
                  </a:txBody>
                  <a:tcPr/>
                </a:tc>
              </a:tr>
              <a:tr h="922594">
                <a:tc>
                  <a:txBody>
                    <a:bodyPr/>
                    <a:lstStyle/>
                    <a:p>
                      <a:r>
                        <a:rPr lang="ru-RU" sz="1100" dirty="0" smtClean="0"/>
                        <a:t>11</a:t>
                      </a:r>
                      <a:endParaRPr lang="ru-RU" sz="1100" dirty="0"/>
                    </a:p>
                  </a:txBody>
                  <a:tcPr/>
                </a:tc>
                <a:tc>
                  <a:txBody>
                    <a:bodyPr/>
                    <a:lstStyle/>
                    <a:p>
                      <a:r>
                        <a:rPr lang="ru-RU" sz="1100" dirty="0" smtClean="0"/>
                        <a:t>История России Авторы: А.А. Данилов</a:t>
                      </a:r>
                      <a:endParaRPr lang="ru-RU" sz="1100" dirty="0"/>
                    </a:p>
                  </a:txBody>
                  <a:tcPr/>
                </a:tc>
                <a:tc>
                  <a:txBody>
                    <a:bodyPr/>
                    <a:lstStyle/>
                    <a:p>
                      <a:r>
                        <a:rPr lang="ru-RU" sz="1100" dirty="0" smtClean="0"/>
                        <a:t>А.А. Данилов. История России. М, Просвещение 2011 (учебник, рабочая тетрадь)</a:t>
                      </a:r>
                      <a:endParaRPr lang="ru-RU" sz="1100" dirty="0"/>
                    </a:p>
                  </a:txBody>
                  <a:tcPr/>
                </a:tc>
                <a:tc>
                  <a:txBody>
                    <a:bodyPr/>
                    <a:lstStyle/>
                    <a:p>
                      <a:endParaRPr lang="ru-RU" sz="1100" dirty="0"/>
                    </a:p>
                  </a:txBody>
                  <a:tcPr/>
                </a:tc>
              </a:tr>
              <a:tr h="632267">
                <a:tc>
                  <a:txBody>
                    <a:bodyPr/>
                    <a:lstStyle/>
                    <a:p>
                      <a:r>
                        <a:rPr lang="ru-RU" sz="1100" dirty="0" smtClean="0"/>
                        <a:t>10</a:t>
                      </a:r>
                      <a:endParaRPr lang="ru-RU" sz="1100" dirty="0"/>
                    </a:p>
                  </a:txBody>
                  <a:tcPr/>
                </a:tc>
                <a:tc>
                  <a:txBody>
                    <a:bodyPr/>
                    <a:lstStyle/>
                    <a:p>
                      <a:r>
                        <a:rPr lang="ru-RU" sz="1100" dirty="0" smtClean="0"/>
                        <a:t>Обществознание</a:t>
                      </a:r>
                    </a:p>
                    <a:p>
                      <a:r>
                        <a:rPr lang="ru-RU" sz="1100" dirty="0" smtClean="0"/>
                        <a:t>Автор: Боголюбов</a:t>
                      </a:r>
                      <a:endParaRPr lang="ru-RU" sz="1100" dirty="0"/>
                    </a:p>
                  </a:txBody>
                  <a:tcPr/>
                </a:tc>
                <a:tc>
                  <a:txBody>
                    <a:bodyPr/>
                    <a:lstStyle/>
                    <a:p>
                      <a:r>
                        <a:rPr lang="ru-RU" sz="1100" dirty="0" smtClean="0"/>
                        <a:t>Боголюбов. Обществознание. М, просвещение 2011 г.</a:t>
                      </a:r>
                      <a:endParaRPr lang="ru-RU" sz="1100" dirty="0"/>
                    </a:p>
                  </a:txBody>
                  <a:tcPr/>
                </a:tc>
                <a:tc rowSpan="2">
                  <a:txBody>
                    <a:bodyPr/>
                    <a:lstStyle/>
                    <a:p>
                      <a:r>
                        <a:rPr lang="ru-RU" sz="1100" dirty="0" smtClean="0"/>
                        <a:t>УМК соответствует требованиям стандартов обучения. Содержит современный материал, постоянно обновляется. Задания позволяют формировать практическую направленность обучения.</a:t>
                      </a:r>
                      <a:r>
                        <a:rPr lang="ru-RU" sz="1100" baseline="0" dirty="0" smtClean="0"/>
                        <a:t> Подходит для подготовки к ЕГЭ.</a:t>
                      </a:r>
                      <a:endParaRPr lang="ru-RU" sz="1100" dirty="0"/>
                    </a:p>
                  </a:txBody>
                  <a:tcPr/>
                </a:tc>
              </a:tr>
              <a:tr h="2032288">
                <a:tc>
                  <a:txBody>
                    <a:bodyPr/>
                    <a:lstStyle/>
                    <a:p>
                      <a:r>
                        <a:rPr lang="ru-RU" sz="1100" dirty="0" smtClean="0"/>
                        <a:t>11</a:t>
                      </a:r>
                      <a:endParaRPr lang="ru-RU" sz="1100" dirty="0"/>
                    </a:p>
                  </a:txBody>
                  <a:tcPr/>
                </a:tc>
                <a:tc>
                  <a:txBody>
                    <a:bodyPr/>
                    <a:lstStyle/>
                    <a:p>
                      <a:r>
                        <a:rPr lang="ru-RU" sz="1100" dirty="0" smtClean="0"/>
                        <a:t>Обществознание</a:t>
                      </a:r>
                    </a:p>
                    <a:p>
                      <a:r>
                        <a:rPr lang="ru-RU" sz="1100" dirty="0" smtClean="0"/>
                        <a:t>Автор: Боголюбов</a:t>
                      </a:r>
                      <a:endParaRPr lang="ru-RU" sz="1100" dirty="0"/>
                    </a:p>
                  </a:txBody>
                  <a:tcPr/>
                </a:tc>
                <a:tc>
                  <a:txBody>
                    <a:bodyPr/>
                    <a:lstStyle/>
                    <a:p>
                      <a:r>
                        <a:rPr lang="ru-RU" sz="1100" dirty="0" smtClean="0"/>
                        <a:t>Боголюбов. Обществознание. М, просвещение 2011 г.</a:t>
                      </a:r>
                      <a:endParaRPr lang="ru-RU" sz="1100" dirty="0"/>
                    </a:p>
                  </a:txBody>
                  <a:tcPr/>
                </a:tc>
                <a:tc vMerge="1">
                  <a:txBody>
                    <a:bodyPr/>
                    <a:lstStyle/>
                    <a:p>
                      <a:endParaRPr lang="ru-RU" sz="1100"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dirty="0" smtClean="0">
                <a:effectLst>
                  <a:outerShdw blurRad="38100" dist="38100" dir="2700000" algn="tl">
                    <a:srgbClr val="C0C0C0"/>
                  </a:outerShdw>
                </a:effectLst>
              </a:rPr>
              <a:t>НАУЧНО-МЕТОДИЧЕСКАЯ ДЕЯТЕЛЬНОСТЬ</a:t>
            </a:r>
          </a:p>
          <a:p>
            <a:pPr eaLnBrk="1" hangingPunct="1">
              <a:defRPr/>
            </a:pPr>
            <a:endParaRPr lang="ru-RU" sz="1800" dirty="0" smtClean="0">
              <a:effectLst>
                <a:outerShdw blurRad="38100" dist="38100" dir="2700000" algn="tl">
                  <a:srgbClr val="C0C0C0"/>
                </a:outerShdw>
              </a:effectLst>
            </a:endParaRPr>
          </a:p>
          <a:p>
            <a:pPr algn="l" eaLnBrk="1" hangingPunct="1">
              <a:defRPr/>
            </a:pPr>
            <a:r>
              <a:rPr lang="ru-RU" sz="1800" dirty="0" smtClean="0">
                <a:effectLst>
                  <a:outerShdw blurRad="38100" dist="38100" dir="2700000" algn="tl">
                    <a:srgbClr val="C0C0C0"/>
                  </a:outerShdw>
                </a:effectLst>
              </a:rPr>
              <a:t>Образовательные технологии, применяемые в работе и их обоснование: </a:t>
            </a:r>
            <a:endParaRPr lang="ru-RU" sz="1800" b="0" dirty="0" smtClean="0"/>
          </a:p>
          <a:p>
            <a:pPr marL="342900" indent="-342900" algn="l" eaLnBrk="1" hangingPunct="1">
              <a:buAutoNum type="arabicPeriod"/>
              <a:defRPr/>
            </a:pPr>
            <a:r>
              <a:rPr lang="ru-RU" sz="1800" b="0" dirty="0" smtClean="0"/>
              <a:t>Технологии развивающего обучения (И.Г.Песталоцци, Л.С. </a:t>
            </a:r>
            <a:r>
              <a:rPr lang="ru-RU" sz="1800" b="0" dirty="0" err="1" smtClean="0"/>
              <a:t>Выготский</a:t>
            </a:r>
            <a:r>
              <a:rPr lang="ru-RU" sz="1800" b="0" dirty="0" smtClean="0"/>
              <a:t>, </a:t>
            </a:r>
            <a:r>
              <a:rPr lang="ru-RU" sz="1800" b="0" dirty="0" err="1" smtClean="0"/>
              <a:t>Д,Б,Эльконин</a:t>
            </a:r>
            <a:r>
              <a:rPr lang="ru-RU" sz="1800" b="0" dirty="0" smtClean="0"/>
              <a:t>, В.В.Давыдов). Данные технологии мною выбраны не случайно. В связи с уменьшением количества обучающихся (в классе от одного до шести человек) встала дилемма: как уменьшить нагрузку на учащегося и при этом сформировать определённые познания и не уменьшить интерес к предмету. Изучив теоретические вопросы преподавания и испробовав на практике несколько приёмов и методов из разных технологий пришла к выводу, что данная технология соответствует моим ожиданиям.</a:t>
            </a:r>
          </a:p>
          <a:p>
            <a:pPr marL="342900" indent="-342900" algn="l" eaLnBrk="1" hangingPunct="1">
              <a:buAutoNum type="arabicPeriod"/>
              <a:defRPr/>
            </a:pPr>
            <a:endParaRPr lang="ru-RU" sz="1800" b="0" dirty="0" smtClean="0"/>
          </a:p>
          <a:p>
            <a:pPr marL="342900" indent="-342900" algn="l" eaLnBrk="1" hangingPunct="1">
              <a:buAutoNum type="arabicPeriod"/>
              <a:defRPr/>
            </a:pPr>
            <a:endParaRPr lang="ru-RU" sz="1800" b="0" dirty="0" smtClean="0"/>
          </a:p>
          <a:p>
            <a:pPr marL="342900" indent="-342900" algn="l" eaLnBrk="1" hangingPunct="1">
              <a:buAutoNum type="arabicPeriod"/>
              <a:defRPr/>
            </a:pPr>
            <a:endParaRPr lang="ru-RU" sz="1800" b="0" dirty="0" smtClean="0"/>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Дата 3"/>
          <p:cNvSpPr>
            <a:spLocks noGrp="1"/>
          </p:cNvSpPr>
          <p:nvPr>
            <p:ph type="dt" sz="quarter" idx="10"/>
          </p:nvPr>
        </p:nvSpPr>
        <p:spPr>
          <a:noFill/>
        </p:spPr>
        <p:txBody>
          <a:bodyPr/>
          <a:lstStyle/>
          <a:p>
            <a:r>
              <a:rPr lang="ru-RU" dirty="0" smtClean="0"/>
              <a:t>2014</a:t>
            </a:r>
            <a:endParaRPr lang="ru-RU" dirty="0"/>
          </a:p>
        </p:txBody>
      </p:sp>
      <p:sp>
        <p:nvSpPr>
          <p:cNvPr id="32770" name="Rectangle 2"/>
          <p:cNvSpPr>
            <a:spLocks noGrp="1" noChangeArrowheads="1"/>
          </p:cNvSpPr>
          <p:nvPr>
            <p:ph type="subTitle" idx="1"/>
          </p:nvPr>
        </p:nvSpPr>
        <p:spPr>
          <a:xfrm>
            <a:off x="2268539" y="1125539"/>
            <a:ext cx="6472237" cy="503237"/>
          </a:xfrm>
        </p:spPr>
        <p:txBody>
          <a:bodyPr/>
          <a:lstStyle/>
          <a:p>
            <a:pPr eaLnBrk="1" hangingPunct="1">
              <a:defRPr/>
            </a:pPr>
            <a:r>
              <a:rPr lang="ru-RU" sz="1800" dirty="0" smtClean="0">
                <a:effectLst>
                  <a:outerShdw blurRad="38100" dist="38100" dir="2700000" algn="tl">
                    <a:srgbClr val="C0C0C0"/>
                  </a:outerShdw>
                </a:effectLst>
              </a:rPr>
              <a:t>НАУЧНО-МЕТОДИЧЕСКАЯ ДЕЯТЕЛЬНОСТЬ</a:t>
            </a:r>
          </a:p>
          <a:p>
            <a:pPr eaLnBrk="1" hangingPunct="1">
              <a:defRPr/>
            </a:pPr>
            <a:endParaRPr lang="ru-RU" sz="1800" dirty="0" smtClean="0">
              <a:effectLst>
                <a:outerShdw blurRad="38100" dist="38100" dir="2700000" algn="tl">
                  <a:srgbClr val="C0C0C0"/>
                </a:outerShdw>
              </a:effectLst>
            </a:endParaRPr>
          </a:p>
          <a:p>
            <a:pPr algn="l" eaLnBrk="1" hangingPunct="1">
              <a:defRPr/>
            </a:pPr>
            <a:r>
              <a:rPr lang="ru-RU" sz="1800" dirty="0" smtClean="0">
                <a:effectLst>
                  <a:outerShdw blurRad="38100" dist="38100" dir="2700000" algn="tl">
                    <a:srgbClr val="C0C0C0"/>
                  </a:outerShdw>
                </a:effectLst>
              </a:rPr>
              <a:t>Образовательные технологии, применяемые в работе и их обоснование: </a:t>
            </a:r>
            <a:endParaRPr lang="ru-RU" sz="1800" b="0" dirty="0" smtClean="0"/>
          </a:p>
          <a:p>
            <a:pPr marL="342900" indent="-342900" algn="l" eaLnBrk="1" hangingPunct="1">
              <a:buAutoNum type="arabicPeriod"/>
              <a:defRPr/>
            </a:pPr>
            <a:r>
              <a:rPr lang="ru-RU" sz="1800" b="0" dirty="0" smtClean="0"/>
              <a:t>ИКТ – технологии. Технологии нового времени. Без них немыслим современный урок. Данные технологии позволяют экономить время на уроке, делать его более разнообразным, технически оснащённым, повысить интерес к предмету. Обучить учащихся использовать их самостоятельно.</a:t>
            </a:r>
            <a:endParaRPr lang="ru-RU" sz="1800" dirty="0" smtClean="0"/>
          </a:p>
        </p:txBody>
      </p:sp>
      <p:sp>
        <p:nvSpPr>
          <p:cNvPr id="4100" name="Rectangle 3"/>
          <p:cNvSpPr>
            <a:spLocks noGrp="1" noChangeArrowheads="1"/>
          </p:cNvSpPr>
          <p:nvPr>
            <p:ph type="title"/>
          </p:nvPr>
        </p:nvSpPr>
        <p:spPr>
          <a:xfrm>
            <a:off x="2716214" y="117475"/>
            <a:ext cx="4592637" cy="503238"/>
          </a:xfrm>
          <a:noFill/>
        </p:spPr>
        <p:txBody>
          <a:bodyPr/>
          <a:lstStyle/>
          <a:p>
            <a:pPr eaLnBrk="1" hangingPunct="1"/>
            <a:r>
              <a:rPr lang="ru-RU" smtClean="0"/>
              <a:t>ПОРТФОЛИО ПЕДАГОГА</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Скругленный">
  <a:themeElements>
    <a:clrScheme name="Скругленный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Скругленный">
      <a:majorFont>
        <a:latin typeface="Arial Black"/>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кругленный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Скругленный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Скругленный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Скругленный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Скругленный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Скругленный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Скругленный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Скругленный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Скругленный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Скругленный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Radial</Template>
  <TotalTime>700</TotalTime>
  <Words>2836</Words>
  <Application>Microsoft Office PowerPoint</Application>
  <PresentationFormat>Экран (4:3)</PresentationFormat>
  <Paragraphs>290</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Скругленный</vt:lpstr>
      <vt:lpstr>ПОРТФОЛИО ПЕДАГОГА</vt:lpstr>
      <vt:lpstr>ПОРТФОЛИО ПЕДАГОГА</vt:lpstr>
      <vt:lpstr>Слайд 3</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lpstr>ПОРТФОЛИО ПЕДАГОГА</vt:lpstr>
    </vt:vector>
  </TitlesOfParts>
  <Company>ДОМ-АРТ</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MZ</dc:creator>
  <cp:lastModifiedBy>home</cp:lastModifiedBy>
  <cp:revision>84</cp:revision>
  <dcterms:created xsi:type="dcterms:W3CDTF">2011-08-19T21:10:54Z</dcterms:created>
  <dcterms:modified xsi:type="dcterms:W3CDTF">2014-10-07T03:07:24Z</dcterms:modified>
</cp:coreProperties>
</file>