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344" r:id="rId5"/>
    <p:sldId id="342" r:id="rId6"/>
    <p:sldId id="330" r:id="rId7"/>
    <p:sldId id="331" r:id="rId8"/>
    <p:sldId id="343" r:id="rId9"/>
    <p:sldId id="333" r:id="rId10"/>
    <p:sldId id="308" r:id="rId11"/>
    <p:sldId id="325" r:id="rId12"/>
    <p:sldId id="324" r:id="rId13"/>
    <p:sldId id="309" r:id="rId14"/>
    <p:sldId id="269" r:id="rId15"/>
    <p:sldId id="345" r:id="rId16"/>
    <p:sldId id="346" r:id="rId17"/>
    <p:sldId id="335" r:id="rId18"/>
    <p:sldId id="334" r:id="rId19"/>
    <p:sldId id="349" r:id="rId20"/>
    <p:sldId id="336" r:id="rId21"/>
    <p:sldId id="317" r:id="rId22"/>
    <p:sldId id="294" r:id="rId23"/>
    <p:sldId id="337" r:id="rId24"/>
    <p:sldId id="274" r:id="rId25"/>
    <p:sldId id="318" r:id="rId26"/>
    <p:sldId id="328" r:id="rId27"/>
    <p:sldId id="348" r:id="rId28"/>
    <p:sldId id="319" r:id="rId29"/>
    <p:sldId id="320" r:id="rId30"/>
    <p:sldId id="347" r:id="rId31"/>
    <p:sldId id="272" r:id="rId32"/>
    <p:sldId id="339" r:id="rId33"/>
    <p:sldId id="340" r:id="rId34"/>
    <p:sldId id="316" r:id="rId35"/>
    <p:sldId id="341" r:id="rId36"/>
    <p:sldId id="275" r:id="rId37"/>
    <p:sldId id="315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2091" autoAdjust="0"/>
  </p:normalViewPr>
  <p:slideViewPr>
    <p:cSldViewPr>
      <p:cViewPr>
        <p:scale>
          <a:sx n="70" d="100"/>
          <a:sy n="70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7159B-E1F2-4A50-BAFE-2B41F123E9A6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3154B-AE82-4E44-B8D3-4546B3AED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154B-AE82-4E44-B8D3-4546B3AED5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154B-AE82-4E44-B8D3-4546B3AED50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154B-AE82-4E44-B8D3-4546B3AED50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vk.com/n.fomina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72494" cy="9520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Министерство образования и науки Республики Марий Эл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ГБОУ СПО РМЭ «Строительно-промышленный колледж»</a:t>
            </a:r>
            <a:endParaRPr lang="ru-RU" sz="20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28662" y="2071678"/>
            <a:ext cx="7143800" cy="3357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Профессиональная деятельность </a:t>
            </a:r>
            <a:r>
              <a:rPr lang="ru-RU" sz="4300" b="1" dirty="0" smtClean="0">
                <a:solidFill>
                  <a:schemeClr val="tx2"/>
                </a:solidFill>
              </a:rPr>
              <a:t>преподавателя социально-политических  дисциплин</a:t>
            </a: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4300" b="1" dirty="0" smtClean="0">
                <a:solidFill>
                  <a:srgbClr val="C00000"/>
                </a:solidFill>
              </a:rPr>
              <a:t>Фоминой Наталии Тихоновны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1628800"/>
            <a:ext cx="6572296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6858000"/>
            <a:ext cx="790575" cy="112395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0"/>
            <a:ext cx="778668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Повышение квалификации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4463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Сертификат участника межрегионального обучающего семинара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(№882 от 21.11.2009 г.)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268760"/>
          <a:ext cx="8496300" cy="2804160"/>
        </p:xfrm>
        <a:graphic>
          <a:graphicData uri="http://schemas.openxmlformats.org/drawingml/2006/table">
            <a:tbl>
              <a:tblPr/>
              <a:tblGrid>
                <a:gridCol w="1008062"/>
                <a:gridCol w="2340174"/>
                <a:gridCol w="2195314"/>
                <a:gridCol w="29527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Место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Межрегиональный обучающий семинар ГОУ РМЭ «НМЦ ПО»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Инновационные подходы к организации многоуровневой и многопрофильной подготовки специалистов в колледже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Применение современных образовательных технологий в обучении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серт о курсах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4071942"/>
            <a:ext cx="3601521" cy="2515836"/>
          </a:xfrm>
          <a:prstGeom prst="rect">
            <a:avLst/>
          </a:prstGeom>
        </p:spPr>
      </p:pic>
      <p:pic>
        <p:nvPicPr>
          <p:cNvPr id="11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1628800"/>
            <a:ext cx="6572296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0"/>
            <a:ext cx="778668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Повышение квалификации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268760"/>
          <a:ext cx="8424293" cy="2804160"/>
        </p:xfrm>
        <a:graphic>
          <a:graphicData uri="http://schemas.openxmlformats.org/drawingml/2006/table">
            <a:tbl>
              <a:tblPr/>
              <a:tblGrid>
                <a:gridCol w="999568"/>
                <a:gridCol w="2248202"/>
                <a:gridCol w="2248798"/>
                <a:gridCol w="292772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Место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Марийский государственный университет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«Проектная деятельность в информационной образовательной среде 21 века» программа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Intel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«Обучение для будущего»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проекта в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Викисреде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http://wiki.iteach.ru/index.php/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Учебный_проект_Сталин_-_вождь_советского_народа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486916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Свидетельство </a:t>
            </a:r>
          </a:p>
        </p:txBody>
      </p:sp>
      <p:pic>
        <p:nvPicPr>
          <p:cNvPr id="8" name="Рисунок 7" descr="свидет интел 2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857628"/>
            <a:ext cx="3835612" cy="269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1628800"/>
            <a:ext cx="6572296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0"/>
            <a:ext cx="778668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Повышение квалификации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340768"/>
          <a:ext cx="8496300" cy="2448272"/>
        </p:xfrm>
        <a:graphic>
          <a:graphicData uri="http://schemas.openxmlformats.org/drawingml/2006/table">
            <a:tbl>
              <a:tblPr/>
              <a:tblGrid>
                <a:gridCol w="1008062"/>
                <a:gridCol w="2449513"/>
                <a:gridCol w="2085975"/>
                <a:gridCol w="29527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Место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ГОУ Республики Марий Эл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«НМЦ ПО»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программы ПМ по специальности СПО (профессии НПО)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Участие в разработке программы ПМ по специальности СПО  «Техническое обслуживание и ремонт автотранспорта» 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407707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Сертификат о прохождении курсов серия 12 №000126, рег.№379</a:t>
            </a:r>
          </a:p>
        </p:txBody>
      </p:sp>
      <p:pic>
        <p:nvPicPr>
          <p:cNvPr id="14" name="Рисунок 13" descr="IMG_30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3645024"/>
            <a:ext cx="3559944" cy="266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ерт разработка программмы ПМ 2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4149080"/>
            <a:ext cx="3434214" cy="242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1628800"/>
            <a:ext cx="6572296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0"/>
            <a:ext cx="778668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Повышение квалификации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7072"/>
            <a:ext cx="4463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/>
              <a:t>       </a:t>
            </a:r>
            <a:r>
              <a:rPr lang="ru-RU" sz="2400" b="1" i="1" dirty="0" smtClean="0">
                <a:solidFill>
                  <a:srgbClr val="C00000"/>
                </a:solidFill>
              </a:rPr>
              <a:t>Удостоверение №10037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412776"/>
          <a:ext cx="8496300" cy="2306638"/>
        </p:xfrm>
        <a:graphic>
          <a:graphicData uri="http://schemas.openxmlformats.org/drawingml/2006/table">
            <a:tbl>
              <a:tblPr/>
              <a:tblGrid>
                <a:gridCol w="1008062"/>
                <a:gridCol w="2449513"/>
                <a:gridCol w="2085975"/>
                <a:gridCol w="29527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Место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ГОУ ВПО « Казанский государственный технологический университет»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Управление качеством профессионального образования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Деятельность в составе службы управления качеством в 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 descr="удост о курсах 2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786190"/>
            <a:ext cx="397898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72494" cy="107157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Индивидуальный методический проект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786874" cy="5286412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Тема</a:t>
            </a:r>
            <a:r>
              <a:rPr lang="ru-RU" sz="2000" b="1" i="1" dirty="0" smtClean="0">
                <a:solidFill>
                  <a:schemeClr val="tx1"/>
                </a:solidFill>
              </a:rPr>
              <a:t>: Игровые  технологии как способ развития творческой активности студентов</a:t>
            </a:r>
          </a:p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Цель</a:t>
            </a:r>
            <a:r>
              <a:rPr lang="ru-RU" sz="2000" b="1" i="1" dirty="0" smtClean="0">
                <a:solidFill>
                  <a:schemeClr val="tx1"/>
                </a:solidFill>
              </a:rPr>
              <a:t> : активизация познавательной деятельности студентов, развитие индивидуальных способностей</a:t>
            </a:r>
          </a:p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Период апробации</a:t>
            </a:r>
            <a:r>
              <a:rPr lang="ru-RU" sz="2000" b="1" i="1" dirty="0" smtClean="0">
                <a:solidFill>
                  <a:schemeClr val="tx1"/>
                </a:solidFill>
              </a:rPr>
              <a:t>: 2007-2014 гг.</a:t>
            </a:r>
          </a:p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Результат </a:t>
            </a:r>
            <a:r>
              <a:rPr lang="en-US" sz="2000" b="1" i="1" dirty="0" smtClean="0">
                <a:solidFill>
                  <a:srgbClr val="C00000"/>
                </a:solidFill>
              </a:rPr>
              <a:t>: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проведение уроков и внеклассных мероприятий,  выступления на республиканских  семинарах, конференциях.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Открытые уроки и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43528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Внеклассное  мероприятие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Интеллектуальная  игра « АЗ и Буки истории», 2011 г.</a:t>
            </a:r>
          </a:p>
          <a:p>
            <a:endParaRPr lang="ru-RU" dirty="0"/>
          </a:p>
        </p:txBody>
      </p:sp>
      <p:pic>
        <p:nvPicPr>
          <p:cNvPr id="5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790575" cy="1123950"/>
          </a:xfrm>
          <a:prstGeom prst="rect">
            <a:avLst/>
          </a:prstGeom>
          <a:noFill/>
        </p:spPr>
      </p:pic>
      <p:pic>
        <p:nvPicPr>
          <p:cNvPr id="6" name="Рисунок 5" descr="IMG_727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72200" y="2348880"/>
            <a:ext cx="2464160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2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2204864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72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99792" y="3068960"/>
            <a:ext cx="2952327" cy="34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728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36096" y="4149080"/>
            <a:ext cx="203169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Открытые уроки и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0801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Интеллектуальная игра «Что? Где? Когда?», посвященная 50-летию полета Ю.Гагарина в космос, 2011 г.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337" y="188640"/>
            <a:ext cx="759746" cy="1080120"/>
          </a:xfrm>
          <a:prstGeom prst="rect">
            <a:avLst/>
          </a:prstGeom>
          <a:noFill/>
        </p:spPr>
      </p:pic>
      <p:pic>
        <p:nvPicPr>
          <p:cNvPr id="5" name="Рисунок 4" descr="DSC047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2708920"/>
            <a:ext cx="185256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47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2492896"/>
            <a:ext cx="3167843" cy="211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473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76256" y="2276872"/>
            <a:ext cx="210553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474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4653136"/>
            <a:ext cx="3059832" cy="203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475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283968" y="4653136"/>
            <a:ext cx="3851920" cy="198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8072494" cy="78581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Открытые уроки и мероприятия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8102134" cy="1020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Внеклассное мероприятие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Круглый стол  «Выборы и молодежь» , 2011 г.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7" name="Рисунок 6" descr="DSC029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0164" y="1844824"/>
            <a:ext cx="283231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29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1844824"/>
            <a:ext cx="475252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29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4221088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8072494" cy="78581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Открытые уроки и мероприятия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8102134" cy="1020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Внеклассное  мероприятие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Интеллектуальная  игра « АЗ и Буки истории», 2014 г.</a:t>
            </a:r>
            <a:endParaRPr lang="ru-RU" sz="2400" b="1" i="1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7" name="Рисунок 6" descr="DSC006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59" y="1916832"/>
            <a:ext cx="356439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063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48064" y="1988840"/>
            <a:ext cx="303658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066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95936" y="3861048"/>
            <a:ext cx="487616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073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27584" y="4221088"/>
            <a:ext cx="2242466" cy="21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Открытые уроки и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24744"/>
            <a:ext cx="5565304" cy="54726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Тематические классные часы             1 сентября, для первокурсников</a:t>
            </a:r>
          </a:p>
          <a:p>
            <a:r>
              <a:rPr lang="ru-RU" i="1" dirty="0" smtClean="0"/>
              <a:t>«Права ребенка» (в рамках единого классного часа),  1 сентября 2011 г.;</a:t>
            </a:r>
          </a:p>
          <a:p>
            <a:r>
              <a:rPr lang="ru-RU" i="1" dirty="0" smtClean="0"/>
              <a:t> «Мы - граждане Российской Федерации» (к 20-летию Конституции Российской Федерации), 1 сентября 2013 г.</a:t>
            </a:r>
          </a:p>
          <a:p>
            <a:r>
              <a:rPr lang="ru-RU" i="1" dirty="0" smtClean="0"/>
              <a:t>«2014-2015 учебный год- год юбилейный»</a:t>
            </a:r>
            <a:r>
              <a:rPr lang="en-US" i="1" dirty="0" smtClean="0"/>
              <a:t>(</a:t>
            </a:r>
            <a:r>
              <a:rPr lang="ru-RU" i="1" dirty="0" smtClean="0"/>
              <a:t>к 70-летию Победы в Великой Отечественной войне</a:t>
            </a:r>
            <a:r>
              <a:rPr lang="en-US" i="1" dirty="0" smtClean="0"/>
              <a:t>)</a:t>
            </a:r>
            <a:r>
              <a:rPr lang="ru-RU" i="1" dirty="0" smtClean="0"/>
              <a:t>, 1 сентября 2014 г.</a:t>
            </a:r>
          </a:p>
          <a:p>
            <a:endParaRPr lang="ru-RU" dirty="0"/>
          </a:p>
        </p:txBody>
      </p:sp>
      <p:pic>
        <p:nvPicPr>
          <p:cNvPr id="4" name="Рисунок 3" descr="DSC086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6" y="3501008"/>
            <a:ext cx="2575532" cy="27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2592288" cy="195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5" y="142852"/>
            <a:ext cx="684740" cy="973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315224" cy="9520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Общие сведения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980728"/>
            <a:ext cx="7161470" cy="164649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Фомина Наталия Тихоновна</a:t>
            </a:r>
          </a:p>
          <a:p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628801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Образование  </a:t>
            </a:r>
            <a:r>
              <a:rPr lang="ru-RU" sz="2000" b="1" i="1" dirty="0" smtClean="0">
                <a:solidFill>
                  <a:schemeClr val="tx2"/>
                </a:solidFill>
                <a:cs typeface="Arial" pitchFamily="34" charset="0"/>
              </a:rPr>
              <a:t>   </a:t>
            </a:r>
            <a:r>
              <a:rPr lang="ru-RU" sz="2000" b="1" i="1" dirty="0" smtClean="0">
                <a:cs typeface="Arial" pitchFamily="34" charset="0"/>
              </a:rPr>
              <a:t>высшее, Марийский государственный педагогический институт имени Н.К.Крупской, исторический факультет по специальности «Учитель истории и социально-политических дисциплин»</a:t>
            </a:r>
            <a:endParaRPr lang="ru-RU" sz="2000" b="1" dirty="0" smtClean="0"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Стаж работы </a:t>
            </a:r>
          </a:p>
          <a:p>
            <a:r>
              <a:rPr lang="ru-RU" sz="2000" b="1" i="1" dirty="0" smtClean="0">
                <a:cs typeface="Arial" pitchFamily="34" charset="0"/>
              </a:rPr>
              <a:t>Общий - 16 лет</a:t>
            </a:r>
          </a:p>
          <a:p>
            <a:r>
              <a:rPr lang="ru-RU" sz="2000" b="1" i="1" dirty="0" smtClean="0">
                <a:cs typeface="Arial" pitchFamily="34" charset="0"/>
              </a:rPr>
              <a:t>Педагогический – 16 лет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Квалификационная категория </a:t>
            </a:r>
          </a:p>
          <a:p>
            <a:r>
              <a:rPr lang="ru-RU" sz="2000" b="1" i="1" dirty="0" smtClean="0">
                <a:cs typeface="Arial" pitchFamily="34" charset="0"/>
              </a:rPr>
              <a:t>Высшая, 14 разряд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Должность</a:t>
            </a:r>
            <a:r>
              <a:rPr lang="ru-RU" sz="2000" b="1" i="1" dirty="0" smtClean="0">
                <a:solidFill>
                  <a:srgbClr val="CC0000"/>
                </a:solidFill>
                <a:cs typeface="Arial" pitchFamily="34" charset="0"/>
              </a:rPr>
              <a:t> </a:t>
            </a:r>
            <a:r>
              <a:rPr lang="ru-RU" sz="2000" b="1" i="1" dirty="0" smtClean="0">
                <a:cs typeface="Arial" pitchFamily="34" charset="0"/>
              </a:rPr>
              <a:t>преподаватель социально-политических дисциплин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Период работы в должности </a:t>
            </a:r>
            <a:r>
              <a:rPr lang="ru-RU" sz="2000" b="1" i="1" dirty="0" smtClean="0">
                <a:cs typeface="Arial" pitchFamily="34" charset="0"/>
              </a:rPr>
              <a:t>14лет</a:t>
            </a:r>
            <a:endParaRPr lang="ru-RU" b="1" i="1" dirty="0">
              <a:cs typeface="Arial" pitchFamily="34" charset="0"/>
            </a:endParaRPr>
          </a:p>
        </p:txBody>
      </p:sp>
      <p:pic>
        <p:nvPicPr>
          <p:cNvPr id="9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11" name="Рисунок 10" descr="IMG_2179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2564904"/>
            <a:ext cx="308103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8072494" cy="78581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Предметные недели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8102134" cy="1020082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</a:rPr>
              <a:t>Общеколледжное</a:t>
            </a:r>
            <a:r>
              <a:rPr lang="ru-RU" sz="2400" b="1" i="1" dirty="0" smtClean="0">
                <a:solidFill>
                  <a:srgbClr val="C00000"/>
                </a:solidFill>
              </a:rPr>
              <a:t> мероприятие «Науки разные нужны, науки разные- важны», 2011 г.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31640" y="155679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7" name="Рисунок 6" descr="DSC042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221088"/>
            <a:ext cx="3635896" cy="242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43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1556792"/>
            <a:ext cx="17281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44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1772816"/>
            <a:ext cx="3960440" cy="264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443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4293096"/>
            <a:ext cx="3203848" cy="213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76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72200" y="2564904"/>
            <a:ext cx="2572417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01056" cy="107157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64488" cy="18722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Научно-практическая конференция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Глушковские</a:t>
            </a:r>
            <a:r>
              <a:rPr lang="ru-RU" sz="2400" i="1" dirty="0" smtClean="0">
                <a:solidFill>
                  <a:schemeClr val="tx1"/>
                </a:solidFill>
              </a:rPr>
              <a:t> чтения «</a:t>
            </a:r>
            <a:r>
              <a:rPr lang="ru-RU" sz="2400" i="1" dirty="0" err="1" smtClean="0">
                <a:solidFill>
                  <a:schemeClr val="tx1"/>
                </a:solidFill>
              </a:rPr>
              <a:t>Гуманизация</a:t>
            </a:r>
            <a:r>
              <a:rPr lang="ru-RU" sz="2400" i="1" dirty="0" smtClean="0">
                <a:solidFill>
                  <a:schemeClr val="tx1"/>
                </a:solidFill>
              </a:rPr>
              <a:t> образовательного пространства: опыт, проблемы, перспективы», 2008, 2010г.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4" y="1484784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глушковские чтения сертиф 20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47864" y="2564904"/>
            <a:ext cx="295876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лушковские чтения сертиф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3968" y="4394453"/>
            <a:ext cx="3627864" cy="246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это Я!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564904"/>
            <a:ext cx="2957266" cy="394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01056" cy="95206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18573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Выступление на Республиканской научно-практической конференции «Информационно-коммуникационные технологии в профессиональном образовании: проблемы, поиск, перспективы», 2008 г.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5" name="Рисунок 4" descr="серт икт 2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08622" y="2996953"/>
            <a:ext cx="398385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59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3068960"/>
            <a:ext cx="37834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Студенческие научно-практические конференции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3845023"/>
          </a:xfrm>
        </p:spPr>
        <p:txBody>
          <a:bodyPr>
            <a:normAutofit/>
          </a:bodyPr>
          <a:lstStyle/>
          <a:p>
            <a:r>
              <a:rPr lang="ru-RU" i="1" dirty="0" smtClean="0"/>
              <a:t>ФЕСТОС-2009</a:t>
            </a:r>
            <a:endParaRPr lang="en-US" i="1" dirty="0" smtClean="0"/>
          </a:p>
          <a:p>
            <a:r>
              <a:rPr lang="ru-RU" i="1" dirty="0" smtClean="0"/>
              <a:t>республиканский конкурс «Люби свой край, исследуй, изучай», 2009 г.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диплом студента смирно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556792"/>
            <a:ext cx="3509360" cy="495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01056" cy="107157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100811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Подготовка участника республиканской олимпиады по обществознанию, 2011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IMG_36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348880"/>
            <a:ext cx="3744416" cy="363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5913864"/>
            <a:ext cx="4082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Родионов Сергей , 101 гр.</a:t>
            </a:r>
            <a:endParaRPr lang="ru-RU" sz="2400" i="1" dirty="0">
              <a:solidFill>
                <a:prstClr val="black"/>
              </a:solidFill>
            </a:endParaRPr>
          </a:p>
        </p:txBody>
      </p:sp>
      <p:pic>
        <p:nvPicPr>
          <p:cNvPr id="10" name="Рисунок 9" descr="благодарность  за подгот участ  по общест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76692" y="2348880"/>
            <a:ext cx="260001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01056" cy="107157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86409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Финал республиканского конкурса «Инновационная методическая служба профессионального образования», 2011 г.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IMG_24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42088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4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2348880"/>
            <a:ext cx="3271912" cy="24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45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528" y="4581128"/>
            <a:ext cx="4320480" cy="196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45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36096" y="3933056"/>
            <a:ext cx="3487936" cy="261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endParaRPr lang="ru-RU" dirty="0"/>
          </a:p>
        </p:txBody>
      </p:sp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9675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       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Публикации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700808"/>
            <a:ext cx="56989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800" i="1" dirty="0" smtClean="0"/>
              <a:t>«Интеллектуальные игры как средство развития познавательных способностей» в сборнике тезисов Научно-практической конференции </a:t>
            </a:r>
            <a:r>
              <a:rPr lang="en-US" sz="2800" i="1" dirty="0" smtClean="0"/>
              <a:t>IX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Глушковские</a:t>
            </a:r>
            <a:r>
              <a:rPr lang="ru-RU" sz="2800" i="1" dirty="0" smtClean="0"/>
              <a:t> чтения «</a:t>
            </a:r>
            <a:r>
              <a:rPr lang="ru-RU" sz="2800" i="1" dirty="0" err="1" smtClean="0"/>
              <a:t>Гуманизация</a:t>
            </a:r>
            <a:r>
              <a:rPr lang="ru-RU" sz="2800" i="1" dirty="0" smtClean="0"/>
              <a:t> образовательного пространства: опыт, проблемы, перспективы», 2010г.</a:t>
            </a:r>
          </a:p>
          <a:p>
            <a:r>
              <a:rPr lang="ru-RU" sz="2800" i="1" dirty="0" smtClean="0"/>
              <a:t>Организация внеаудиторной самостоятельной работы по дисциплине «История»// Система качества профессионального образования в действии. Материалы </a:t>
            </a:r>
            <a:r>
              <a:rPr lang="en-US" sz="2800" i="1" dirty="0" smtClean="0"/>
              <a:t>II</a:t>
            </a:r>
            <a:r>
              <a:rPr lang="ru-RU" sz="2800" i="1" dirty="0" smtClean="0"/>
              <a:t> Республиканской научно-практической конференции.- Йошкар-Ола: ГБОУ СПО Республики Марий Эл «</a:t>
            </a:r>
            <a:r>
              <a:rPr lang="ru-RU" sz="2800" i="1" dirty="0" err="1" smtClean="0"/>
              <a:t>Йошкар-Олинский</a:t>
            </a:r>
            <a:r>
              <a:rPr lang="ru-RU" sz="2800" i="1" dirty="0" smtClean="0"/>
              <a:t> строительный техникум», 2014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серт за участие в конференц2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1700808"/>
            <a:ext cx="2815731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Публикация конспекта бинарного урока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Еменаева, Киньшин, Киселева - &quot;Недаром помнит вся Россия...&quot; К 200-летию победы России в Отечественной войне 1812 года обложка книги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11560" y="1700808"/>
            <a:ext cx="252754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48295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Отечественная война 1812г. Изображение войны 1812г. в литературе </a:t>
            </a:r>
            <a:r>
              <a:rPr lang="en-US" i="1" dirty="0" smtClean="0"/>
              <a:t>XIX</a:t>
            </a:r>
            <a:r>
              <a:rPr lang="ru-RU" i="1" dirty="0" smtClean="0"/>
              <a:t> века.  Бинарный урок истории и литературы для средних специальных учебных заведений. </a:t>
            </a:r>
            <a:r>
              <a:rPr lang="ru-RU" i="1" dirty="0" err="1" smtClean="0"/>
              <a:t>Еменаева</a:t>
            </a:r>
            <a:r>
              <a:rPr lang="ru-RU" i="1" dirty="0" smtClean="0"/>
              <a:t> М.Н., Фомина Н.Т. // «Недаром помнит вся Россия….»К 200- </a:t>
            </a:r>
            <a:r>
              <a:rPr lang="ru-RU" i="1" dirty="0" err="1" smtClean="0"/>
              <a:t>летию</a:t>
            </a:r>
            <a:r>
              <a:rPr lang="ru-RU" i="1" dirty="0" smtClean="0"/>
              <a:t> победы России в отечественной войне 1812года. Книга для учителя /сост.: М.А. </a:t>
            </a:r>
            <a:r>
              <a:rPr lang="ru-RU" i="1" dirty="0" err="1" smtClean="0"/>
              <a:t>Нянковский</a:t>
            </a:r>
            <a:r>
              <a:rPr lang="ru-RU" i="1" dirty="0" smtClean="0"/>
              <a:t>. </a:t>
            </a:r>
            <a:r>
              <a:rPr lang="ru-RU" i="1" dirty="0" err="1" smtClean="0"/>
              <a:t>Худож</a:t>
            </a:r>
            <a:r>
              <a:rPr lang="ru-RU" i="1" dirty="0" smtClean="0"/>
              <a:t>. В.Н.Куров - Ярославль: ООО «Академия развития», 2012, с. 257-266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01056" cy="95206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142363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республиканский  фестиваль молодых педагогов учреждений профессионального образования  Республики Марий Эл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«Зеленая фиеста»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7" name="Рисунок 6" descr="фиеста 2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71744"/>
            <a:ext cx="3639490" cy="258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иеста 2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071942"/>
            <a:ext cx="3462266" cy="243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фиеста 20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942" y="2571744"/>
            <a:ext cx="376231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01056" cy="95206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Участие в республиканских мероприятиях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14401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республиканский  фестиваль молодых педагогов учреждений профессионального образования  Республики Марий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«Зеленая фиеста» 2014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5" name="Рисунок 4" descr="DSC064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348880"/>
            <a:ext cx="2448272" cy="255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4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2492896"/>
            <a:ext cx="2951820" cy="196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64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7784" y="3356992"/>
            <a:ext cx="3779912" cy="251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64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6136" y="4437112"/>
            <a:ext cx="3167844" cy="211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654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568" y="4797152"/>
            <a:ext cx="2663788" cy="177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315224" cy="9520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Награды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4286280" cy="528641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Почетная грамота Министерства образования и науки Российской Федерации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За многолетний плодотворный труд в системе среднего профессионального образования , 2013 г.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790575" cy="1123950"/>
          </a:xfrm>
          <a:prstGeom prst="rect">
            <a:avLst/>
          </a:prstGeom>
          <a:noFill/>
        </p:spPr>
      </p:pic>
      <p:pic>
        <p:nvPicPr>
          <p:cNvPr id="7" name="Рисунок 6" descr="п г минобр 2013.jpg"/>
          <p:cNvPicPr>
            <a:picLocks noChangeAspect="1"/>
          </p:cNvPicPr>
          <p:nvPr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857752" y="857232"/>
            <a:ext cx="4071934" cy="577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85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4581128"/>
            <a:ext cx="2196514" cy="196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Внеклассная работа со студентами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AM_05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3590528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6" name="Рисунок 5" descr="SAM_0598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395536" y="3501008"/>
            <a:ext cx="5608443" cy="316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54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99992" y="1268760"/>
            <a:ext cx="428236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55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444208" y="4005064"/>
            <a:ext cx="248625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8072494" cy="9520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Разработка и обновление </a:t>
            </a:r>
            <a:r>
              <a:rPr lang="ru-RU" sz="4000" b="1" i="1" dirty="0" err="1" smtClean="0">
                <a:solidFill>
                  <a:schemeClr val="tx2"/>
                </a:solidFill>
              </a:rPr>
              <a:t>УМК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143932" cy="557216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80000"/>
              </a:lnSpc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80000"/>
              </a:lnSpc>
            </a:pPr>
            <a:r>
              <a:rPr lang="ru-RU" b="1" i="1" u="sng" dirty="0" smtClean="0">
                <a:solidFill>
                  <a:srgbClr val="C00000"/>
                </a:solidFill>
              </a:rPr>
              <a:t>Структура учебно-методического комплекса </a:t>
            </a: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0000"/>
                </a:solidFill>
              </a:rPr>
              <a:t>Нормативная и учебно-методическая документация</a:t>
            </a: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0000"/>
                </a:solidFill>
              </a:rPr>
              <a:t>Средства обучения</a:t>
            </a: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0000"/>
                </a:solidFill>
              </a:rPr>
              <a:t>Средства контроля</a:t>
            </a: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0000"/>
                </a:solidFill>
              </a:rPr>
              <a:t>Курсовое проектирование</a:t>
            </a: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0000"/>
                </a:solidFill>
              </a:rPr>
              <a:t>Организация самостоятельной (аудиторной и внеаудиторной ) работы</a:t>
            </a:r>
          </a:p>
          <a:p>
            <a:pPr marL="571500" indent="-571500" algn="just" eaLnBrk="0" hangingPunc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0000"/>
                </a:solidFill>
              </a:rPr>
              <a:t>Материалы викторин, олимпиад, конкурсов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и т.д.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l"/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2924944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8072494" cy="1000132"/>
          </a:xfrm>
        </p:spPr>
        <p:txBody>
          <a:bodyPr>
            <a:noAutofit/>
          </a:bodyPr>
          <a:lstStyle/>
          <a:p>
            <a:pPr lvl="0"/>
            <a:r>
              <a:rPr lang="ru-RU" sz="4000" b="1" i="1" dirty="0" smtClean="0">
                <a:solidFill>
                  <a:schemeClr val="tx2"/>
                </a:solidFill>
              </a:rPr>
              <a:t>Разработка методических материалов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8858312" cy="542928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Рабочие программы  и УМК </a:t>
            </a:r>
            <a:r>
              <a:rPr lang="ru-RU" sz="2400" b="1" i="1" dirty="0" smtClean="0">
                <a:solidFill>
                  <a:schemeClr val="tx1"/>
                </a:solidFill>
              </a:rPr>
              <a:t>дисциплин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«История»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«Основы философии»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«Основы социологии и политологии»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«Правовое обеспечение профессиональной деятельности» по специальностям СПО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Методические рекомендации </a:t>
            </a:r>
            <a:r>
              <a:rPr lang="ru-RU" sz="2400" b="1" i="1" dirty="0" smtClean="0">
                <a:solidFill>
                  <a:schemeClr val="tx1"/>
                </a:solidFill>
              </a:rPr>
              <a:t>для студентов заочной формы обучения по дисциплине «Основы философии»</a:t>
            </a:r>
          </a:p>
          <a:p>
            <a:pPr algn="l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155679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8072494" cy="1000132"/>
          </a:xfrm>
        </p:spPr>
        <p:txBody>
          <a:bodyPr>
            <a:noAutofit/>
          </a:bodyPr>
          <a:lstStyle/>
          <a:p>
            <a:pPr lvl="0"/>
            <a:r>
              <a:rPr lang="ru-RU" sz="4000" b="1" i="1" dirty="0" smtClean="0">
                <a:solidFill>
                  <a:schemeClr val="tx2"/>
                </a:solidFill>
              </a:rPr>
              <a:t>Разработка методических материалов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8858312" cy="542928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Контрольно-измерительные материалы по дисциплинам:</a:t>
            </a:r>
          </a:p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«История»</a:t>
            </a:r>
          </a:p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«Основы социологии и политологии»</a:t>
            </a:r>
          </a:p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«Основы философии»</a:t>
            </a:r>
          </a:p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«Правовое обеспечение профессиональной деятельности»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155679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10" name="Рисунок 9" descr="IMG_1089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2051720" y="4365104"/>
            <a:ext cx="5112568" cy="225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-6949280" y="-688640"/>
            <a:ext cx="8496944" cy="1377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>   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3600" b="1" i="1" dirty="0"/>
          </a:p>
        </p:txBody>
      </p:sp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755576" cy="1080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831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</a:rPr>
              <a:t>Оформление,</a:t>
            </a:r>
            <a:r>
              <a:rPr lang="en-US" sz="40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</a:rPr>
              <a:t> оснащение  учебного             кабинета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484784"/>
            <a:ext cx="644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Кабинет социально-политических дисциплин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4" name="Содержимое 13" descr="IMG_107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1988840"/>
            <a:ext cx="2736304" cy="205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G_10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1916832"/>
            <a:ext cx="4560507" cy="34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10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4293096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IMG_108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2753291" y="3375501"/>
            <a:ext cx="3604456" cy="270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IMG_108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444208" y="4869160"/>
            <a:ext cx="1944216" cy="172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   </a:t>
            </a:r>
            <a:r>
              <a:rPr lang="ru-RU" sz="4000" b="1" i="1" dirty="0" smtClean="0">
                <a:solidFill>
                  <a:schemeClr val="tx2"/>
                </a:solidFill>
              </a:rPr>
              <a:t>Участие  в сетевых сообществах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85000" lnSpcReduction="20000"/>
          </a:bodyPr>
          <a:lstStyle/>
          <a:p>
            <a:pPr algn="just" eaLnBrk="0" hangingPunct="0"/>
            <a:r>
              <a:rPr lang="ru-RU" dirty="0" smtClean="0"/>
              <a:t>Регистрация в социальной сети работников образования </a:t>
            </a:r>
            <a:r>
              <a:rPr lang="en-US" dirty="0" smtClean="0"/>
              <a:t>nsportal.ru: </a:t>
            </a:r>
            <a:r>
              <a:rPr lang="ru-RU" b="1" dirty="0" smtClean="0"/>
              <a:t>Ссылка на мой сайт:</a:t>
            </a:r>
            <a:r>
              <a:rPr lang="en-US" b="1" dirty="0" smtClean="0"/>
              <a:t> </a:t>
            </a:r>
            <a:r>
              <a:rPr lang="ru-RU" dirty="0" smtClean="0"/>
              <a:t>Мой 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</a:t>
            </a:r>
            <a:r>
              <a:rPr lang="ru-RU" dirty="0" smtClean="0"/>
              <a:t> = "http://nsportal.ru/fomina-nataliya-tikhonovna" &gt; сайт преподавателя социально-политических дисциплин&lt;/</a:t>
            </a:r>
            <a:r>
              <a:rPr lang="ru-RU" dirty="0" err="1" smtClean="0"/>
              <a:t>a</a:t>
            </a:r>
            <a:r>
              <a:rPr lang="ru-RU" dirty="0" smtClean="0"/>
              <a:t>&gt;</a:t>
            </a:r>
            <a:endParaRPr lang="en-US" dirty="0" smtClean="0"/>
          </a:p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Взаимодействие со студентами в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https://vk.com/n.fomina75</a:t>
            </a:r>
            <a:endParaRPr lang="ru-RU" dirty="0" smtClean="0"/>
          </a:p>
          <a:p>
            <a:pPr algn="just" eaLnBrk="0" hangingPunct="0"/>
            <a:endParaRPr lang="ru-RU" dirty="0" smtClean="0"/>
          </a:p>
        </p:txBody>
      </p:sp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720080" cy="11239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22108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8358214" cy="85725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Результативность деятельности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072494" cy="8572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Уровень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обученности</a:t>
            </a:r>
            <a:r>
              <a:rPr lang="ru-RU" sz="2400" b="1" i="1" dirty="0" smtClean="0">
                <a:solidFill>
                  <a:srgbClr val="C00000"/>
                </a:solidFill>
              </a:rPr>
              <a:t>  за  последние три года по дисциплине «Экономика  отрасли»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1285860"/>
            <a:ext cx="7358114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149080"/>
            <a:ext cx="8571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 smtClean="0">
                <a:solidFill>
                  <a:srgbClr val="C00000"/>
                </a:solidFill>
              </a:rPr>
              <a:t>Факторы положительной динамики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dirty="0" smtClean="0"/>
              <a:t>  </a:t>
            </a:r>
            <a:r>
              <a:rPr lang="ru-RU" sz="2000" b="1" i="1" dirty="0" smtClean="0"/>
              <a:t>Самообразование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i="1" dirty="0" smtClean="0"/>
              <a:t>  Использование различных форм и методов проведения уроков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i="1" dirty="0" smtClean="0"/>
              <a:t>  Применение современных образовательных технологий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i="1" dirty="0" smtClean="0"/>
              <a:t>  Активизация мыслительной деятельности обучающихся</a:t>
            </a:r>
            <a:endParaRPr lang="ru-RU" sz="2000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5" y="1844824"/>
          <a:ext cx="8064896" cy="1988656"/>
        </p:xfrm>
        <a:graphic>
          <a:graphicData uri="http://schemas.openxmlformats.org/drawingml/2006/table">
            <a:tbl>
              <a:tblPr/>
              <a:tblGrid>
                <a:gridCol w="2052882"/>
                <a:gridCol w="2052883"/>
                <a:gridCol w="2052883"/>
                <a:gridCol w="190624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Качество обучения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 балл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2009-2010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59,3%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3,6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2010-2011</a:t>
                      </a: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63,93%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3,7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2011-2012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64,3%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3,9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Педагогическое кредо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5" name="Горизонтальный свиток 1"/>
          <p:cNvSpPr>
            <a:spLocks noGrp="1" noChangeArrowheads="1"/>
          </p:cNvSpPr>
          <p:nvPr>
            <p:ph idx="1"/>
          </p:nvPr>
        </p:nvSpPr>
        <p:spPr bwMode="auto">
          <a:xfrm rot="16200000">
            <a:off x="1979715" y="116633"/>
            <a:ext cx="4752528" cy="7200800"/>
          </a:xfrm>
          <a:prstGeom prst="horizontalScroll">
            <a:avLst>
              <a:gd name="adj" fmla="val 14736"/>
            </a:avLst>
          </a:prstGeom>
          <a:gradFill rotWithShape="1">
            <a:gsLst>
              <a:gs pos="0">
                <a:srgbClr val="FFD084"/>
              </a:gs>
              <a:gs pos="50000">
                <a:srgbClr val="FFDFB5"/>
              </a:gs>
              <a:gs pos="100000">
                <a:srgbClr val="FFEFDB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no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A50021"/>
                </a:solidFill>
                <a:ea typeface="Arial Unicode MS" pitchFamily="34" charset="-128"/>
                <a:cs typeface="Arial Unicode MS" pitchFamily="34" charset="-128"/>
              </a:rPr>
              <a:t>Пусть покорятся любые вершины!</a:t>
            </a:r>
            <a:endParaRPr lang="ru-RU" i="1" dirty="0">
              <a:solidFill>
                <a:srgbClr val="A5002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15370" cy="17145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</a:rPr>
              <a:t>ГОСУДАРСТВЕННОЕ БЮДЖЕТНОЕ ОБРАЗОВАТЕЛЬНОЕ УЧРЕЖДЕНИЕ СРЕДНЕГО ПРОФЕССИОНАЛЬНОГО ОБРАЗОВАНИЯ</a:t>
            </a:r>
            <a:br>
              <a:rPr lang="ru-RU" sz="2000" b="1" dirty="0" smtClean="0">
                <a:solidFill>
                  <a:srgbClr val="990000"/>
                </a:solidFill>
              </a:rPr>
            </a:br>
            <a:r>
              <a:rPr lang="ru-RU" sz="2000" b="1" dirty="0" smtClean="0">
                <a:solidFill>
                  <a:srgbClr val="990000"/>
                </a:solidFill>
              </a:rPr>
              <a:t>РЕСПУБЛИКИ МАРИЙ ЭЛ</a:t>
            </a:r>
            <a:r>
              <a:rPr lang="ru-RU" sz="2600" b="1" dirty="0" smtClean="0">
                <a:solidFill>
                  <a:srgbClr val="990000"/>
                </a:solidFill>
              </a:rPr>
              <a:t/>
            </a:r>
            <a:br>
              <a:rPr lang="ru-RU" sz="2600" b="1" dirty="0" smtClean="0">
                <a:solidFill>
                  <a:srgbClr val="990000"/>
                </a:solidFill>
              </a:rPr>
            </a:br>
            <a:r>
              <a:rPr lang="ru-RU" sz="2600" b="1" dirty="0" smtClean="0">
                <a:solidFill>
                  <a:srgbClr val="990000"/>
                </a:solidFill>
              </a:rPr>
              <a:t> «СТРОИТЕЛЬНО – ПРОМЫШЛЕННЫЙ КОЛЛЕДЖ»</a:t>
            </a:r>
            <a:endParaRPr lang="ru-RU" sz="2600" i="1" dirty="0"/>
          </a:p>
        </p:txBody>
      </p:sp>
      <p:pic>
        <p:nvPicPr>
          <p:cNvPr id="8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276872"/>
            <a:ext cx="4496400" cy="335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14910" y="2285992"/>
            <a:ext cx="39290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Республика Марий Эл </a:t>
            </a:r>
          </a:p>
          <a:p>
            <a:pPr algn="ctr"/>
            <a:r>
              <a:rPr lang="ru-RU" sz="2400" b="1" i="1" dirty="0" smtClean="0"/>
              <a:t>г. Волжск</a:t>
            </a:r>
          </a:p>
          <a:p>
            <a:pPr algn="ctr"/>
            <a:r>
              <a:rPr lang="ru-RU" sz="2400" b="1" i="1" dirty="0" smtClean="0"/>
              <a:t>Ул.Шестакова, 8</a:t>
            </a:r>
          </a:p>
          <a:p>
            <a:pPr algn="ctr"/>
            <a:endParaRPr lang="ru-RU" sz="800" b="1" i="1" dirty="0" smtClean="0"/>
          </a:p>
          <a:p>
            <a:pPr algn="ctr"/>
            <a:r>
              <a:rPr lang="ru-RU" sz="2400" b="1" i="1" dirty="0" smtClean="0"/>
              <a:t>тел: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8(83631) </a:t>
            </a:r>
            <a:r>
              <a:rPr lang="ru-RU" sz="2400" b="1" dirty="0" smtClean="0"/>
              <a:t>4-78-90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Факс:</a:t>
            </a:r>
            <a:r>
              <a:rPr lang="en-US" sz="2400" b="1" i="1" dirty="0" smtClean="0"/>
              <a:t> </a:t>
            </a:r>
            <a:r>
              <a:rPr lang="ru-RU" sz="2400" b="1" dirty="0" smtClean="0"/>
              <a:t>(83631) 4-78-70</a:t>
            </a:r>
          </a:p>
          <a:p>
            <a:pPr algn="ctr"/>
            <a:r>
              <a:rPr lang="ru-RU" sz="2400" b="1" i="1" dirty="0" smtClean="0"/>
              <a:t>Электронная почта:</a:t>
            </a:r>
            <a:endParaRPr lang="en-US" sz="2400" b="1" i="1" dirty="0" smtClean="0"/>
          </a:p>
          <a:p>
            <a:pPr algn="ctr"/>
            <a:r>
              <a:rPr lang="en-US" sz="2400" b="1" dirty="0" smtClean="0"/>
              <a:t>volspk@yandex.ru </a:t>
            </a:r>
          </a:p>
          <a:p>
            <a:pPr algn="ctr"/>
            <a:r>
              <a:rPr lang="ru-RU" sz="2400" b="1" i="1" dirty="0" smtClean="0"/>
              <a:t>Адрес сайта: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http://volspk.narod.ru</a:t>
            </a:r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Награды</a:t>
            </a:r>
            <a:endParaRPr lang="ru-RU" dirty="0"/>
          </a:p>
        </p:txBody>
      </p:sp>
      <p:pic>
        <p:nvPicPr>
          <p:cNvPr id="6" name="Содержимое 5" descr="диплом 3 степ за методичку 20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404664"/>
            <a:ext cx="2143140" cy="307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14678" y="1285860"/>
            <a:ext cx="5472122" cy="500066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Диплом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степени Республиканского конкурса учебно-методических пособий </a:t>
            </a:r>
          </a:p>
          <a:p>
            <a:pPr>
              <a:buNone/>
            </a:pPr>
            <a:r>
              <a:rPr lang="ru-RU" i="1" dirty="0" smtClean="0"/>
              <a:t>в номинации «Методические пособия по организации образовательного процесса», 2007г.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Диплом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Госкомпрофобра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i="1" dirty="0" smtClean="0"/>
              <a:t>За участие в Республиканском конкурсе «Лучший преподаватель учреждения профессионального образования», 2008 г.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7" name="Рисунок 6" descr="диплом за участ в луч препод 2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3573016"/>
            <a:ext cx="2160848" cy="307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Награды</a:t>
            </a:r>
            <a:endParaRPr lang="ru-RU" dirty="0"/>
          </a:p>
        </p:txBody>
      </p:sp>
      <p:pic>
        <p:nvPicPr>
          <p:cNvPr id="4" name="Содержимое 3" descr="багод письмо от епархии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68727" y="1600201"/>
            <a:ext cx="2872685" cy="404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686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Благодарственное письмо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Йошкар-Олинской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и Марийской епархии </a:t>
            </a:r>
          </a:p>
          <a:p>
            <a:pPr>
              <a:buNone/>
            </a:pPr>
            <a:r>
              <a:rPr lang="ru-RU" i="1" dirty="0" smtClean="0"/>
              <a:t>за подготовку лауреата республиканского конкурса «Храмы и монастыри нашего края. Их роль в жизни людей» и высокое педагогическое мастерство, 2009</a:t>
            </a:r>
            <a:endParaRPr lang="ru-RU" i="1" dirty="0"/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8001056" cy="85725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Награды 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357958"/>
            <a:ext cx="6000792" cy="214314"/>
          </a:xfrm>
        </p:spPr>
        <p:txBody>
          <a:bodyPr>
            <a:noAutofit/>
          </a:bodyPr>
          <a:lstStyle/>
          <a:p>
            <a:pPr algn="l"/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62880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Дипломант </a:t>
            </a:r>
            <a:r>
              <a:rPr lang="en-US" sz="2400" b="1" i="1" dirty="0" smtClean="0">
                <a:solidFill>
                  <a:srgbClr val="C00000"/>
                </a:solidFill>
              </a:rPr>
              <a:t>II </a:t>
            </a:r>
            <a:r>
              <a:rPr lang="ru-RU" sz="2400" b="1" i="1" dirty="0" smtClean="0">
                <a:solidFill>
                  <a:srgbClr val="C00000"/>
                </a:solidFill>
              </a:rPr>
              <a:t>степени </a:t>
            </a:r>
            <a:r>
              <a:rPr lang="ru-RU" sz="2400" b="1" i="1" dirty="0" smtClean="0"/>
              <a:t>фестиваля начинающих преподавателей учреждений среднего профессионального образования Республики Марий Эл «Зеленая фиеста – 2010»</a:t>
            </a:r>
          </a:p>
        </p:txBody>
      </p:sp>
      <p:pic>
        <p:nvPicPr>
          <p:cNvPr id="11" name="Рисунок 10" descr="диплом 2 степени фиеста 2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285860"/>
            <a:ext cx="3656485" cy="507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315224" cy="9520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Награды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933056"/>
            <a:ext cx="6072198" cy="242889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Грамота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Госкомпрофобра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 за подготовку студентов к участию в республиканском фестивале студенческого творчества «</a:t>
            </a:r>
            <a:r>
              <a:rPr lang="ru-RU" sz="2400" b="1" i="1" dirty="0" err="1" smtClean="0">
                <a:solidFill>
                  <a:schemeClr val="tx1"/>
                </a:solidFill>
              </a:rPr>
              <a:t>Фестос</a:t>
            </a:r>
            <a:r>
              <a:rPr lang="ru-RU" sz="2400" b="1" i="1" dirty="0" smtClean="0">
                <a:solidFill>
                  <a:schemeClr val="tx1"/>
                </a:solidFill>
              </a:rPr>
              <a:t>», 2009 г</a:t>
            </a:r>
            <a:r>
              <a:rPr lang="ru-RU" sz="2600" b="1" i="1" dirty="0" smtClean="0">
                <a:solidFill>
                  <a:schemeClr val="tx1"/>
                </a:solidFill>
              </a:rPr>
              <a:t>.</a:t>
            </a:r>
          </a:p>
          <a:p>
            <a:pPr algn="r">
              <a:lnSpc>
                <a:spcPct val="120000"/>
              </a:lnSpc>
            </a:pP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836712"/>
            <a:ext cx="5430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Благодарность</a:t>
            </a: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Министерства образования и науки Республики Марий Эл</a:t>
            </a:r>
          </a:p>
          <a:p>
            <a:r>
              <a:rPr lang="ru-RU" sz="2400" b="1" i="1" dirty="0" smtClean="0"/>
              <a:t>за подготовку участника республиканской олимпиады по обществознанию, 2011 г.</a:t>
            </a:r>
          </a:p>
        </p:txBody>
      </p:sp>
      <p:pic>
        <p:nvPicPr>
          <p:cNvPr id="9" name="Рисунок 8" descr="благодарность  за подгот участ  по общест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12" y="214290"/>
            <a:ext cx="2680566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рамота за подгот студ фестос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143248"/>
            <a:ext cx="2451053" cy="350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Награды</a:t>
            </a:r>
            <a:endParaRPr lang="ru-RU" dirty="0"/>
          </a:p>
        </p:txBody>
      </p:sp>
      <p:pic>
        <p:nvPicPr>
          <p:cNvPr id="4" name="Содержимое 3" descr="благодарность от просоюз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571612"/>
            <a:ext cx="2965263" cy="418625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7205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Благодарность Президиума Марийской республиканской организации Профсоюза</a:t>
            </a:r>
          </a:p>
          <a:p>
            <a:pPr>
              <a:buNone/>
            </a:pPr>
            <a:r>
              <a:rPr lang="ru-RU" i="1" dirty="0" smtClean="0"/>
              <a:t>За участие в </a:t>
            </a:r>
            <a:r>
              <a:rPr lang="en-US" i="1" dirty="0" smtClean="0"/>
              <a:t>IX</a:t>
            </a:r>
            <a:r>
              <a:rPr lang="ru-RU" i="1" dirty="0" smtClean="0"/>
              <a:t> Республиканском фестивале молодых педагогов и ученых образовательных организаций «Зеленая фиеста», высокие профессиональные результаты и активную гражданскую позицию, 2014</a:t>
            </a:r>
            <a:endParaRPr lang="ru-RU" i="1" dirty="0"/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4500594" cy="64294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Грамоты    </a:t>
            </a:r>
            <a:r>
              <a:rPr lang="ru-RU" b="1" i="1" dirty="0" err="1" smtClean="0">
                <a:solidFill>
                  <a:schemeClr val="tx2"/>
                </a:solidFill>
              </a:rPr>
              <a:t>ОУ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143512"/>
            <a:ext cx="8143932" cy="1571636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2008, 2009, 2011 гг.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За многолетний и добросовестный труд в системе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профессионального образования России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57290" y="1571612"/>
            <a:ext cx="6286544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C:\Documents and Settings\Администратор\Рабочий стол\logo копи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790575" cy="1123950"/>
          </a:xfrm>
          <a:prstGeom prst="rect">
            <a:avLst/>
          </a:prstGeom>
          <a:noFill/>
        </p:spPr>
      </p:pic>
      <p:pic>
        <p:nvPicPr>
          <p:cNvPr id="9" name="Рисунок 8" descr="п г  спк 2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1428736"/>
            <a:ext cx="2409216" cy="3357586"/>
          </a:xfrm>
          <a:prstGeom prst="rect">
            <a:avLst/>
          </a:prstGeom>
        </p:spPr>
      </p:pic>
      <p:pic>
        <p:nvPicPr>
          <p:cNvPr id="10" name="Рисунок 9" descr="п г  спк 2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1428736"/>
            <a:ext cx="2367761" cy="3286148"/>
          </a:xfrm>
          <a:prstGeom prst="rect">
            <a:avLst/>
          </a:prstGeom>
        </p:spPr>
      </p:pic>
      <p:pic>
        <p:nvPicPr>
          <p:cNvPr id="11" name="Рисунок 10" descr="за участие лучший препод 20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1428736"/>
            <a:ext cx="2423499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</TotalTime>
  <Words>1217</Words>
  <Application>Microsoft Office PowerPoint</Application>
  <PresentationFormat>Экран (4:3)</PresentationFormat>
  <Paragraphs>205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Министерство образования и науки Республики Марий Эл  ГБОУ СПО РМЭ «Строительно-промышленный колледж»</vt:lpstr>
      <vt:lpstr>Общие сведения</vt:lpstr>
      <vt:lpstr>Награды</vt:lpstr>
      <vt:lpstr>Награды</vt:lpstr>
      <vt:lpstr>Награды</vt:lpstr>
      <vt:lpstr>Награды </vt:lpstr>
      <vt:lpstr>Награды</vt:lpstr>
      <vt:lpstr>Награды</vt:lpstr>
      <vt:lpstr>Грамоты    ОУ</vt:lpstr>
      <vt:lpstr>Слайд 10</vt:lpstr>
      <vt:lpstr>Слайд 11</vt:lpstr>
      <vt:lpstr>Слайд 12</vt:lpstr>
      <vt:lpstr>Слайд 13</vt:lpstr>
      <vt:lpstr>Индивидуальный методический проект</vt:lpstr>
      <vt:lpstr>Открытые уроки и мероприятия</vt:lpstr>
      <vt:lpstr>Открытые уроки и мероприятия</vt:lpstr>
      <vt:lpstr>Открытые уроки и мероприятия</vt:lpstr>
      <vt:lpstr>Открытые уроки и мероприятия</vt:lpstr>
      <vt:lpstr>Открытые уроки и мероприятия</vt:lpstr>
      <vt:lpstr>Предметные недели</vt:lpstr>
      <vt:lpstr>Участие в республиканских мероприятиях</vt:lpstr>
      <vt:lpstr>Участие в республиканских мероприятиях </vt:lpstr>
      <vt:lpstr>Студенческие научно-практические конференции</vt:lpstr>
      <vt:lpstr>Участие в республиканских мероприятиях</vt:lpstr>
      <vt:lpstr>Участие в республиканских мероприятиях</vt:lpstr>
      <vt:lpstr>Участие в республиканских мероприятиях</vt:lpstr>
      <vt:lpstr>Публикация конспекта бинарного урока</vt:lpstr>
      <vt:lpstr>Участие в республиканских мероприятиях </vt:lpstr>
      <vt:lpstr>Участие в республиканских мероприятиях </vt:lpstr>
      <vt:lpstr>Внеклассная работа со студентами</vt:lpstr>
      <vt:lpstr>Разработка и обновление УМК</vt:lpstr>
      <vt:lpstr>Разработка методических материалов</vt:lpstr>
      <vt:lpstr>Разработка методических материалов</vt:lpstr>
      <vt:lpstr>      </vt:lpstr>
      <vt:lpstr>   Участие  в сетевых сообществах </vt:lpstr>
      <vt:lpstr>Результативность деятельности </vt:lpstr>
      <vt:lpstr>Педагогическое кредо</vt:lpstr>
      <vt:lpstr>ГОСУДАРСТВЕННОЕ БЮДЖЕТНОЕ ОБРАЗОВАТЕЛЬНОЕ УЧРЕЖДЕНИЕ СРЕДНЕГО ПРОФЕССИОНАЛЬНОГО ОБРАЗОВАНИЯ РЕСПУБЛИКИ МАРИЙ ЭЛ  «СТРОИТЕЛЬНО – ПРОМЫШЛЕННЫЙ КОЛЛЕДЖ»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Марий Эл  ГБОУ СПО РМЭ « КОЛЛЕДЖ</dc:title>
  <dc:creator>Raybook</dc:creator>
  <cp:lastModifiedBy>Raybook</cp:lastModifiedBy>
  <cp:revision>441</cp:revision>
  <dcterms:created xsi:type="dcterms:W3CDTF">2012-10-31T11:02:14Z</dcterms:created>
  <dcterms:modified xsi:type="dcterms:W3CDTF">2014-10-07T09:38:18Z</dcterms:modified>
</cp:coreProperties>
</file>