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6" r:id="rId3"/>
    <p:sldId id="267" r:id="rId4"/>
    <p:sldId id="268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19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&#1057;&#1077;&#1088;&#1075;&#1077;&#1081;\&#1056;&#1072;&#1073;&#1086;&#1095;&#1080;&#1081;%20&#1089;&#1090;&#1086;&#1083;\&#1059;&#1088;&#1086;&#1082;&#1080;%20&#1044;&#1086;&#1084;&#1072;&#1096;&#1077;&#1085;&#1082;&#1086;%20&#1053;.&#1055;\&#1059;&#1088;&#1086;&#1082;%20&#1069;&#1082;&#1086;&#1083;&#1086;&#1083;&#1086;&#1075;&#1080;&#1103;\6.%20&#1045;&#1082;&#1072;&#1090;&#1077;&#1088;&#1080;&#1085;&#1072;%20&#1056;&#1103;&#1073;&#1086;&#1074;&#1072;_-_&#1055;&#1088;&#1086;&#1089;&#1100;&#1073;&#1072;.mp3" TargetMode="External"/><Relationship Id="rId1" Type="http://schemas.openxmlformats.org/officeDocument/2006/relationships/audio" Target="file:///C:\Documents%20and%20Settings\&#1057;&#1077;&#1088;&#1075;&#1077;&#1081;\&#1056;&#1072;&#1073;&#1086;&#1095;&#1080;&#1081;%20&#1089;&#1090;&#1086;&#1083;\&#1059;&#1088;&#1086;&#1082;&#1080;%20&#1044;&#1086;&#1084;&#1072;&#1096;&#1077;&#1085;&#1082;&#1086;%20&#1053;.&#1055;\&#1059;&#1088;&#1086;&#1082;%20&#1069;&#1082;&#1086;&#1083;&#1086;&#1083;&#1086;&#1075;&#1080;&#1103;\7.%20&#1055;&#1088;&#1086;&#1089;&#1100;&#1073;&#1072;%20---.mp3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&#1057;&#1077;&#1088;&#1075;&#1077;&#1081;\&#1056;&#1072;&#1073;&#1086;&#1095;&#1080;&#1081;%20&#1089;&#1090;&#1086;&#1083;\&#1059;&#1088;&#1086;&#1082;&#1080;%20&#1044;&#1086;&#1084;&#1072;&#1096;&#1077;&#1085;&#1082;&#1086;%20&#1053;.&#1055;\&#1059;&#1088;&#1086;&#1082;%20&#1069;&#1082;&#1086;&#1083;&#1086;&#1083;&#1086;&#1075;&#1080;&#1103;\3.%20&#1056;&#1072;&#1093;&#1084;&#1072;&#1085;&#1080;&#1085;&#1086;&#1074;._&#1042;&#1077;&#1089;&#1077;&#1085;&#1085;&#1080;&#1077;_&#1074;&#1086;&#1076;&#1099;.&#1052;&#1072;&#1075;&#1086;&#1084;&#1072;&#1077;&#1074;.mp3" TargetMode="External"/><Relationship Id="rId1" Type="http://schemas.openxmlformats.org/officeDocument/2006/relationships/audio" Target="file:///C:\Documents%20and%20Settings\&#1057;&#1077;&#1088;&#1075;&#1077;&#1081;\&#1056;&#1072;&#1073;&#1086;&#1095;&#1080;&#1081;%20&#1089;&#1090;&#1086;&#1083;\&#1059;&#1088;&#1086;&#1082;&#1080;%20&#1044;&#1086;&#1084;&#1072;&#1096;&#1077;&#1085;&#1082;&#1086;%20&#1053;.&#1055;\&#1059;&#1088;&#1086;&#1082;%20&#1069;&#1082;&#1086;&#1083;&#1086;&#1083;&#1086;&#1075;&#1080;&#1103;\2.%20%20&#1057;.&#1056;&#1072;&#1093;&#1084;&#1072;&#1085;&#1080;&#1085;&#1086;&#1074;.%20&#1042;&#1077;&#1089;&#1077;&#1085;&#1085;&#1080;&#1077;%20&#1074;&#1086;&#1076;&#1099;&#1057;&#1086;&#1083;&#1080;&#1089;&#1090;&#1082;&#1072;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57;&#1077;&#1088;&#1075;&#1077;&#1081;\&#1056;&#1072;&#1073;&#1086;&#1095;&#1080;&#1081;%20&#1089;&#1090;&#1086;&#1083;\&#1059;&#1088;&#1086;&#1082;&#1080;%20&#1044;&#1086;&#1084;&#1072;&#1096;&#1077;&#1085;&#1082;&#1086;%20&#1053;.&#1055;\&#1059;&#1088;&#1086;&#1082;%20&#1069;&#1082;&#1086;&#1083;&#1086;&#1083;&#1086;&#1075;&#1080;&#1103;\4.%20&#1048;.&#1057;.&#1041;&#1072;&#1093;.%20&#1042;&#1077;&#1089;&#1077;&#1085;&#1085;&#1103;&#1103;%20&#1087;&#1077;&#1089;&#1085;&#1103;.%20&#1061;&#1086;&#1088;,&#1060;-&#1085;&#1086;.mp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57;&#1077;&#1088;&#1075;&#1077;&#1081;\&#1056;&#1072;&#1073;&#1086;&#1095;&#1080;&#1081;%20&#1089;&#1090;&#1086;&#1083;\&#1059;&#1088;&#1086;&#1082;&#1080;%20&#1044;&#1086;&#1084;&#1072;&#1096;&#1077;&#1085;&#1082;&#1086;%20&#1053;.&#1055;\&#1059;&#1088;&#1086;&#1082;%20&#1069;&#1082;&#1086;&#1083;&#1086;&#1083;&#1086;&#1075;&#1080;&#1103;\5.%20&#1051;&#1077;&#1073;&#1077;&#1076;&#1100;..mp3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«МУЗЫКА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РУССКИХ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ЗАРУБЕЖНЫХ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КОМПОЗИТОРОВ,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СОЗВУЧНАЯ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СЕГОДНЯШНЕЙ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ПРОБЛЕМЕ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».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14488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cs typeface="Times New Roman" pitchFamily="18" charset="0"/>
              </a:rPr>
              <a:t>Преобразующая  сила  музыки.</a:t>
            </a:r>
            <a:endParaRPr lang="ru-RU" sz="2400" b="1" dirty="0">
              <a:solidFill>
                <a:srgbClr val="00319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67375" y="2095500"/>
            <a:ext cx="347662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0" y="3143248"/>
            <a:ext cx="56435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cs typeface="Times New Roman" pitchFamily="18" charset="0"/>
              </a:rPr>
              <a:t>Природа в стихах</a:t>
            </a:r>
          </a:p>
          <a:p>
            <a:pPr algn="ctr"/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cs typeface="Times New Roman" pitchFamily="18" charset="0"/>
              </a:rPr>
              <a:t>Фёдора Ивановича Тютчева</a:t>
            </a:r>
          </a:p>
          <a:p>
            <a:pPr algn="ctr"/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cs typeface="Times New Roman" pitchFamily="18" charset="0"/>
              </a:rPr>
              <a:t>наделяется собственным характером,</a:t>
            </a:r>
          </a:p>
          <a:p>
            <a:pPr algn="ctr"/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cs typeface="Times New Roman" pitchFamily="18" charset="0"/>
              </a:rPr>
              <a:t>она погружается в различные состояния –</a:t>
            </a:r>
          </a:p>
          <a:p>
            <a:pPr algn="ctr"/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cs typeface="Times New Roman" pitchFamily="18" charset="0"/>
              </a:rPr>
              <a:t>от томительного сна, </a:t>
            </a:r>
          </a:p>
          <a:p>
            <a:pPr algn="ctr"/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cs typeface="Times New Roman" pitchFamily="18" charset="0"/>
              </a:rPr>
              <a:t>до бурного ликования.</a:t>
            </a:r>
            <a:endParaRPr lang="ru-RU" sz="2400" b="1" dirty="0">
              <a:solidFill>
                <a:srgbClr val="00319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0004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cs typeface="Times New Roman" pitchFamily="18" charset="0"/>
              </a:rPr>
              <a:t>«ПРОСЬБА».   Муз.  </a:t>
            </a:r>
            <a:r>
              <a:rPr lang="ru-RU" sz="2400" b="1" dirty="0" err="1" smtClean="0">
                <a:solidFill>
                  <a:srgbClr val="003192"/>
                </a:solidFill>
                <a:latin typeface="Times New Roman" pitchFamily="18" charset="0"/>
                <a:cs typeface="Times New Roman" pitchFamily="18" charset="0"/>
              </a:rPr>
              <a:t>А.Пахмутовой</a:t>
            </a:r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cs typeface="Times New Roman" pitchFamily="18" charset="0"/>
              </a:rPr>
              <a:t>,  ст. Р.Рождественского</a:t>
            </a:r>
            <a:endParaRPr lang="ru-RU" sz="2400" b="1" dirty="0">
              <a:solidFill>
                <a:srgbClr val="00319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00108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Р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аненая  птица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руки не давалась,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Раненая  птица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тицей  оставалась...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Этот  сон  давнишний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сих пор мне снится: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На  траве  кровавой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здрагивает  птица.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319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3192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Припев:  Птицы,  рыбы  и звери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 души  людям  смотрят.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  их  жалейте,  люди,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 убивайте  зря!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Ведь  небо  без птиц – не  небо,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 море  без  рыб – не  море,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 земля  без  зверей – не  земля!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 земля!  Не  земля!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319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7. Просьба ---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572396" y="1285860"/>
            <a:ext cx="304800" cy="304800"/>
          </a:xfrm>
          <a:prstGeom prst="rect">
            <a:avLst/>
          </a:prstGeom>
        </p:spPr>
      </p:pic>
      <p:pic>
        <p:nvPicPr>
          <p:cNvPr id="17" name="6. Екатерина Рябова_-_Просьба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6357950" y="1214422"/>
            <a:ext cx="428628" cy="428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23560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219988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6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2"/>
            </a:pPr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cs typeface="Times New Roman" pitchFamily="18" charset="0"/>
              </a:rPr>
              <a:t>Люди-исполины,  люди-великаны,</a:t>
            </a:r>
            <a:b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cs typeface="Times New Roman" pitchFamily="18" charset="0"/>
              </a:rPr>
              <a:t> Есть  у вас  винтовки,  сети  и  капканы.</a:t>
            </a:r>
            <a:b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cs typeface="Times New Roman" pitchFamily="18" charset="0"/>
              </a:rPr>
              <a:t> Есть  у  вас  бесстрашье,  сила есть навечно -</a:t>
            </a:r>
            <a:b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cs typeface="Times New Roman" pitchFamily="18" charset="0"/>
              </a:rPr>
              <a:t> И должно быть сердце,  сердце человечье!</a:t>
            </a:r>
          </a:p>
          <a:p>
            <a:pPr marL="342900" indent="-342900"/>
            <a:r>
              <a:rPr lang="ru-RU" dirty="0" smtClean="0">
                <a:solidFill>
                  <a:srgbClr val="003192"/>
                </a:solidFill>
              </a:rPr>
              <a:t/>
            </a:r>
            <a:br>
              <a:rPr lang="ru-RU" dirty="0" smtClean="0">
                <a:solidFill>
                  <a:srgbClr val="003192"/>
                </a:solidFill>
              </a:rPr>
            </a:br>
            <a:endParaRPr lang="ru-RU" dirty="0">
              <a:solidFill>
                <a:srgbClr val="00319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136339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Припев:  Птицы,  рыбы  и звери</a:t>
            </a:r>
            <a:b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 души  людям  смотрят.</a:t>
            </a:r>
            <a:b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  их  жалейте,  люди,</a:t>
            </a:r>
            <a:b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 убивайте  зря!</a:t>
            </a:r>
            <a:b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Ведь  небо  без птиц – не  небо,</a:t>
            </a:r>
            <a:b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 море  без  рыб – не  море,</a:t>
            </a:r>
            <a:b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 земля  без  зверей – не  земля!</a:t>
            </a:r>
            <a:b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 земля!  Не  земля!</a:t>
            </a:r>
            <a:endParaRPr lang="ru-RU" sz="2400" b="1" dirty="0" smtClean="0">
              <a:solidFill>
                <a:srgbClr val="00319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Люди-человеки,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траны и народы!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Мы  теперь навечно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олжники  природы.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Надо  с  этим  долгом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ак-то  расплатиться,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Пусть расправит крылья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аненая птица!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274838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3192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Припев:  Птицы,  рыбы  и звери</a:t>
            </a:r>
            <a:b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 души  людям  смотрят.</a:t>
            </a:r>
            <a:b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  их  жалейте,  люди,</a:t>
            </a:r>
            <a:b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 убивайте  зря!</a:t>
            </a:r>
            <a:b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Ведь  небо  без птиц – не  небо,</a:t>
            </a:r>
            <a:b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 море  без  рыб – не  море,</a:t>
            </a:r>
            <a:b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 земля  без  зверей – не  земля!</a:t>
            </a:r>
            <a:b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 земля!  Не  земля!</a:t>
            </a:r>
            <a:endParaRPr lang="ru-RU" sz="2400" b="1" dirty="0" smtClean="0">
              <a:solidFill>
                <a:srgbClr val="00319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Домашнее задание.  К следующему уроку сделать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образно-эстетический анализ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музыки «Лебедь»  и связать его с проблемами экологии.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319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19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воспользоваться языком изобразительного искусства.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319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28343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Учитель музыки Домашенко Николай Петрович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Заслуженный учитель РФ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МУНИЦИПАЛЬНОЕ АВТОНОМНОЕ ОБЩЕОБРАЗОВАТЕЛЬНОЕ УЧРЕЖДЕНИЕ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СРЕДНЯЯ ОБЩЕОБРАЗОВАТЕЛЬНАЯ ШКОЛА № 11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имени Вячеслава Владимировича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Рассохина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352931, Краснодарский край, город Армавир,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улица Новороссийская, 8.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Тел. 7-86-50, 7-80-20.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8 /918/ - 193-05-07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2012  год.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1000108"/>
            <a:ext cx="380341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286248" y="1142984"/>
            <a:ext cx="46434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cs typeface="Times New Roman" pitchFamily="18" charset="0"/>
              </a:rPr>
              <a:t>«Весенние  воды».</a:t>
            </a:r>
          </a:p>
          <a:p>
            <a:pPr algn="ctr"/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cs typeface="Times New Roman" pitchFamily="18" charset="0"/>
              </a:rPr>
              <a:t>Муз.  С.В.Рахманинова.</a:t>
            </a:r>
          </a:p>
          <a:p>
            <a:pPr algn="ctr"/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cs typeface="Times New Roman" pitchFamily="18" charset="0"/>
              </a:rPr>
              <a:t>Ст.   Ф.И.Тютчева.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cs typeface="Times New Roman" pitchFamily="18" charset="0"/>
              </a:rPr>
              <a:t>Слушая музыку, давайте устно нарисуем картину природы,  изображённую в этом романсе.</a:t>
            </a:r>
          </a:p>
          <a:p>
            <a:pPr algn="ctr"/>
            <a:endParaRPr lang="ru-RU" sz="2400" b="1" dirty="0">
              <a:solidFill>
                <a:srgbClr val="00319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1934" y="4400790"/>
            <a:ext cx="50720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1-е исполнение. Солистка.</a:t>
            </a:r>
            <a:endParaRPr lang="ru-RU" sz="2400" b="1" dirty="0" smtClean="0">
              <a:solidFill>
                <a:srgbClr val="00319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2-е исполнение. Муслим Магомаев.</a:t>
            </a:r>
            <a:endParaRPr lang="ru-RU" sz="2400" b="1" dirty="0" smtClean="0">
              <a:solidFill>
                <a:srgbClr val="00319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2.  С.Рахманинов. Весенние водыСолист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001024" y="4305304"/>
            <a:ext cx="500066" cy="500066"/>
          </a:xfrm>
          <a:prstGeom prst="rect">
            <a:avLst/>
          </a:prstGeom>
        </p:spPr>
      </p:pic>
      <p:pic>
        <p:nvPicPr>
          <p:cNvPr id="7" name="3. Рахманинов._Весенние_воды.Магомаев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8072462" y="5376874"/>
            <a:ext cx="428628" cy="428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13178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2" dur="12961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3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«Весенняя  песня».</a:t>
            </a:r>
          </a:p>
          <a:p>
            <a:pPr algn="ctr"/>
            <a:r>
              <a:rPr lang="ru-RU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Муз. И.Баха.  Русский текст  С.Гинсберга.</a:t>
            </a:r>
            <a:endParaRPr lang="ru-RU" sz="24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214422"/>
            <a:ext cx="664370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1.    СОЛНЫШКО   В  МАЕ  ВЕСЬ  ДЕНЬ  СИЯЕТ.</a:t>
            </a:r>
          </a:p>
          <a:p>
            <a:pPr marL="457200" indent="-457200"/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ЛЬЁТСЯ  НА  НАШИ  МИРНЫЕ  ПАШНИ</a:t>
            </a:r>
          </a:p>
          <a:p>
            <a:pPr marL="457200" indent="-457200"/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ЩЕДРЫМ  ПОТОКОМ  ЖИВИТЕЛЬНЫЙ СВЕТ.</a:t>
            </a:r>
          </a:p>
          <a:p>
            <a:pPr marL="457200" indent="-457200"/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СЕРДЦЕМ  СЧАСТЛИВЫМ  ПРИВЕТСТВУЮ  НИВЫ,</a:t>
            </a:r>
          </a:p>
          <a:p>
            <a:pPr marL="457200" indent="-457200"/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ОЗИМЬ  ЦВЕТЕНЬЕ  ПОД  НЕБОМ  ВЕСЕННИМ,</a:t>
            </a:r>
          </a:p>
          <a:p>
            <a:pPr marL="457200" indent="-457200"/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О,  КАК  МНЕ  ДОРОГ  ТВОЙ  СКРОМНЫЙ   РАСЦВЕТ!</a:t>
            </a:r>
          </a:p>
          <a:p>
            <a:pPr marL="457200" indent="-457200"/>
            <a:endParaRPr lang="ru-RU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2.    РАДОСТНЫ  ВЗОРУ  РОДНЫЕ  ГОРЫ.</a:t>
            </a:r>
          </a:p>
          <a:p>
            <a:pPr marL="457200" indent="-457200"/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НЕЖНАЯ  ЗЕЛЕНЬ  СОСЕН  И  ЕЛЕЙ</a:t>
            </a:r>
          </a:p>
          <a:p>
            <a:pPr marL="457200" indent="-457200"/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БЛАГОУХАЮЩЕЙ  ЖИЗНИ  ПОЛНА.</a:t>
            </a:r>
          </a:p>
          <a:p>
            <a:pPr marL="457200" indent="-457200"/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КРУЖАТСЯ  ПЧЁЛЫ  С  ГУДЕНЬЕМ  ВЕСЁЛЫМ. </a:t>
            </a:r>
          </a:p>
          <a:p>
            <a:pPr marL="457200" indent="-457200"/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ТЫ  ВСЯ  СИЯНЬЕ,  ТЫ  ВСЯ  ЛИКОВАНЬЕ,</a:t>
            </a:r>
          </a:p>
          <a:p>
            <a:pPr marL="457200" indent="-457200"/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О,  ЛУЧЕЗАРНАЯ  ГОСТЬЯ  ВЕСНА!   </a:t>
            </a:r>
            <a:endParaRPr lang="ru-RU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4. И.С.Бах. Весенняя песня. Хор,Ф-но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786710" y="357166"/>
            <a:ext cx="519114" cy="5191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0004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cs typeface="Times New Roman" pitchFamily="18" charset="0"/>
              </a:rPr>
              <a:t>Французский  к.  </a:t>
            </a:r>
            <a:r>
              <a:rPr lang="ru-RU" sz="2400" b="1" dirty="0" err="1" smtClean="0">
                <a:solidFill>
                  <a:srgbClr val="003192"/>
                </a:solidFill>
                <a:latin typeface="Times New Roman" pitchFamily="18" charset="0"/>
                <a:cs typeface="Times New Roman" pitchFamily="18" charset="0"/>
              </a:rPr>
              <a:t>Камиль</a:t>
            </a:r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cs typeface="Times New Roman" pitchFamily="18" charset="0"/>
              </a:rPr>
              <a:t>  Сен-Санс.</a:t>
            </a:r>
          </a:p>
          <a:p>
            <a:pPr algn="ctr"/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cs typeface="Times New Roman" pitchFamily="18" charset="0"/>
              </a:rPr>
              <a:t>«Карнавал  животных».</a:t>
            </a:r>
          </a:p>
          <a:p>
            <a:pPr algn="ctr"/>
            <a:r>
              <a:rPr lang="ru-RU" sz="2400" b="1" dirty="0" smtClean="0">
                <a:solidFill>
                  <a:srgbClr val="003192"/>
                </a:solidFill>
                <a:latin typeface="Times New Roman" pitchFamily="18" charset="0"/>
                <a:cs typeface="Times New Roman" pitchFamily="18" charset="0"/>
              </a:rPr>
              <a:t>. . . . . .  ???</a:t>
            </a:r>
            <a:endParaRPr lang="ru-RU" sz="2400" b="1" dirty="0">
              <a:solidFill>
                <a:srgbClr val="00319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5. Лебедь.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500958" y="733404"/>
            <a:ext cx="571504" cy="571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numSld="6">
                <p:cTn id="2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513" y="0"/>
            <a:ext cx="92170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0"/>
            <a:ext cx="4348163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285750" y="6215063"/>
            <a:ext cx="8215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БЕЛЫЙ ПРИНЦ.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225" y="0"/>
            <a:ext cx="91662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785813" y="5429250"/>
            <a:ext cx="74295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Д А  Л Ю Б В 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extBox 3"/>
          <p:cNvSpPr txBox="1">
            <a:spLocks noChangeArrowheads="1"/>
          </p:cNvSpPr>
          <p:nvPr/>
        </p:nvSpPr>
        <p:spPr bwMode="auto">
          <a:xfrm>
            <a:off x="0" y="5000625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«СПАСИБО СЕРДЦЕ, ЧТО ТЫ УМЕЕШЬ ТАК ЛЮБИТЬ…»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225"/>
            <a:ext cx="9144000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extBox 2"/>
          <p:cNvSpPr txBox="1">
            <a:spLocks noChangeArrowheads="1"/>
          </p:cNvSpPr>
          <p:nvPr/>
        </p:nvSpPr>
        <p:spPr bwMode="auto">
          <a:xfrm>
            <a:off x="285750" y="5572125"/>
            <a:ext cx="8143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ЗАБОТЛИВЫЕ  РОДИТЕЛИ.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300</Words>
  <PresentationFormat>Экран (4:3)</PresentationFormat>
  <Paragraphs>67</Paragraphs>
  <Slides>14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Сергей</cp:lastModifiedBy>
  <cp:revision>48</cp:revision>
  <dcterms:modified xsi:type="dcterms:W3CDTF">2012-06-25T07:45:46Z</dcterms:modified>
</cp:coreProperties>
</file>