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3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8F5F-59C4-4C3A-ACBF-BFBE3A02D655}" type="datetimeFigureOut">
              <a:rPr lang="ru-RU" smtClean="0"/>
              <a:pPr/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1914-F80B-4FEC-A4B2-69E50C7F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school.ru/shkolnye-portfolio-na-lyuboj-vkus.html" TargetMode="External"/><Relationship Id="rId2" Type="http://schemas.openxmlformats.org/officeDocument/2006/relationships/hyperlink" Target="http://maminsite.ru/school.files/portfolio_uchenika_starshih_klassov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Портфолио ученика и учителя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Генералова Н.С. </a:t>
            </a:r>
          </a:p>
          <a:p>
            <a:r>
              <a:rPr lang="ru-RU" dirty="0" smtClean="0"/>
              <a:t>ГБОУ СОШ 1265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Портфолио как инструмент, средство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Потрфолио – инструмент,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который используется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для достижения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конкретного образовательного результата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для отражения этого результата.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Направления работы с портфолио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критериев отбора работ для портфолио;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Выявление моментов, которые необходимо контролировать;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Планы ученика связаны с планами учителя и должны найти отражение в диагностических работах;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Отражение работы в планировании учителя.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Важно!!!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Систематическая </a:t>
            </a:r>
          </a:p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работа </a:t>
            </a:r>
          </a:p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с портфолио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(ученика, родителей, учителя, классного руководителя)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Брошюры-организаторы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24058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2957" y="1600200"/>
            <a:ext cx="3267086" cy="4525963"/>
          </a:xfrm>
        </p:spPr>
      </p:pic>
      <p:pic>
        <p:nvPicPr>
          <p:cNvPr id="8" name="Содержимое 7" descr="100554642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6729" y="1600200"/>
            <a:ext cx="3381541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Модели использования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брошюр-организаторов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Систематическая работа с портфолио.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Систематическая работа по самоконтролю и самооценке.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Периодическое выполнение стандартизированных форм самоконтроля, самооценки индивидуального прогресса и успешности своего учения и социального развития.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Формирование конкретных метапредметных умений.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 1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лоир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460" y="1600200"/>
            <a:ext cx="6923079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 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scrn_big_1шлрпге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721" y="1600200"/>
            <a:ext cx="684455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Рабочий портфолио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Включает ВСЕ работы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Основные разделы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Р1 – «Портфолио работ»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Р2 – «Портфолио документов»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Р3 – «Портфолио отзывов»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каждом разделе материалы имеют сквозную нумерацию. Номер указывает на хронологическую последовательность. Можно ввести предметную маркировку (Р12р, Р14л или Р11соч...)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Портфолио работ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Собрание формальных и творческих работ, выполненных в ходе учебных и факультативных занятий, стартовой диагностики; творческие, проектные и исследовательские, промежуточные и итоговые работы по отдельным предметам, материалы, демонстрирующие достижения в спорте и творчестве.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 по гуманитарным наукам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Диктанты, эссе, изложения, сочинения, аудиозаписи монологических и диалогических высказываний, «дневники читателя», самоанализ...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Тесты, контрольные работы, оформленные результаты проектов, миниисследований, интервью, анкетирования, аудио и видеозаписи устных ответов, публикации, творческие работы, отчёты...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А.В. Иванов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«Портфолио в основной школе» (2013)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0057954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000240"/>
            <a:ext cx="2857500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Обратить внимание </a:t>
            </a:r>
            <a:br>
              <a:rPr lang="ru-RU" sz="2600" b="1" dirty="0" smtClean="0">
                <a:solidFill>
                  <a:schemeClr val="bg1"/>
                </a:solidFill>
              </a:rPr>
            </a:br>
            <a:r>
              <a:rPr lang="ru-RU" sz="2600" b="1" dirty="0" smtClean="0">
                <a:solidFill>
                  <a:schemeClr val="bg1"/>
                </a:solidFill>
              </a:rPr>
              <a:t>на сформированность метапредметных результатов </a:t>
            </a:r>
            <a:br>
              <a:rPr lang="ru-RU" sz="2600" b="1" dirty="0" smtClean="0">
                <a:solidFill>
                  <a:schemeClr val="bg1"/>
                </a:solidFill>
              </a:rPr>
            </a:br>
            <a:r>
              <a:rPr lang="ru-RU" sz="2600" b="1" dirty="0" smtClean="0">
                <a:solidFill>
                  <a:schemeClr val="bg1"/>
                </a:solidFill>
              </a:rPr>
              <a:t>и их отражение в портфолио: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ладеть основами саморегуляции эмоциональных состояний;</a:t>
            </a:r>
          </a:p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тавить проблему, аргументировать её актуальность;</a:t>
            </a:r>
          </a:p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роводить наблюдение под руководством учителя; </a:t>
            </a:r>
          </a:p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меть аргументировать свою точку зрения;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отстаивать свою позицию в споре невраждебным для оппонента образом; </a:t>
            </a:r>
          </a:p>
          <a:p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меть работать в группе, помогать друг другу;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ценивать правильность выполнения задания...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 самоанализа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из брошюры-организатора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885" y="1600200"/>
            <a:ext cx="6352229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Портфолио документов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Собрание официальных (заверенных и оформленных) документов, подтверждающих образовательные достижения. Эти материалы больше характеризуют достижения учащихся в рамках внеучебной и досуговой деятельности. Сертификаты об окончании курсов разного типа, документы, удостоверяющие сдачу экзаменов.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Портфолио отзывов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Систематизированные материалы наблюдений (оценочные листы, материалы и листы наблюдений...) за процессом овладения предметными знаниями и навыками, УУД, метапредметными навыками.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Может быть представлено в виде рецензий, отзывов, эссе, рекомендательных писем.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Оценка вклада учащихся в процессе, сильные и слабые стороны.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Проблемы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Отсутствие традиций регулярного письменного анализа деятельности учащихся как учителями, так и учениками.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Мало методик и сценариев формирования таких отзывов.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 из брошюры-организатора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14labgi0l13238698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285860"/>
            <a:ext cx="3900499" cy="523557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Портфолио отдельных работ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Демонстрирует все фазы и этапы обучения на примере выполнения одной работы (проекта).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Содержит черновые материалы, варианты верных и неверных решений, промежуточные результаты, итоговый вариант.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Отражает формирование определённых навыков.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ругие виды портфолио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Портфолио учебного планирования </a:t>
            </a:r>
            <a:r>
              <a:rPr lang="ru-RU" dirty="0" smtClean="0">
                <a:solidFill>
                  <a:schemeClr val="bg1"/>
                </a:solidFill>
              </a:rPr>
              <a:t>отражает процесс создания собственных планов и графиков работы, формирования целей учебной деятельности, определения задач и способов их решения.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Портфолио подготовленности </a:t>
            </a:r>
            <a:r>
              <a:rPr lang="ru-RU" dirty="0" smtClean="0">
                <a:solidFill>
                  <a:schemeClr val="bg1"/>
                </a:solidFill>
              </a:rPr>
              <a:t>(обоснованность выбора профиля обучения). Может включать ссылки на Портфолио работ, Портфолио документов и Портфолио отзывов.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Электронная презентация  портфолио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в программе </a:t>
            </a:r>
            <a:r>
              <a:rPr lang="en-US" dirty="0" smtClean="0">
                <a:solidFill>
                  <a:schemeClr val="bg1"/>
                </a:solidFill>
              </a:rPr>
              <a:t>PowerPoint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Презентации с навигацией (гиперссылками)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Страницы Портфолио в Интернете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Интегрированные сетевые ресурсы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Модели взаимодействия сотрудников школы при организации портфолио-работы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Первая модель </a:t>
            </a:r>
            <a:r>
              <a:rPr lang="ru-RU" dirty="0" smtClean="0">
                <a:solidFill>
                  <a:schemeClr val="bg1"/>
                </a:solidFill>
              </a:rPr>
              <a:t>(главный оператор – классный руководитель):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1) формирование групп обсуждения;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2) периодические встречи (раз в месяц);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3) составление отзыва в конце черверти;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4) взаимодействие с учителями-предметниками. 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Вторая модель </a:t>
            </a:r>
            <a:r>
              <a:rPr lang="ru-RU" dirty="0" smtClean="0">
                <a:solidFill>
                  <a:schemeClr val="bg1"/>
                </a:solidFill>
              </a:rPr>
              <a:t>(кооперация предметника и классного руководителя).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Третья модель </a:t>
            </a:r>
            <a:r>
              <a:rPr lang="ru-RU" dirty="0" smtClean="0">
                <a:solidFill>
                  <a:schemeClr val="bg1"/>
                </a:solidFill>
              </a:rPr>
              <a:t>(от первой модели ко второй и третьей – курированию самостоятельной работы учащихся над портфолио). Модель возможна в коллективах с длительной портфолио-традицией.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Увлечь может только тот,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кто сам увлечён.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Этапы портфолио-работы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этап – подготовка (выработка целей, критериев оценивания, знакомство с брошюрой-организатором...)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 этап – регулярная работа с элементами портфолио (контролируется классным руководителем и предметниками, обсуждается на классных часах, проводится общеклассная презентация...)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 этап – групповая работа по демонстрации обучающимися опыта работы над портфолио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 этап – индивидуальные презентации учащимися своих портфолио, рефлексия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Организация обсуждений портфолио-работы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Рабочие группы формируются из 7-10 человек (рекомендации школьных психологов)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каждую четверть формируется свой состав групп (можно не менять)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Цель – обсуждают и получают рекомендации по улучшению своего обучения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Рекомендуемые темы для обсуждения: уточнение целей, составление планов развития, формулирование критериев оценивания, подведение итогов работы с портфолио.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учителя: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 встречи определить тему и задачи;</a:t>
            </a:r>
          </a:p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одобрать формат (время, форму, место);</a:t>
            </a:r>
          </a:p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оздать комфортную атмосферу для всех и для каждого (дать возможность самовыразиться);</a:t>
            </a:r>
          </a:p>
          <a:p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обиться взаимопонимания, снять неточности;</a:t>
            </a:r>
          </a:p>
          <a:p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афиксировать процесс обсуждения (протокол, фото, видео...) и передать каждому в печатном виде для дальнейшей самостоятельной работы.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Правила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Всегда предлагать пересказать своими словами смысл сказанного или прочитанного.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Всегда предлагать учащимся выделять главную мысль (в тексте, информации, суждении, обсуждении...).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Поддерживать стремление детей уточнять непонятное.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Ориентировать школьников на то, чтобы учиться фиксировать и документировать  процесс общения и обсуждения.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Анализ портфолио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Оценивать соответствие портфолио принятым в классе (школе) требованиям.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Создавать список признаков хорошего портфолио.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Планировать действия по улучшению портфолио.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Сбор фотографий событий и работ, отзывов, аудио и видеоматериалов суждений, выступлений при обсуждении материалов...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Нам в помощь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4858240_CD-ROM_Portfolio_uchenika_Ocenka_dostizhenij_shkolni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4214842" cy="4214842"/>
          </a:xfrm>
        </p:spPr>
      </p:pic>
      <p:pic>
        <p:nvPicPr>
          <p:cNvPr id="8" name="Содержимое 7" descr="shablon_portfoli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428736"/>
            <a:ext cx="4038600" cy="441139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Сайты, готовые шаблоны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http://maminsite.ru/school.files/portfolio_uchenika_starshih_klassov.html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http://www.primeschool.ru/shkolnye-portfolio-na-lyuboj-vkus.html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Можно и так. А как лучше?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moya_uspevaem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025" y="1600200"/>
            <a:ext cx="329394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Термин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переводе с французского означает «собрание листов», с итальянского – «портфель», с английского – «портфель для документов».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Термин появился в Западной Европе в </a:t>
            </a:r>
            <a:r>
              <a:rPr lang="en-US" dirty="0" smtClean="0">
                <a:solidFill>
                  <a:schemeClr val="bg1"/>
                </a:solidFill>
              </a:rPr>
              <a:t>XV-XVI </a:t>
            </a:r>
            <a:r>
              <a:rPr lang="ru-RU" dirty="0" smtClean="0">
                <a:solidFill>
                  <a:schemeClr val="bg1"/>
                </a:solidFill>
              </a:rPr>
              <a:t>вв. </a:t>
            </a:r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рхитекторы в папке представляли рисунки и чертежи. Позднее приём использовали художники, потом - фотографы и фотомодели.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Первые школьные портфолио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системе образования впервые использовали учителя США в 80-ые гг. ХХ века.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Вскоре технология портфолио стала популярна в школах Европы, Канады, Японии, России.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Модели портфолио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Портфолио документов </a:t>
            </a:r>
            <a:r>
              <a:rPr lang="ru-RU" dirty="0" smtClean="0">
                <a:solidFill>
                  <a:schemeClr val="bg1"/>
                </a:solidFill>
              </a:rPr>
              <a:t>(рабочий портфолио): коллекция работ (любых материалов: планы, черновики..., успешные и не очень) за определённый период), демонстрирующих  прогресс учащегося;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Портфолио процесса </a:t>
            </a:r>
            <a:r>
              <a:rPr lang="ru-RU" dirty="0" smtClean="0">
                <a:solidFill>
                  <a:schemeClr val="bg1"/>
                </a:solidFill>
              </a:rPr>
              <a:t>(все этапы обучения, процесс рефлексии, дневники самонаблюдения);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Показательный портфолио </a:t>
            </a:r>
            <a:r>
              <a:rPr lang="ru-RU" dirty="0" smtClean="0">
                <a:solidFill>
                  <a:schemeClr val="bg1"/>
                </a:solidFill>
              </a:rPr>
              <a:t>(лучшие работы, документы, фото, аудио, видео, электронные версии...)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Министерство образования Англии предлагает такую классификацию: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Портфолио развития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Можно использовать для оценивания ученика или обсуждения его успехов с родителями.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Портфолио для учебного планирования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Получение дополнительной информации о классе.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Портфолио подготовленности  </a:t>
            </a:r>
          </a:p>
          <a:p>
            <a:pPr algn="ctr">
              <a:buNone/>
            </a:pPr>
            <a:r>
              <a:rPr lang="ru-RU" sz="2600" i="1" dirty="0">
                <a:solidFill>
                  <a:schemeClr val="bg1"/>
                </a:solidFill>
              </a:rPr>
              <a:t>О</a:t>
            </a:r>
            <a:r>
              <a:rPr lang="ru-RU" sz="2600" i="1" dirty="0" smtClean="0">
                <a:solidFill>
                  <a:schemeClr val="bg1"/>
                </a:solidFill>
              </a:rPr>
              <a:t>пределённое количество материалов, демонстрирующих готовность ученика к выпуску, его компетентность</a:t>
            </a:r>
          </a:p>
          <a:p>
            <a:pPr algn="ctr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 в различных предметных областях.</a:t>
            </a:r>
            <a:endParaRPr lang="ru-RU" sz="2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Современные подходы к портфолио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Сборник материалов</a:t>
            </a:r>
            <a:r>
              <a:rPr lang="ru-RU" dirty="0" smtClean="0">
                <a:solidFill>
                  <a:schemeClr val="bg1"/>
                </a:solidFill>
              </a:rPr>
              <a:t>, самостоятельно отобранных учащимся, который является альтернативной системой оценивания результатов;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Портфолио-работа</a:t>
            </a:r>
            <a:r>
              <a:rPr lang="ru-RU" dirty="0" smtClean="0">
                <a:solidFill>
                  <a:schemeClr val="bg1"/>
                </a:solidFill>
              </a:rPr>
              <a:t>, то есть процесс и мероприятия, связанные с формированием сборника работ;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Система обратной связи</a:t>
            </a:r>
            <a:r>
              <a:rPr lang="ru-RU" dirty="0" smtClean="0">
                <a:solidFill>
                  <a:schemeClr val="bg1"/>
                </a:solidFill>
              </a:rPr>
              <a:t>, основанная на понимании целей и задач своей деятельности, самооценке.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Первый и самый важный 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Необходимо точно понимать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чётко сформулировать,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для чего и с какой целью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будет вестись портфолио.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1194</Words>
  <Application>Microsoft Office PowerPoint</Application>
  <PresentationFormat>Экран (4:3)</PresentationFormat>
  <Paragraphs>140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Портфолио ученика и учителя</vt:lpstr>
      <vt:lpstr>А.В. Иванов  «Портфолио в основной школе» (2013)</vt:lpstr>
      <vt:lpstr>Увлечь может только тот,  кто сам увлечён.</vt:lpstr>
      <vt:lpstr>Термин </vt:lpstr>
      <vt:lpstr>Первые школьные портфолио</vt:lpstr>
      <vt:lpstr>Модели портфолио </vt:lpstr>
      <vt:lpstr>Министерство образования Англии предлагает такую классификацию:</vt:lpstr>
      <vt:lpstr>Современные подходы к портфолио</vt:lpstr>
      <vt:lpstr>Первый и самый важный шаг</vt:lpstr>
      <vt:lpstr>Портфолио как инструмент, средство</vt:lpstr>
      <vt:lpstr>Направления работы с портфолио</vt:lpstr>
      <vt:lpstr>Важно!!! </vt:lpstr>
      <vt:lpstr>Брошюры-организаторы</vt:lpstr>
      <vt:lpstr>Модели использования  брошюр-организаторов </vt:lpstr>
      <vt:lpstr>Пример 1 </vt:lpstr>
      <vt:lpstr>Пример 2</vt:lpstr>
      <vt:lpstr>Рабочий портфолио </vt:lpstr>
      <vt:lpstr>Портфолио работ </vt:lpstr>
      <vt:lpstr>Пример по гуманитарным наукам</vt:lpstr>
      <vt:lpstr>Обратить внимание  на сформированность метапредметных результатов  и их отражение в портфолио:</vt:lpstr>
      <vt:lpstr>Пример самоанализа  из брошюры-организатора</vt:lpstr>
      <vt:lpstr>Портфолио документов</vt:lpstr>
      <vt:lpstr>Портфолио отзывов </vt:lpstr>
      <vt:lpstr>Проблемы </vt:lpstr>
      <vt:lpstr>Пример из брошюры-организатора</vt:lpstr>
      <vt:lpstr>Портфолио отдельных работ</vt:lpstr>
      <vt:lpstr>Другие виды портфолио </vt:lpstr>
      <vt:lpstr>Электронная презентация  портфолио </vt:lpstr>
      <vt:lpstr>Модели взаимодействия сотрудников школы при организации портфолио-работы</vt:lpstr>
      <vt:lpstr>Этапы портфолио-работы</vt:lpstr>
      <vt:lpstr>Организация обсуждений портфолио-работы</vt:lpstr>
      <vt:lpstr>Задачи учителя:</vt:lpstr>
      <vt:lpstr>Правила </vt:lpstr>
      <vt:lpstr>Анализ портфолио </vt:lpstr>
      <vt:lpstr>Нам в помощь </vt:lpstr>
      <vt:lpstr>Сайты, готовые шаблоны </vt:lpstr>
      <vt:lpstr>Можно и так. А как лучше?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ученика и учителя</dc:title>
  <dc:creator>Рабочий</dc:creator>
  <cp:lastModifiedBy>Рабочий</cp:lastModifiedBy>
  <cp:revision>36</cp:revision>
  <dcterms:created xsi:type="dcterms:W3CDTF">2013-12-22T06:20:29Z</dcterms:created>
  <dcterms:modified xsi:type="dcterms:W3CDTF">2014-06-22T18:05:45Z</dcterms:modified>
</cp:coreProperties>
</file>