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93" r:id="rId3"/>
    <p:sldId id="294" r:id="rId4"/>
    <p:sldId id="259" r:id="rId5"/>
    <p:sldId id="260" r:id="rId6"/>
    <p:sldId id="261" r:id="rId7"/>
    <p:sldId id="282" r:id="rId8"/>
    <p:sldId id="283" r:id="rId9"/>
    <p:sldId id="284" r:id="rId10"/>
    <p:sldId id="287" r:id="rId11"/>
    <p:sldId id="286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88" r:id="rId24"/>
    <p:sldId id="289" r:id="rId25"/>
    <p:sldId id="290" r:id="rId26"/>
    <p:sldId id="291" r:id="rId27"/>
    <p:sldId id="280" r:id="rId28"/>
    <p:sldId id="281" r:id="rId29"/>
    <p:sldId id="274" r:id="rId30"/>
    <p:sldId id="275" r:id="rId31"/>
    <p:sldId id="276" r:id="rId32"/>
    <p:sldId id="277" r:id="rId33"/>
    <p:sldId id="278" r:id="rId34"/>
    <p:sldId id="279" r:id="rId35"/>
    <p:sldId id="292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1736382-E048-42CE-AF93-9ACFFF3EF5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AE8630B-F468-428C-9948-27541F2FD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3C0A112-E624-4C8E-B2A3-29F2A76069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F741011-2331-4665-B395-9A04F6F1FD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AF56215-039F-411B-95AE-D5F5D85582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1165C40-523C-489A-8B95-284FB11452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477C6E1-6DBF-42BD-810F-049F15F71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3554E23-33F2-4BDF-BCA2-DA9C78A8E5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21E3AB6-9E4F-44D2-B9A9-CCFCCBCD4C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721C0C0-83E6-4641-A807-721A3A7849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7811F65-5B8E-45D7-8E13-53AAFD6D31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7BBBAD-2442-45E2-8232-D8E5F0C122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rk/" TargetMode="External"/><Relationship Id="rId2" Type="http://schemas.openxmlformats.org/officeDocument/2006/relationships/hyperlink" Target="http://www.rspp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nark-rspp.ru/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76375" y="549275"/>
            <a:ext cx="6049963" cy="1223963"/>
          </a:xfrm>
        </p:spPr>
        <p:txBody>
          <a:bodyPr/>
          <a:lstStyle/>
          <a:p>
            <a:r>
              <a:rPr lang="ru-RU" b="1" smtClean="0">
                <a:solidFill>
                  <a:srgbClr val="003366"/>
                </a:solidFill>
              </a:rPr>
              <a:t>Профессиональный стандарт педагога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651500" y="4868863"/>
            <a:ext cx="2447925" cy="720725"/>
          </a:xfrm>
        </p:spPr>
        <p:txBody>
          <a:bodyPr/>
          <a:lstStyle/>
          <a:p>
            <a:pPr algn="l"/>
            <a:endParaRPr lang="ru-RU" sz="2000" b="1" dirty="0" smtClean="0">
              <a:solidFill>
                <a:srgbClr val="0033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8424862" cy="868363"/>
          </a:xfrm>
        </p:spPr>
        <p:txBody>
          <a:bodyPr/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III</a:t>
            </a:r>
            <a:r>
              <a:rPr lang="ru-RU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. Характеристика обобщенных трудовых функций</a:t>
            </a:r>
          </a:p>
        </p:txBody>
      </p:sp>
      <p:sp>
        <p:nvSpPr>
          <p:cNvPr id="7" name="AutoShape 7"/>
          <p:cNvSpPr>
            <a:spLocks noGrp="1" noChangeArrowheads="1"/>
          </p:cNvSpPr>
          <p:nvPr>
            <p:ph idx="1"/>
          </p:nvPr>
        </p:nvSpPr>
        <p:spPr>
          <a:xfrm>
            <a:off x="323850" y="1341438"/>
            <a:ext cx="7283450" cy="1127125"/>
          </a:xfrm>
          <a:prstGeom prst="roundRect">
            <a:avLst>
              <a:gd name="adj" fmla="val 16667"/>
            </a:avLst>
          </a:prstGeom>
          <a:solidFill>
            <a:srgbClr val="4FB1D1">
              <a:alpha val="30196"/>
            </a:srgbClr>
          </a:solidFill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</a:rPr>
              <a:t>Возможные наименования должностей: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</a:rPr>
              <a:t>Учитель, Воспитатель</a:t>
            </a:r>
          </a:p>
        </p:txBody>
      </p:sp>
      <p:sp>
        <p:nvSpPr>
          <p:cNvPr id="2" name="AutoShape 7"/>
          <p:cNvSpPr>
            <a:spLocks noChangeArrowheads="1"/>
          </p:cNvSpPr>
          <p:nvPr/>
        </p:nvSpPr>
        <p:spPr bwMode="gray">
          <a:xfrm>
            <a:off x="755650" y="2492375"/>
            <a:ext cx="7358063" cy="1214438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alpha val="3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3" name="AutoShape 7"/>
          <p:cNvSpPr>
            <a:spLocks noChangeArrowheads="1"/>
          </p:cNvSpPr>
          <p:nvPr/>
        </p:nvSpPr>
        <p:spPr bwMode="gray">
          <a:xfrm>
            <a:off x="1116013" y="3789363"/>
            <a:ext cx="7358062" cy="1214437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alpha val="3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" name="AutoShape 7"/>
          <p:cNvSpPr>
            <a:spLocks noChangeArrowheads="1"/>
          </p:cNvSpPr>
          <p:nvPr/>
        </p:nvSpPr>
        <p:spPr bwMode="gray">
          <a:xfrm>
            <a:off x="1476375" y="5157788"/>
            <a:ext cx="7358063" cy="1214437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alpha val="3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3255" name="Text Box 7"/>
          <p:cNvSpPr txBox="1">
            <a:spLocks noChangeArrowheads="1"/>
          </p:cNvSpPr>
          <p:nvPr/>
        </p:nvSpPr>
        <p:spPr bwMode="auto">
          <a:xfrm>
            <a:off x="1311275" y="2873375"/>
            <a:ext cx="4724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tx2"/>
                </a:solidFill>
                <a:latin typeface="Times New Roman" pitchFamily="18" charset="0"/>
              </a:rPr>
              <a:t>Требования к образованию и обучению</a:t>
            </a:r>
          </a:p>
        </p:txBody>
      </p:sp>
      <p:sp>
        <p:nvSpPr>
          <p:cNvPr id="53256" name="Text Box 8"/>
          <p:cNvSpPr txBox="1">
            <a:spLocks noChangeArrowheads="1"/>
          </p:cNvSpPr>
          <p:nvPr/>
        </p:nvSpPr>
        <p:spPr bwMode="auto">
          <a:xfrm>
            <a:off x="1816100" y="4168775"/>
            <a:ext cx="5019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tx2"/>
                </a:solidFill>
                <a:latin typeface="Times New Roman" pitchFamily="18" charset="0"/>
              </a:rPr>
              <a:t>Требования к опыту практической работы</a:t>
            </a: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2339975" y="5445125"/>
            <a:ext cx="40941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ru-RU" b="1">
                <a:solidFill>
                  <a:schemeClr val="tx2"/>
                </a:solidFill>
                <a:latin typeface="Times New Roman" pitchFamily="18" charset="0"/>
              </a:rPr>
              <a:t>Особые условия допуска к работе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611188" y="2565400"/>
            <a:ext cx="8229600" cy="14160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1">
                  <a:lumMod val="75000"/>
                </a:schemeClr>
              </a:gs>
              <a:gs pos="50000">
                <a:srgbClr val="FFFFFF"/>
              </a:gs>
              <a:gs pos="100000">
                <a:schemeClr val="tx1">
                  <a:lumMod val="75000"/>
                </a:schemeClr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gray">
          <a:xfrm>
            <a:off x="250825" y="1341438"/>
            <a:ext cx="7358063" cy="1214437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alpha val="3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3850" y="1484313"/>
            <a:ext cx="7072313" cy="10699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>
                <a:solidFill>
                  <a:srgbClr val="1A3F55"/>
                </a:solidFill>
              </a:rPr>
              <a:t>3.1. Обобщенная трудовая функция: Педагогическая деятельность по проектированию и реализации образовательного процесса в образовательных организациях дошкольного, начального общего, основного общего, среднего общего образования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42988" y="2708275"/>
            <a:ext cx="7572375" cy="91598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accent6"/>
                </a:solidFill>
                <a:latin typeface="+mn-lt"/>
              </a:rPr>
              <a:t>3.1.1. Трудовая функция: Общепедагогическая функция. Обучение</a:t>
            </a:r>
          </a:p>
          <a:p>
            <a:pPr>
              <a:defRPr/>
            </a:pPr>
            <a:r>
              <a:rPr lang="ru-RU" dirty="0">
                <a:solidFill>
                  <a:schemeClr val="accent6"/>
                </a:solidFill>
                <a:latin typeface="+mn-lt"/>
              </a:rPr>
              <a:t>3.1.2. Трудовая функция: Воспитательная деятельность</a:t>
            </a:r>
          </a:p>
          <a:p>
            <a:pPr>
              <a:defRPr/>
            </a:pPr>
            <a:r>
              <a:rPr lang="ru-RU" dirty="0">
                <a:solidFill>
                  <a:schemeClr val="accent6"/>
                </a:solidFill>
                <a:latin typeface="+mn-lt"/>
              </a:rPr>
              <a:t>3.1.3. Трудовая функция: Развивающая деятельность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71500" y="500063"/>
            <a:ext cx="8177213" cy="396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III</a:t>
            </a:r>
            <a:r>
              <a:rPr lang="ru-RU" sz="20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Характеристика обобщенных трудовых функций</a:t>
            </a:r>
            <a:endParaRPr lang="ru-RU" sz="200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2627313" y="4149725"/>
            <a:ext cx="4537075" cy="20637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1">
                  <a:lumMod val="75000"/>
                </a:schemeClr>
              </a:gs>
              <a:gs pos="50000">
                <a:srgbClr val="FFFFFF"/>
              </a:gs>
              <a:gs pos="100000">
                <a:schemeClr val="tx1">
                  <a:lumMod val="75000"/>
                </a:schemeClr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2916238" y="4221163"/>
            <a:ext cx="417671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r>
              <a:rPr lang="ru-RU" b="1">
                <a:solidFill>
                  <a:schemeClr val="tx2"/>
                </a:solidFill>
                <a:latin typeface="Times New Roman" pitchFamily="18" charset="0"/>
              </a:rPr>
              <a:t>Описание трудовой функции: </a:t>
            </a:r>
          </a:p>
          <a:p>
            <a:endParaRPr lang="ru-RU" b="1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ru-RU" b="1">
                <a:solidFill>
                  <a:schemeClr val="tx2"/>
                </a:solidFill>
                <a:latin typeface="Times New Roman" pitchFamily="18" charset="0"/>
              </a:rPr>
              <a:t>трудовые действия</a:t>
            </a:r>
          </a:p>
          <a:p>
            <a:r>
              <a:rPr lang="ru-RU" b="1">
                <a:solidFill>
                  <a:schemeClr val="tx2"/>
                </a:solidFill>
                <a:latin typeface="Times New Roman" pitchFamily="18" charset="0"/>
              </a:rPr>
              <a:t>необходимые умения</a:t>
            </a:r>
          </a:p>
          <a:p>
            <a:r>
              <a:rPr lang="ru-RU" b="1">
                <a:solidFill>
                  <a:schemeClr val="tx2"/>
                </a:solidFill>
                <a:latin typeface="Times New Roman" pitchFamily="18" charset="0"/>
              </a:rPr>
              <a:t>необходимые знания</a:t>
            </a:r>
          </a:p>
          <a:p>
            <a:r>
              <a:rPr lang="ru-RU" b="1">
                <a:solidFill>
                  <a:schemeClr val="tx2"/>
                </a:solidFill>
                <a:latin typeface="Times New Roman" pitchFamily="18" charset="0"/>
              </a:rPr>
              <a:t>другие характеристики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1439862"/>
          </a:xfrm>
        </p:spPr>
        <p:txBody>
          <a:bodyPr/>
          <a:lstStyle/>
          <a:p>
            <a:r>
              <a:rPr lang="ru-RU" sz="3200" b="1" smtClean="0"/>
              <a:t>Содержание профессионального </a:t>
            </a:r>
            <a:r>
              <a:rPr lang="ru-RU" sz="3200" b="1" smtClean="0">
                <a:solidFill>
                  <a:schemeClr val="bg1"/>
                </a:solidFill>
              </a:rPr>
              <a:t>стандарта педагога</a:t>
            </a:r>
            <a:br>
              <a:rPr lang="ru-RU" sz="3200" b="1" smtClean="0">
                <a:solidFill>
                  <a:schemeClr val="bg1"/>
                </a:solidFill>
              </a:rPr>
            </a:br>
            <a:r>
              <a:rPr lang="ru-RU" sz="3200" b="1" smtClean="0"/>
              <a:t/>
            </a:r>
            <a:br>
              <a:rPr lang="ru-RU" sz="3200" b="1" smtClean="0"/>
            </a:br>
            <a:r>
              <a:rPr lang="ru-RU" sz="3200" b="1" smtClean="0"/>
              <a:t>Часть первая: обучение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1916113"/>
            <a:ext cx="8856662" cy="4752975"/>
          </a:xfrm>
        </p:spPr>
        <p:txBody>
          <a:bodyPr/>
          <a:lstStyle/>
          <a:p>
            <a:pPr>
              <a:defRPr/>
            </a:pPr>
            <a:r>
              <a:rPr lang="ru-RU" sz="2800" u="sng" dirty="0"/>
              <a:t>Педагог должен</a:t>
            </a:r>
            <a:r>
              <a:rPr lang="ru-RU" sz="2800" dirty="0"/>
              <a:t>: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sz="2800" dirty="0" smtClean="0"/>
              <a:t>Иметь </a:t>
            </a:r>
            <a:r>
              <a:rPr lang="ru-RU" sz="2800" dirty="0"/>
              <a:t>высшее </a:t>
            </a:r>
            <a:r>
              <a:rPr lang="ru-RU" sz="2800" dirty="0" smtClean="0"/>
              <a:t>образование.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sz="2800" dirty="0"/>
              <a:t>Демонстрировать знание предмета и программы обучения.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sz="2800" dirty="0" smtClean="0"/>
              <a:t>Уметь </a:t>
            </a:r>
            <a:r>
              <a:rPr lang="ru-RU" sz="2800" dirty="0"/>
              <a:t>планировать, проводить уроки, анализировать их эффективность (самоанализ урока).</a:t>
            </a:r>
          </a:p>
          <a:p>
            <a:pPr marL="514350" indent="-514350">
              <a:buFontTx/>
              <a:buAutoNum type="arabicPeriod"/>
              <a:defRPr/>
            </a:pPr>
            <a:r>
              <a:rPr lang="ru-RU" sz="2800" dirty="0" smtClean="0"/>
              <a:t>Владеть </a:t>
            </a:r>
            <a:r>
              <a:rPr lang="ru-RU" sz="2800" dirty="0"/>
              <a:t>формами и методами обучения, выходящими за рамки уроков: лабораторные эксперименты, полевая практика и т.п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268413"/>
            <a:ext cx="8640762" cy="4897437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800" dirty="0" smtClean="0"/>
              <a:t>5. Использовать </a:t>
            </a:r>
            <a:r>
              <a:rPr lang="ru-RU" sz="2800" dirty="0"/>
              <a:t>специальные подходы к обучению, для того чтобы включить в образовательный процесс всех учеников: со специальными потребностями в образовании; одаренных учеников; учеников, для которых русский язык не является родным; учеников с ограниченными возможностями и т.д.</a:t>
            </a:r>
          </a:p>
          <a:p>
            <a:pPr marL="0" indent="0">
              <a:buFontTx/>
              <a:buNone/>
              <a:defRPr/>
            </a:pPr>
            <a:r>
              <a:rPr lang="ru-RU" sz="2800" dirty="0"/>
              <a:t>6. Уметь объективно оценивать знания учеников, используя разные формы и методы контроля.</a:t>
            </a:r>
          </a:p>
          <a:p>
            <a:pPr marL="0" indent="0">
              <a:buFontTx/>
              <a:buNone/>
              <a:defRPr/>
            </a:pPr>
            <a:r>
              <a:rPr lang="ru-RU" sz="2800" dirty="0"/>
              <a:t>7. Владеть </a:t>
            </a:r>
            <a:r>
              <a:rPr lang="ru-RU" sz="2800" dirty="0" smtClean="0"/>
              <a:t>ИКТ-компетенциями.</a:t>
            </a:r>
            <a:endParaRPr lang="ru-RU" sz="2800" dirty="0"/>
          </a:p>
          <a:p>
            <a:pPr>
              <a:defRPr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755650" y="274638"/>
            <a:ext cx="8137525" cy="777875"/>
          </a:xfrm>
        </p:spPr>
        <p:txBody>
          <a:bodyPr/>
          <a:lstStyle/>
          <a:p>
            <a:r>
              <a:rPr lang="ru-RU" sz="3200" b="1" smtClean="0">
                <a:solidFill>
                  <a:schemeClr val="bg1"/>
                </a:solidFill>
              </a:rPr>
              <a:t>Часть вторая: воспитательная работа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388" y="1125538"/>
            <a:ext cx="8785225" cy="5327650"/>
          </a:xfrm>
        </p:spPr>
        <p:txBody>
          <a:bodyPr/>
          <a:lstStyle/>
          <a:p>
            <a:pPr>
              <a:defRPr/>
            </a:pPr>
            <a:r>
              <a:rPr lang="ru-RU" sz="2800" u="sng" dirty="0"/>
              <a:t>Педагог должен</a:t>
            </a:r>
            <a:r>
              <a:rPr lang="ru-RU" sz="2800" dirty="0"/>
              <a:t>:</a:t>
            </a:r>
          </a:p>
          <a:p>
            <a:pPr marL="0" indent="0">
              <a:buFontTx/>
              <a:buNone/>
              <a:defRPr/>
            </a:pPr>
            <a:r>
              <a:rPr lang="ru-RU" sz="2800" dirty="0"/>
              <a:t>1. Владеть формами и методами воспитательной работы, используя их как на уроке, так и во внеклассной деятельности.</a:t>
            </a:r>
          </a:p>
          <a:p>
            <a:pPr marL="0" indent="0">
              <a:buFontTx/>
              <a:buNone/>
              <a:defRPr/>
            </a:pPr>
            <a:r>
              <a:rPr lang="ru-RU" sz="2800" dirty="0"/>
              <a:t>2. Владеть методами организации экскурсий, походов и экспедиций.</a:t>
            </a:r>
          </a:p>
          <a:p>
            <a:pPr marL="0" indent="0">
              <a:buFontTx/>
              <a:buNone/>
              <a:defRPr/>
            </a:pPr>
            <a:r>
              <a:rPr lang="ru-RU" sz="2800" dirty="0"/>
              <a:t>3. Владеть методами музейной педагогики, используя их для расширения кругозора учащихся.</a:t>
            </a:r>
          </a:p>
          <a:p>
            <a:pPr marL="0" indent="0">
              <a:buFontTx/>
              <a:buNone/>
              <a:defRPr/>
            </a:pPr>
            <a:r>
              <a:rPr lang="ru-RU" sz="2800" dirty="0"/>
              <a:t>4. Эффективно регулировать поведение учащихся для обеспечения безопасной образовательной среды.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ъект 2"/>
          <p:cNvSpPr>
            <a:spLocks noGrp="1"/>
          </p:cNvSpPr>
          <p:nvPr>
            <p:ph idx="1"/>
          </p:nvPr>
        </p:nvSpPr>
        <p:spPr>
          <a:xfrm>
            <a:off x="187325" y="1052513"/>
            <a:ext cx="8948738" cy="5329237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2800" smtClean="0"/>
              <a:t>5. Эффективно управлять классами, с целью вовлечения учеников в процесс обучения и воспитания, мотивируя их учебно-познавательную деятельность.</a:t>
            </a:r>
          </a:p>
          <a:p>
            <a:pPr marL="0" indent="0">
              <a:buFontTx/>
              <a:buNone/>
            </a:pPr>
            <a:r>
              <a:rPr lang="ru-RU" sz="2800" smtClean="0"/>
              <a:t>6. Устанавливать четкие правила поведения в классе в соответствии с уставом и правилами поведения в образовательной организации.</a:t>
            </a:r>
          </a:p>
          <a:p>
            <a:pPr marL="0" indent="0">
              <a:buFontTx/>
              <a:buNone/>
            </a:pPr>
            <a:r>
              <a:rPr lang="ru-RU" sz="2800" smtClean="0"/>
              <a:t>7. Оказывать всестороннюю помощь и поддержку в организации ученических органов самоуправления.</a:t>
            </a:r>
          </a:p>
          <a:p>
            <a:pPr marL="0" indent="0">
              <a:buFontTx/>
              <a:buNone/>
            </a:pPr>
            <a:r>
              <a:rPr lang="ru-RU" sz="2800" smtClean="0"/>
              <a:t>8. Уметь общаться с детьми, признавая их достоинство, понимая и принимая их.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ъект 2"/>
          <p:cNvSpPr>
            <a:spLocks noGrp="1"/>
          </p:cNvSpPr>
          <p:nvPr>
            <p:ph idx="1"/>
          </p:nvPr>
        </p:nvSpPr>
        <p:spPr>
          <a:xfrm>
            <a:off x="179388" y="1125538"/>
            <a:ext cx="8785225" cy="525621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2800" smtClean="0"/>
              <a:t>9. Уметь строить воспитательную деятельность с учетом культурных различий детей, половозрастных и индивидуальных особенностей.</a:t>
            </a:r>
          </a:p>
          <a:p>
            <a:pPr marL="0" indent="0">
              <a:buFontTx/>
              <a:buNone/>
            </a:pPr>
            <a:r>
              <a:rPr lang="ru-RU" sz="2800" smtClean="0"/>
              <a:t>10. Уметь поддерживать конструктивные воспитательные усилия родителей (лиц, их заменяющих) учащихся, привлекать семью к решению вопросов воспитания ребенка.</a:t>
            </a:r>
          </a:p>
          <a:p>
            <a:pPr marL="0" indent="0">
              <a:buFontTx/>
              <a:buNone/>
            </a:pPr>
            <a:r>
              <a:rPr lang="ru-RU" sz="2800" smtClean="0"/>
              <a:t>11. Уметь защищать достоинство и интересы учащихся, помогать детям, оказавшимся в конфликтной ситуации и/или неблагоприятных условиях.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4000" smtClean="0">
                <a:solidFill>
                  <a:schemeClr val="bg1"/>
                </a:solidFill>
              </a:rPr>
              <a:t>Часть третья: развитие</a:t>
            </a:r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>
          <a:xfrm>
            <a:off x="179388" y="1125538"/>
            <a:ext cx="8856662" cy="525621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2800" smtClean="0"/>
              <a:t>1. Готовность принять разных детей, вне зависимости от их реальных учебных возможностей, особенностей в поведении, состояния психического и физического здоровья. Профессиональная установка на оказание помощи любому ребенку.</a:t>
            </a:r>
          </a:p>
          <a:p>
            <a:pPr marL="0" indent="0">
              <a:buFontTx/>
              <a:buNone/>
            </a:pPr>
            <a:r>
              <a:rPr lang="ru-RU" sz="2800" smtClean="0"/>
              <a:t>2. Способность в ходе наблюдения выявлять разнообразные проблемы детей, связанные с особенностями их развития.</a:t>
            </a:r>
          </a:p>
          <a:p>
            <a:pPr marL="0" indent="0">
              <a:buFontTx/>
              <a:buNone/>
            </a:pPr>
            <a:r>
              <a:rPr lang="ru-RU" sz="2800" smtClean="0"/>
              <a:t>3. Способность оказать адресную помощь ребенку своими педагогическими приемами.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ъект 2"/>
          <p:cNvSpPr>
            <a:spLocks noGrp="1"/>
          </p:cNvSpPr>
          <p:nvPr>
            <p:ph idx="1"/>
          </p:nvPr>
        </p:nvSpPr>
        <p:spPr>
          <a:xfrm>
            <a:off x="250825" y="765175"/>
            <a:ext cx="8785225" cy="5832475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2800" smtClean="0"/>
              <a:t>4. Готовность к взаимодействию с другими специалистами в рамках психолого-медико-педагогического консилиума.</a:t>
            </a:r>
          </a:p>
          <a:p>
            <a:pPr marL="0" indent="0">
              <a:buFontTx/>
              <a:buNone/>
            </a:pPr>
            <a:r>
              <a:rPr lang="ru-RU" sz="2800" smtClean="0"/>
              <a:t>5. Умение читать документацию специалистов (психологов, дефектологов, логопедов и т.д.).</a:t>
            </a:r>
          </a:p>
          <a:p>
            <a:pPr marL="0" indent="0">
              <a:buFontTx/>
              <a:buNone/>
            </a:pPr>
            <a:r>
              <a:rPr lang="ru-RU" sz="2800" smtClean="0"/>
              <a:t>6. Умение составлять совместно с другими специалистами программу индивидуального развития ребенка.</a:t>
            </a:r>
          </a:p>
          <a:p>
            <a:pPr marL="0" indent="0">
              <a:buFontTx/>
              <a:buNone/>
            </a:pPr>
            <a:r>
              <a:rPr lang="ru-RU" sz="2800" smtClean="0"/>
              <a:t>7. Владение специальными методиками, позволяющими проводить коррекционно-развивающую работу.</a:t>
            </a:r>
          </a:p>
          <a:p>
            <a:pPr marL="0" indent="0">
              <a:buFontTx/>
              <a:buNone/>
            </a:pPr>
            <a:r>
              <a:rPr lang="ru-RU" sz="2800" smtClean="0"/>
              <a:t>8. Умение отслеживать динамику развития ребенка.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ъект 2"/>
          <p:cNvSpPr>
            <a:spLocks noGrp="1"/>
          </p:cNvSpPr>
          <p:nvPr>
            <p:ph idx="1"/>
          </p:nvPr>
        </p:nvSpPr>
        <p:spPr>
          <a:xfrm>
            <a:off x="179388" y="765175"/>
            <a:ext cx="8785225" cy="590391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2800" smtClean="0"/>
              <a:t>9. Умение защитить тех, кого в детском коллективе не принимают.</a:t>
            </a:r>
          </a:p>
          <a:p>
            <a:pPr marL="0" indent="0">
              <a:buFontTx/>
              <a:buNone/>
            </a:pPr>
            <a:r>
              <a:rPr lang="ru-RU" sz="2800" smtClean="0"/>
              <a:t>10. Знание общих закономерностей развития личности и проявления личностных свойств, психологических законов периодизации и кризисов развития, возрастных особенностей учащихся.</a:t>
            </a:r>
          </a:p>
          <a:p>
            <a:pPr marL="0" indent="0">
              <a:buFontTx/>
              <a:buNone/>
            </a:pPr>
            <a:r>
              <a:rPr lang="ru-RU" sz="2800" smtClean="0"/>
              <a:t>11. Умение использовать в практике своей работы психологические подходы: культурно-исторический, деятельностный и развивающий.</a:t>
            </a:r>
          </a:p>
          <a:p>
            <a:pPr marL="0" indent="0">
              <a:buFontTx/>
              <a:buNone/>
            </a:pPr>
            <a:r>
              <a:rPr lang="ru-RU" sz="2800" smtClean="0"/>
              <a:t>12. Умение проектировать психологически безопасную и комфортную образовательную среду, знать и уметь проводить профилактику различных форм насилия в ОУ.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5"/>
          <p:cNvSpPr>
            <a:spLocks noChangeArrowheads="1"/>
          </p:cNvSpPr>
          <p:nvPr/>
        </p:nvSpPr>
        <p:spPr bwMode="gray">
          <a:xfrm>
            <a:off x="250825" y="1125538"/>
            <a:ext cx="8688388" cy="1508125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12700" algn="ctr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28"/>
          <p:cNvSpPr>
            <a:spLocks noChangeArrowheads="1"/>
          </p:cNvSpPr>
          <p:nvPr/>
        </p:nvSpPr>
        <p:spPr bwMode="gray">
          <a:xfrm rot="10800000">
            <a:off x="1857375" y="2857500"/>
            <a:ext cx="865188" cy="431800"/>
          </a:xfrm>
          <a:prstGeom prst="upArrow">
            <a:avLst>
              <a:gd name="adj1" fmla="val 50093"/>
              <a:gd name="adj2" fmla="val 54046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" name="Rectangle 30"/>
          <p:cNvSpPr>
            <a:spLocks noChangeArrowheads="1"/>
          </p:cNvSpPr>
          <p:nvPr/>
        </p:nvSpPr>
        <p:spPr bwMode="black">
          <a:xfrm>
            <a:off x="1835150" y="476250"/>
            <a:ext cx="5121275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lnSpc>
                <a:spcPct val="90000"/>
              </a:lnSpc>
              <a:spcBef>
                <a:spcPct val="50000"/>
              </a:spcBef>
            </a:pPr>
            <a:r>
              <a:rPr lang="ru-RU" sz="2000" b="1">
                <a:solidFill>
                  <a:srgbClr val="FFFFFF"/>
                </a:solidFill>
              </a:rPr>
              <a:t>ПРОФЕССИОНАЛЬНЫЙ СТАНДАРТ</a:t>
            </a:r>
          </a:p>
        </p:txBody>
      </p:sp>
      <p:sp>
        <p:nvSpPr>
          <p:cNvPr id="9222" name="Rectangle 31"/>
          <p:cNvSpPr>
            <a:spLocks noChangeArrowheads="1"/>
          </p:cNvSpPr>
          <p:nvPr/>
        </p:nvSpPr>
        <p:spPr bwMode="black">
          <a:xfrm>
            <a:off x="371475" y="1436688"/>
            <a:ext cx="8415338" cy="120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3399"/>
                </a:solidFill>
              </a:rPr>
              <a:t> </a:t>
            </a:r>
            <a:r>
              <a:rPr lang="ru-RU" b="1">
                <a:solidFill>
                  <a:srgbClr val="A50021"/>
                </a:solidFill>
              </a:rPr>
              <a:t>многофункциональный нормативный документ, систематизирующий  </a:t>
            </a:r>
          </a:p>
          <a:p>
            <a:pPr algn="ctr"/>
            <a:r>
              <a:rPr lang="ru-RU" b="1">
                <a:solidFill>
                  <a:srgbClr val="A50021"/>
                </a:solidFill>
              </a:rPr>
              <a:t>трудовые функции,  выполняемые работниками, и требования </a:t>
            </a:r>
          </a:p>
          <a:p>
            <a:pPr algn="ctr"/>
            <a:r>
              <a:rPr lang="ru-RU" b="1">
                <a:solidFill>
                  <a:srgbClr val="A50021"/>
                </a:solidFill>
              </a:rPr>
              <a:t>к необходимым для этого компетенциям </a:t>
            </a:r>
          </a:p>
          <a:p>
            <a:pPr algn="ctr"/>
            <a:r>
              <a:rPr lang="ru-RU" b="1">
                <a:solidFill>
                  <a:srgbClr val="A50021"/>
                </a:solidFill>
              </a:rPr>
              <a:t>(для конкретной области профессиональной деятельности)</a:t>
            </a:r>
            <a:endParaRPr lang="en-US"/>
          </a:p>
        </p:txBody>
      </p:sp>
      <p:sp>
        <p:nvSpPr>
          <p:cNvPr id="14" name="Line 32"/>
          <p:cNvSpPr>
            <a:spLocks noChangeShapeType="1"/>
          </p:cNvSpPr>
          <p:nvPr/>
        </p:nvSpPr>
        <p:spPr bwMode="gray">
          <a:xfrm>
            <a:off x="1446213" y="1500188"/>
            <a:ext cx="5840412" cy="46037"/>
          </a:xfrm>
          <a:prstGeom prst="line">
            <a:avLst/>
          </a:prstGeom>
          <a:noFill/>
          <a:ln w="9525">
            <a:solidFill>
              <a:srgbClr val="EAEAEA"/>
            </a:solidFill>
            <a:prstDash val="dash"/>
            <a:round/>
            <a:headEnd/>
            <a:tailEnd/>
          </a:ln>
          <a:effectLst>
            <a:outerShdw dist="17961" dir="189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" name="AutoShape 33"/>
          <p:cNvSpPr>
            <a:spLocks noChangeArrowheads="1"/>
          </p:cNvSpPr>
          <p:nvPr/>
        </p:nvSpPr>
        <p:spPr bwMode="gray">
          <a:xfrm>
            <a:off x="71438" y="3429000"/>
            <a:ext cx="4500562" cy="762000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25" name="Text Box 38"/>
          <p:cNvSpPr txBox="1">
            <a:spLocks noChangeArrowheads="1"/>
          </p:cNvSpPr>
          <p:nvPr/>
        </p:nvSpPr>
        <p:spPr bwMode="white">
          <a:xfrm>
            <a:off x="107950" y="3473450"/>
            <a:ext cx="4392613" cy="6588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algn="ctr">
              <a:lnSpc>
                <a:spcPct val="90000"/>
              </a:lnSpc>
              <a:spcBef>
                <a:spcPct val="50000"/>
              </a:spcBef>
            </a:pPr>
            <a:r>
              <a:rPr lang="ru-RU" sz="1600" b="1" dirty="0">
                <a:solidFill>
                  <a:srgbClr val="FFFFFF"/>
                </a:solidFill>
              </a:rPr>
              <a:t>ПОЛОЖЕНИЕ </a:t>
            </a:r>
          </a:p>
          <a:p>
            <a:pPr marL="342900" indent="-342900" algn="ctr">
              <a:lnSpc>
                <a:spcPct val="90000"/>
              </a:lnSpc>
              <a:spcBef>
                <a:spcPct val="50000"/>
              </a:spcBef>
            </a:pPr>
            <a:r>
              <a:rPr lang="ru-RU" sz="1600" b="1" dirty="0">
                <a:solidFill>
                  <a:srgbClr val="FFFFFF"/>
                </a:solidFill>
              </a:rPr>
              <a:t>О ПРОФЕССИОНАЛЬНОМ СТАНДАРТЕ</a:t>
            </a:r>
          </a:p>
        </p:txBody>
      </p:sp>
      <p:sp>
        <p:nvSpPr>
          <p:cNvPr id="22" name="AutoShape 33"/>
          <p:cNvSpPr>
            <a:spLocks noChangeArrowheads="1"/>
          </p:cNvSpPr>
          <p:nvPr/>
        </p:nvSpPr>
        <p:spPr bwMode="gray">
          <a:xfrm>
            <a:off x="4643438" y="3429000"/>
            <a:ext cx="4357687" cy="762000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38100" algn="ctr">
            <a:solidFill>
              <a:srgbClr val="FFFFFF">
                <a:alpha val="70000"/>
              </a:srgb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27" name="Text Box 38"/>
          <p:cNvSpPr txBox="1">
            <a:spLocks noChangeArrowheads="1"/>
          </p:cNvSpPr>
          <p:nvPr/>
        </p:nvSpPr>
        <p:spPr bwMode="white">
          <a:xfrm>
            <a:off x="4857750" y="3429000"/>
            <a:ext cx="4071938" cy="6588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algn="ctr">
              <a:lnSpc>
                <a:spcPct val="90000"/>
              </a:lnSpc>
              <a:spcBef>
                <a:spcPct val="50000"/>
              </a:spcBef>
            </a:pPr>
            <a:r>
              <a:rPr lang="ru-RU" sz="1600" b="1">
                <a:solidFill>
                  <a:srgbClr val="FFFFFF"/>
                </a:solidFill>
              </a:rPr>
              <a:t>МАКЕТ </a:t>
            </a:r>
          </a:p>
          <a:p>
            <a:pPr marL="342900" indent="-342900" algn="ctr">
              <a:lnSpc>
                <a:spcPct val="90000"/>
              </a:lnSpc>
              <a:spcBef>
                <a:spcPct val="50000"/>
              </a:spcBef>
            </a:pPr>
            <a:r>
              <a:rPr lang="ru-RU" sz="1600" b="1">
                <a:solidFill>
                  <a:srgbClr val="FFFFFF"/>
                </a:solidFill>
              </a:rPr>
              <a:t>ПРОФЕССИОНАЛЬНОГО СТАНДАРТА</a:t>
            </a:r>
          </a:p>
        </p:txBody>
      </p:sp>
      <p:sp>
        <p:nvSpPr>
          <p:cNvPr id="24" name="AutoShape 28"/>
          <p:cNvSpPr>
            <a:spLocks noChangeArrowheads="1"/>
          </p:cNvSpPr>
          <p:nvPr/>
        </p:nvSpPr>
        <p:spPr bwMode="gray">
          <a:xfrm rot="10800000">
            <a:off x="6357938" y="2786063"/>
            <a:ext cx="865187" cy="431800"/>
          </a:xfrm>
          <a:prstGeom prst="upArrow">
            <a:avLst>
              <a:gd name="adj1" fmla="val 50093"/>
              <a:gd name="adj2" fmla="val 54046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gray">
          <a:xfrm>
            <a:off x="500063" y="4214813"/>
            <a:ext cx="7705725" cy="571500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bg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143000" y="4214813"/>
            <a:ext cx="6858000" cy="5905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>
              <a:lnSpc>
                <a:spcPct val="90000"/>
              </a:lnSpc>
              <a:spcBef>
                <a:spcPct val="50000"/>
              </a:spcBef>
              <a:defRPr/>
            </a:pPr>
            <a:r>
              <a:rPr lang="ru-RU" b="1" dirty="0">
                <a:solidFill>
                  <a:schemeClr val="accent1">
                    <a:lumMod val="25000"/>
                  </a:schemeClr>
                </a:solidFill>
              </a:rPr>
              <a:t>(Утверждены Распоряжением Президента </a:t>
            </a:r>
            <a:br>
              <a:rPr lang="ru-RU" b="1" dirty="0">
                <a:solidFill>
                  <a:schemeClr val="accent1">
                    <a:lumMod val="2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25000"/>
                  </a:schemeClr>
                </a:solidFill>
              </a:rPr>
              <a:t>РСПП № РП-46 от 28 июня 2007 г.)</a:t>
            </a:r>
            <a:endParaRPr lang="ru-RU" b="1" dirty="0">
              <a:solidFill>
                <a:schemeClr val="accent1">
                  <a:lumMod val="25000"/>
                </a:schemeClr>
              </a:solidFill>
            </a:endParaRPr>
          </a:p>
        </p:txBody>
      </p:sp>
      <p:sp>
        <p:nvSpPr>
          <p:cNvPr id="27" name="AutoShape 2"/>
          <p:cNvSpPr>
            <a:spLocks noChangeArrowheads="1"/>
          </p:cNvSpPr>
          <p:nvPr/>
        </p:nvSpPr>
        <p:spPr bwMode="auto">
          <a:xfrm>
            <a:off x="428625" y="5000625"/>
            <a:ext cx="7962900" cy="876300"/>
          </a:xfrm>
          <a:prstGeom prst="roundRect">
            <a:avLst>
              <a:gd name="adj" fmla="val 5856"/>
            </a:avLst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pPr marL="342900" indent="-342900" algn="ctr">
              <a:lnSpc>
                <a:spcPct val="90000"/>
              </a:lnSpc>
              <a:spcBef>
                <a:spcPct val="50000"/>
              </a:spcBef>
            </a:pPr>
            <a:r>
              <a:rPr lang="en-US" sz="2000" b="1">
                <a:solidFill>
                  <a:srgbClr val="339933"/>
                </a:solidFill>
                <a:hlinkClick r:id="rId2"/>
              </a:rPr>
              <a:t>www.rspp.ru</a:t>
            </a:r>
            <a:r>
              <a:rPr lang="en-US" sz="2000" b="1">
                <a:solidFill>
                  <a:srgbClr val="339933"/>
                </a:solidFill>
              </a:rPr>
              <a:t>; </a:t>
            </a:r>
            <a:r>
              <a:rPr lang="en-US" sz="2000" b="1">
                <a:solidFill>
                  <a:srgbClr val="339933"/>
                </a:solidFill>
                <a:hlinkClick r:id="rId3"/>
              </a:rPr>
              <a:t>www.nark</a:t>
            </a:r>
            <a:r>
              <a:rPr lang="ru-RU" sz="2000" b="1">
                <a:solidFill>
                  <a:srgbClr val="339933"/>
                </a:solidFill>
                <a:hlinkClick r:id="rId4"/>
              </a:rPr>
              <a:t>-</a:t>
            </a:r>
            <a:r>
              <a:rPr lang="en-US" sz="2000" b="1">
                <a:solidFill>
                  <a:srgbClr val="339933"/>
                </a:solidFill>
                <a:hlinkClick r:id="rId4"/>
              </a:rPr>
              <a:t>rspp.ru</a:t>
            </a:r>
            <a:r>
              <a:rPr lang="en-US" sz="1200">
                <a:solidFill>
                  <a:srgbClr val="A50021"/>
                </a:solidFill>
                <a:latin typeface="Verdana" pitchFamily="34" charset="0"/>
              </a:rPr>
              <a:t>  </a:t>
            </a:r>
          </a:p>
          <a:p>
            <a:pPr marL="342900" indent="-342900" algn="ctr">
              <a:lnSpc>
                <a:spcPct val="90000"/>
              </a:lnSpc>
              <a:spcBef>
                <a:spcPct val="50000"/>
              </a:spcBef>
            </a:pPr>
            <a:r>
              <a:rPr lang="ru-RU" b="1">
                <a:solidFill>
                  <a:srgbClr val="113338"/>
                </a:solidFill>
              </a:rPr>
              <a:t>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179388" y="908050"/>
            <a:ext cx="8785225" cy="576103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2800" smtClean="0"/>
              <a:t>13. Владение элементарными приемами психодиагностики личностных характеристик и возрастных особенностей учащихся, осуществление совместно с психологом мониторинга личностных характеристик ребенка.</a:t>
            </a:r>
          </a:p>
          <a:p>
            <a:pPr marL="0" indent="0">
              <a:buFontTx/>
              <a:buNone/>
            </a:pPr>
            <a:r>
              <a:rPr lang="ru-RU" sz="2800" smtClean="0"/>
              <a:t>14. Умение (совместно с психологом и другими специалистами) составить психолого-педагогическую характеристику (портрет) личности учащегося.</a:t>
            </a:r>
          </a:p>
          <a:p>
            <a:pPr marL="0" indent="0">
              <a:buFontTx/>
              <a:buNone/>
            </a:pPr>
            <a:r>
              <a:rPr lang="ru-RU" sz="2800" smtClean="0"/>
              <a:t>15. Умение разрабатывать и реализовывать индивидуальные программы развития с учетом личностных и возрастных особенностей учащихся</a:t>
            </a:r>
            <a:r>
              <a:rPr lang="ru-RU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ъект 2"/>
          <p:cNvSpPr>
            <a:spLocks noGrp="1"/>
          </p:cNvSpPr>
          <p:nvPr>
            <p:ph idx="1"/>
          </p:nvPr>
        </p:nvSpPr>
        <p:spPr>
          <a:xfrm>
            <a:off x="179388" y="908050"/>
            <a:ext cx="8785225" cy="576103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2600" smtClean="0"/>
              <a:t>16. Умение формировать и развивать универсальные учебные действия, образцы и ценности социального поведения, навыки поведения в мире виртуальной реальности и социальных сетях, навыки поликультурного общения и толерантность, ключевые компетенции (по международным нормам) и т.д.</a:t>
            </a:r>
          </a:p>
          <a:p>
            <a:pPr marL="0" indent="0">
              <a:buFontTx/>
              <a:buNone/>
            </a:pPr>
            <a:r>
              <a:rPr lang="ru-RU" sz="2600" smtClean="0"/>
              <a:t>17. Владение психолого-педагогическими технологиями (в том числе инклюзивными), необходимыми для работы с различными учащимися: одаренные дети, социально уязвимые дети, попавшие в трудные жизненные ситуации, дети-мигранты, дети-сироты, дети с особыми образовательными потребностями (аутисты, СДВГ и др.), дети с ОВЗ, дети с девиациями поведения, дети с зависимостью.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ъект 2"/>
          <p:cNvSpPr>
            <a:spLocks noGrp="1"/>
          </p:cNvSpPr>
          <p:nvPr>
            <p:ph idx="1"/>
          </p:nvPr>
        </p:nvSpPr>
        <p:spPr>
          <a:xfrm>
            <a:off x="684213" y="1268413"/>
            <a:ext cx="8208962" cy="42481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2800" smtClean="0"/>
              <a:t>18. Умение формировать детско-взрослые сообщества, знание их социально-психологических особенностей и закономерностей развития.</a:t>
            </a:r>
          </a:p>
          <a:p>
            <a:pPr marL="0" indent="0">
              <a:buFontTx/>
              <a:buNone/>
            </a:pPr>
            <a:r>
              <a:rPr lang="ru-RU" sz="2800" smtClean="0"/>
              <a:t>19. Знание основных закономерностей семейных отношений, позволяющих эффективно работать с родительской общественностью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1538" y="357166"/>
            <a:ext cx="7143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III</a:t>
            </a: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Характеристика обобщенных трудовых функций</a:t>
            </a:r>
            <a:endParaRPr lang="ru-RU" sz="20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AutoShape 3"/>
          <p:cNvSpPr>
            <a:spLocks noChangeArrowheads="1"/>
          </p:cNvSpPr>
          <p:nvPr/>
        </p:nvSpPr>
        <p:spPr bwMode="auto">
          <a:xfrm>
            <a:off x="755650" y="2636838"/>
            <a:ext cx="8229600" cy="23764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1">
                  <a:lumMod val="75000"/>
                </a:schemeClr>
              </a:gs>
              <a:gs pos="50000">
                <a:srgbClr val="FFFFFF"/>
              </a:gs>
              <a:gs pos="100000">
                <a:schemeClr val="tx1">
                  <a:lumMod val="75000"/>
                </a:schemeClr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gray">
          <a:xfrm>
            <a:off x="323850" y="1341438"/>
            <a:ext cx="7358063" cy="1214437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alpha val="3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3850" y="1484313"/>
            <a:ext cx="7600950" cy="677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b="1">
                <a:solidFill>
                  <a:srgbClr val="1A3F55"/>
                </a:solidFill>
              </a:rPr>
              <a:t>3.2. Обобщенная трудовая функция: Педагогическая деятельность по проектированию и реализации основных общеобразовательных программ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00113" y="2781300"/>
            <a:ext cx="7929562" cy="20867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dirty="0">
                <a:solidFill>
                  <a:schemeClr val="accent6"/>
                </a:solidFill>
                <a:latin typeface="+mn-lt"/>
              </a:rPr>
              <a:t>3.2.1. Трудовая функция: Педагогическая деятельность по реализации программ дошкольного образования</a:t>
            </a:r>
          </a:p>
          <a:p>
            <a:pPr>
              <a:lnSpc>
                <a:spcPct val="80000"/>
              </a:lnSpc>
              <a:defRPr/>
            </a:pPr>
            <a:r>
              <a:rPr lang="ru-RU" dirty="0">
                <a:solidFill>
                  <a:schemeClr val="accent6"/>
                </a:solidFill>
                <a:latin typeface="+mn-lt"/>
              </a:rPr>
              <a:t>3.2.2. Трудовая функция: Педагогическая деятельность по реализации программ начального общего образования</a:t>
            </a:r>
          </a:p>
          <a:p>
            <a:pPr>
              <a:lnSpc>
                <a:spcPct val="80000"/>
              </a:lnSpc>
              <a:defRPr/>
            </a:pPr>
            <a:r>
              <a:rPr lang="ru-RU" dirty="0">
                <a:solidFill>
                  <a:schemeClr val="accent6"/>
                </a:solidFill>
                <a:latin typeface="+mn-lt"/>
              </a:rPr>
              <a:t>3.2.3. Трудовая функция: Педагогическая деятельность по реализации программ основного и среднего общего образования</a:t>
            </a:r>
          </a:p>
          <a:p>
            <a:pPr>
              <a:lnSpc>
                <a:spcPct val="80000"/>
              </a:lnSpc>
              <a:defRPr/>
            </a:pPr>
            <a:r>
              <a:rPr lang="ru-RU" dirty="0">
                <a:solidFill>
                  <a:schemeClr val="accent6"/>
                </a:solidFill>
                <a:latin typeface="+mn-lt"/>
              </a:rPr>
              <a:t>3.2.4. Трудовая функция: Модуль «Предметное обучение. Математика»</a:t>
            </a:r>
          </a:p>
          <a:p>
            <a:pPr>
              <a:lnSpc>
                <a:spcPct val="80000"/>
              </a:lnSpc>
              <a:defRPr/>
            </a:pPr>
            <a:r>
              <a:rPr lang="ru-RU" dirty="0">
                <a:solidFill>
                  <a:schemeClr val="accent6"/>
                </a:solidFill>
                <a:latin typeface="+mn-lt"/>
              </a:rPr>
              <a:t>3.2.5. Трудовая функция: Модуль «Предметное обучение. Русский язык»</a:t>
            </a:r>
          </a:p>
        </p:txBody>
      </p:sp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2916238" y="4797425"/>
            <a:ext cx="4103687" cy="1727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tx1">
                  <a:lumMod val="75000"/>
                </a:schemeClr>
              </a:gs>
              <a:gs pos="50000">
                <a:srgbClr val="FFFFFF"/>
              </a:gs>
              <a:gs pos="100000">
                <a:schemeClr val="tx1">
                  <a:lumMod val="75000"/>
                </a:schemeClr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3132138" y="4797425"/>
            <a:ext cx="352742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endParaRPr lang="ru-RU" sz="1600" b="1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ru-RU" sz="1600" b="1">
                <a:solidFill>
                  <a:schemeClr val="tx2"/>
                </a:solidFill>
                <a:latin typeface="Times New Roman" pitchFamily="18" charset="0"/>
              </a:rPr>
              <a:t>Описание трудовой функции: </a:t>
            </a:r>
          </a:p>
          <a:p>
            <a:r>
              <a:rPr lang="ru-RU" sz="1600" b="1">
                <a:solidFill>
                  <a:schemeClr val="tx2"/>
                </a:solidFill>
                <a:latin typeface="Times New Roman" pitchFamily="18" charset="0"/>
              </a:rPr>
              <a:t>трудовые действия</a:t>
            </a:r>
          </a:p>
          <a:p>
            <a:r>
              <a:rPr lang="ru-RU" sz="1600" b="1">
                <a:solidFill>
                  <a:schemeClr val="tx2"/>
                </a:solidFill>
                <a:latin typeface="Times New Roman" pitchFamily="18" charset="0"/>
              </a:rPr>
              <a:t>необходимые умения</a:t>
            </a:r>
          </a:p>
          <a:p>
            <a:r>
              <a:rPr lang="ru-RU" sz="1600" b="1">
                <a:solidFill>
                  <a:schemeClr val="tx2"/>
                </a:solidFill>
                <a:latin typeface="Times New Roman" pitchFamily="18" charset="0"/>
              </a:rPr>
              <a:t>необходимые знания</a:t>
            </a:r>
          </a:p>
          <a:p>
            <a:r>
              <a:rPr lang="ru-RU" sz="1600" b="1">
                <a:solidFill>
                  <a:schemeClr val="tx2"/>
                </a:solidFill>
                <a:latin typeface="Times New Roman" pitchFamily="18" charset="0"/>
              </a:rPr>
              <a:t>другие характеристики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545513" cy="798513"/>
          </a:xfrm>
          <a:ln>
            <a:solidFill>
              <a:srgbClr val="DAB064"/>
            </a:solidFill>
          </a:ln>
        </p:spPr>
        <p:txBody>
          <a:bodyPr/>
          <a:lstStyle/>
          <a:p>
            <a:pPr algn="ctr"/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КВАЛИФИКАЦИЯ – РЕЗУЛЬТАТ ОСВОЕНИЯ ОБРАЗОВАТЕЛЬНОЙ ПРОГРАММЫ И</a:t>
            </a:r>
            <a:r>
              <a:rPr lang="en-US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/ </a:t>
            </a:r>
            <a:r>
              <a:rPr lang="ru-RU" sz="1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ИЛИ ПРАКТИЧЕСКОГО ОПЫТА</a:t>
            </a: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50180" name="AutoShape 4"/>
          <p:cNvSpPr>
            <a:spLocks noChangeAspect="1" noChangeArrowheads="1" noTextEdit="1"/>
          </p:cNvSpPr>
          <p:nvPr/>
        </p:nvSpPr>
        <p:spPr bwMode="auto">
          <a:xfrm>
            <a:off x="928662" y="1500174"/>
            <a:ext cx="7627937" cy="469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571472" y="1857364"/>
            <a:ext cx="7053263" cy="4405312"/>
          </a:xfrm>
          <a:prstGeom prst="rect">
            <a:avLst/>
          </a:prstGeom>
          <a:solidFill>
            <a:srgbClr val="FFFFFF"/>
          </a:solidFill>
          <a:ln w="0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1196975"/>
            <a:ext cx="7727950" cy="4976813"/>
          </a:xfrm>
          <a:prstGeom prst="rect">
            <a:avLst/>
          </a:prstGeom>
          <a:noFill/>
          <a:ln w="0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041507" y="1257227"/>
            <a:ext cx="6953143" cy="5297561"/>
            <a:chOff x="494" y="741"/>
            <a:chExt cx="4695" cy="3315"/>
          </a:xfrm>
        </p:grpSpPr>
        <p:sp>
          <p:nvSpPr>
            <p:cNvPr id="50184" name="Rectangle 8"/>
            <p:cNvSpPr>
              <a:spLocks noChangeArrowheads="1"/>
            </p:cNvSpPr>
            <p:nvPr/>
          </p:nvSpPr>
          <p:spPr bwMode="auto">
            <a:xfrm>
              <a:off x="963" y="1266"/>
              <a:ext cx="4134" cy="2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5" name="Line 9"/>
            <p:cNvSpPr>
              <a:spLocks noChangeShapeType="1"/>
            </p:cNvSpPr>
            <p:nvPr/>
          </p:nvSpPr>
          <p:spPr bwMode="auto">
            <a:xfrm>
              <a:off x="963" y="3578"/>
              <a:ext cx="4134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6" name="Line 10"/>
            <p:cNvSpPr>
              <a:spLocks noChangeShapeType="1"/>
            </p:cNvSpPr>
            <p:nvPr/>
          </p:nvSpPr>
          <p:spPr bwMode="auto">
            <a:xfrm>
              <a:off x="963" y="3323"/>
              <a:ext cx="413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7" name="Line 11"/>
            <p:cNvSpPr>
              <a:spLocks noChangeShapeType="1"/>
            </p:cNvSpPr>
            <p:nvPr/>
          </p:nvSpPr>
          <p:spPr bwMode="auto">
            <a:xfrm>
              <a:off x="963" y="3068"/>
              <a:ext cx="413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8" name="Line 12"/>
            <p:cNvSpPr>
              <a:spLocks noChangeShapeType="1"/>
            </p:cNvSpPr>
            <p:nvPr/>
          </p:nvSpPr>
          <p:spPr bwMode="auto">
            <a:xfrm>
              <a:off x="963" y="2805"/>
              <a:ext cx="413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9" name="Line 13"/>
            <p:cNvSpPr>
              <a:spLocks noChangeShapeType="1"/>
            </p:cNvSpPr>
            <p:nvPr/>
          </p:nvSpPr>
          <p:spPr bwMode="auto">
            <a:xfrm>
              <a:off x="963" y="2550"/>
              <a:ext cx="413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0" name="Line 14"/>
            <p:cNvSpPr>
              <a:spLocks noChangeShapeType="1"/>
            </p:cNvSpPr>
            <p:nvPr/>
          </p:nvSpPr>
          <p:spPr bwMode="auto">
            <a:xfrm>
              <a:off x="963" y="2294"/>
              <a:ext cx="4134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1" name="Line 15"/>
            <p:cNvSpPr>
              <a:spLocks noChangeShapeType="1"/>
            </p:cNvSpPr>
            <p:nvPr/>
          </p:nvSpPr>
          <p:spPr bwMode="auto">
            <a:xfrm>
              <a:off x="963" y="2040"/>
              <a:ext cx="413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2" name="Line 16"/>
            <p:cNvSpPr>
              <a:spLocks noChangeShapeType="1"/>
            </p:cNvSpPr>
            <p:nvPr/>
          </p:nvSpPr>
          <p:spPr bwMode="auto">
            <a:xfrm>
              <a:off x="963" y="1777"/>
              <a:ext cx="413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3" name="Line 17"/>
            <p:cNvSpPr>
              <a:spLocks noChangeShapeType="1"/>
            </p:cNvSpPr>
            <p:nvPr/>
          </p:nvSpPr>
          <p:spPr bwMode="auto">
            <a:xfrm>
              <a:off x="963" y="1521"/>
              <a:ext cx="413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4" name="Line 18"/>
            <p:cNvSpPr>
              <a:spLocks noChangeShapeType="1"/>
            </p:cNvSpPr>
            <p:nvPr/>
          </p:nvSpPr>
          <p:spPr bwMode="auto">
            <a:xfrm>
              <a:off x="963" y="1266"/>
              <a:ext cx="4134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5" name="Line 19"/>
            <p:cNvSpPr>
              <a:spLocks noChangeShapeType="1"/>
            </p:cNvSpPr>
            <p:nvPr/>
          </p:nvSpPr>
          <p:spPr bwMode="auto">
            <a:xfrm>
              <a:off x="1418" y="1266"/>
              <a:ext cx="2" cy="23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6" name="Line 20"/>
            <p:cNvSpPr>
              <a:spLocks noChangeShapeType="1"/>
            </p:cNvSpPr>
            <p:nvPr/>
          </p:nvSpPr>
          <p:spPr bwMode="auto">
            <a:xfrm>
              <a:off x="1885" y="1266"/>
              <a:ext cx="2" cy="23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7" name="Line 21"/>
            <p:cNvSpPr>
              <a:spLocks noChangeShapeType="1"/>
            </p:cNvSpPr>
            <p:nvPr/>
          </p:nvSpPr>
          <p:spPr bwMode="auto">
            <a:xfrm>
              <a:off x="2341" y="1266"/>
              <a:ext cx="1" cy="23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8" name="Line 22"/>
            <p:cNvSpPr>
              <a:spLocks noChangeShapeType="1"/>
            </p:cNvSpPr>
            <p:nvPr/>
          </p:nvSpPr>
          <p:spPr bwMode="auto">
            <a:xfrm>
              <a:off x="2797" y="1266"/>
              <a:ext cx="1" cy="23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9" name="Line 23"/>
            <p:cNvSpPr>
              <a:spLocks noChangeShapeType="1"/>
            </p:cNvSpPr>
            <p:nvPr/>
          </p:nvSpPr>
          <p:spPr bwMode="auto">
            <a:xfrm>
              <a:off x="3264" y="1266"/>
              <a:ext cx="1" cy="23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00" name="Line 24"/>
            <p:cNvSpPr>
              <a:spLocks noChangeShapeType="1"/>
            </p:cNvSpPr>
            <p:nvPr/>
          </p:nvSpPr>
          <p:spPr bwMode="auto">
            <a:xfrm>
              <a:off x="3719" y="1266"/>
              <a:ext cx="1" cy="23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01" name="Line 25"/>
            <p:cNvSpPr>
              <a:spLocks noChangeShapeType="1"/>
            </p:cNvSpPr>
            <p:nvPr/>
          </p:nvSpPr>
          <p:spPr bwMode="auto">
            <a:xfrm>
              <a:off x="4174" y="1266"/>
              <a:ext cx="1" cy="23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02" name="Line 26"/>
            <p:cNvSpPr>
              <a:spLocks noChangeShapeType="1"/>
            </p:cNvSpPr>
            <p:nvPr/>
          </p:nvSpPr>
          <p:spPr bwMode="auto">
            <a:xfrm>
              <a:off x="4641" y="1266"/>
              <a:ext cx="1" cy="23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03" name="Line 27"/>
            <p:cNvSpPr>
              <a:spLocks noChangeShapeType="1"/>
            </p:cNvSpPr>
            <p:nvPr/>
          </p:nvSpPr>
          <p:spPr bwMode="auto">
            <a:xfrm>
              <a:off x="5097" y="1266"/>
              <a:ext cx="2" cy="23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04" name="Rectangle 28"/>
            <p:cNvSpPr>
              <a:spLocks noChangeArrowheads="1"/>
            </p:cNvSpPr>
            <p:nvPr/>
          </p:nvSpPr>
          <p:spPr bwMode="auto">
            <a:xfrm>
              <a:off x="963" y="1266"/>
              <a:ext cx="4134" cy="2312"/>
            </a:xfrm>
            <a:prstGeom prst="rect">
              <a:avLst/>
            </a:prstGeom>
            <a:noFill/>
            <a:ln w="15875">
              <a:solidFill>
                <a:srgbClr val="80808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05" name="Line 29"/>
            <p:cNvSpPr>
              <a:spLocks noChangeShapeType="1"/>
            </p:cNvSpPr>
            <p:nvPr/>
          </p:nvSpPr>
          <p:spPr bwMode="auto">
            <a:xfrm>
              <a:off x="963" y="1266"/>
              <a:ext cx="1" cy="231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06" name="Line 30"/>
            <p:cNvSpPr>
              <a:spLocks noChangeShapeType="1"/>
            </p:cNvSpPr>
            <p:nvPr/>
          </p:nvSpPr>
          <p:spPr bwMode="auto">
            <a:xfrm>
              <a:off x="930" y="3578"/>
              <a:ext cx="33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07" name="Line 31"/>
            <p:cNvSpPr>
              <a:spLocks noChangeShapeType="1"/>
            </p:cNvSpPr>
            <p:nvPr/>
          </p:nvSpPr>
          <p:spPr bwMode="auto">
            <a:xfrm>
              <a:off x="930" y="3323"/>
              <a:ext cx="3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08" name="Line 32"/>
            <p:cNvSpPr>
              <a:spLocks noChangeShapeType="1"/>
            </p:cNvSpPr>
            <p:nvPr/>
          </p:nvSpPr>
          <p:spPr bwMode="auto">
            <a:xfrm>
              <a:off x="930" y="3068"/>
              <a:ext cx="3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09" name="Line 33"/>
            <p:cNvSpPr>
              <a:spLocks noChangeShapeType="1"/>
            </p:cNvSpPr>
            <p:nvPr/>
          </p:nvSpPr>
          <p:spPr bwMode="auto">
            <a:xfrm>
              <a:off x="930" y="2805"/>
              <a:ext cx="3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10" name="Line 34"/>
            <p:cNvSpPr>
              <a:spLocks noChangeShapeType="1"/>
            </p:cNvSpPr>
            <p:nvPr/>
          </p:nvSpPr>
          <p:spPr bwMode="auto">
            <a:xfrm>
              <a:off x="930" y="2550"/>
              <a:ext cx="3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11" name="Line 35"/>
            <p:cNvSpPr>
              <a:spLocks noChangeShapeType="1"/>
            </p:cNvSpPr>
            <p:nvPr/>
          </p:nvSpPr>
          <p:spPr bwMode="auto">
            <a:xfrm>
              <a:off x="930" y="2294"/>
              <a:ext cx="33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12" name="Line 36"/>
            <p:cNvSpPr>
              <a:spLocks noChangeShapeType="1"/>
            </p:cNvSpPr>
            <p:nvPr/>
          </p:nvSpPr>
          <p:spPr bwMode="auto">
            <a:xfrm>
              <a:off x="930" y="2040"/>
              <a:ext cx="3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13" name="Line 37"/>
            <p:cNvSpPr>
              <a:spLocks noChangeShapeType="1"/>
            </p:cNvSpPr>
            <p:nvPr/>
          </p:nvSpPr>
          <p:spPr bwMode="auto">
            <a:xfrm>
              <a:off x="930" y="1777"/>
              <a:ext cx="3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14" name="Line 38"/>
            <p:cNvSpPr>
              <a:spLocks noChangeShapeType="1"/>
            </p:cNvSpPr>
            <p:nvPr/>
          </p:nvSpPr>
          <p:spPr bwMode="auto">
            <a:xfrm>
              <a:off x="930" y="1521"/>
              <a:ext cx="3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15" name="Line 39"/>
            <p:cNvSpPr>
              <a:spLocks noChangeShapeType="1"/>
            </p:cNvSpPr>
            <p:nvPr/>
          </p:nvSpPr>
          <p:spPr bwMode="auto">
            <a:xfrm>
              <a:off x="930" y="1266"/>
              <a:ext cx="3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16" name="Freeform 40"/>
            <p:cNvSpPr>
              <a:spLocks/>
            </p:cNvSpPr>
            <p:nvPr/>
          </p:nvSpPr>
          <p:spPr bwMode="auto">
            <a:xfrm>
              <a:off x="963" y="1266"/>
              <a:ext cx="4134" cy="2312"/>
            </a:xfrm>
            <a:custGeom>
              <a:avLst/>
              <a:gdLst>
                <a:gd name="T0" fmla="*/ 0 w 372"/>
                <a:gd name="T1" fmla="*/ 272 h 272"/>
                <a:gd name="T2" fmla="*/ 21 w 372"/>
                <a:gd name="T3" fmla="*/ 257 h 272"/>
                <a:gd name="T4" fmla="*/ 41 w 372"/>
                <a:gd name="T5" fmla="*/ 242 h 272"/>
                <a:gd name="T6" fmla="*/ 62 w 372"/>
                <a:gd name="T7" fmla="*/ 227 h 272"/>
                <a:gd name="T8" fmla="*/ 83 w 372"/>
                <a:gd name="T9" fmla="*/ 212 h 272"/>
                <a:gd name="T10" fmla="*/ 103 w 372"/>
                <a:gd name="T11" fmla="*/ 196 h 272"/>
                <a:gd name="T12" fmla="*/ 124 w 372"/>
                <a:gd name="T13" fmla="*/ 181 h 272"/>
                <a:gd name="T14" fmla="*/ 145 w 372"/>
                <a:gd name="T15" fmla="*/ 166 h 272"/>
                <a:gd name="T16" fmla="*/ 165 w 372"/>
                <a:gd name="T17" fmla="*/ 151 h 272"/>
                <a:gd name="T18" fmla="*/ 186 w 372"/>
                <a:gd name="T19" fmla="*/ 136 h 272"/>
                <a:gd name="T20" fmla="*/ 207 w 372"/>
                <a:gd name="T21" fmla="*/ 121 h 272"/>
                <a:gd name="T22" fmla="*/ 227 w 372"/>
                <a:gd name="T23" fmla="*/ 106 h 272"/>
                <a:gd name="T24" fmla="*/ 248 w 372"/>
                <a:gd name="T25" fmla="*/ 91 h 272"/>
                <a:gd name="T26" fmla="*/ 269 w 372"/>
                <a:gd name="T27" fmla="*/ 76 h 272"/>
                <a:gd name="T28" fmla="*/ 289 w 372"/>
                <a:gd name="T29" fmla="*/ 60 h 272"/>
                <a:gd name="T30" fmla="*/ 310 w 372"/>
                <a:gd name="T31" fmla="*/ 45 h 272"/>
                <a:gd name="T32" fmla="*/ 331 w 372"/>
                <a:gd name="T33" fmla="*/ 30 h 272"/>
                <a:gd name="T34" fmla="*/ 351 w 372"/>
                <a:gd name="T35" fmla="*/ 15 h 272"/>
                <a:gd name="T36" fmla="*/ 372 w 372"/>
                <a:gd name="T37" fmla="*/ 0 h 2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72"/>
                <a:gd name="T58" fmla="*/ 0 h 272"/>
                <a:gd name="T59" fmla="*/ 372 w 372"/>
                <a:gd name="T60" fmla="*/ 272 h 2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72" h="272">
                  <a:moveTo>
                    <a:pt x="0" y="272"/>
                  </a:moveTo>
                  <a:lnTo>
                    <a:pt x="21" y="257"/>
                  </a:lnTo>
                  <a:lnTo>
                    <a:pt x="41" y="242"/>
                  </a:lnTo>
                  <a:lnTo>
                    <a:pt x="62" y="227"/>
                  </a:lnTo>
                  <a:lnTo>
                    <a:pt x="83" y="212"/>
                  </a:lnTo>
                  <a:lnTo>
                    <a:pt x="103" y="196"/>
                  </a:lnTo>
                  <a:lnTo>
                    <a:pt x="124" y="181"/>
                  </a:lnTo>
                  <a:lnTo>
                    <a:pt x="145" y="166"/>
                  </a:lnTo>
                  <a:lnTo>
                    <a:pt x="165" y="151"/>
                  </a:lnTo>
                  <a:lnTo>
                    <a:pt x="186" y="136"/>
                  </a:lnTo>
                  <a:lnTo>
                    <a:pt x="207" y="121"/>
                  </a:lnTo>
                  <a:lnTo>
                    <a:pt x="227" y="106"/>
                  </a:lnTo>
                  <a:lnTo>
                    <a:pt x="248" y="91"/>
                  </a:lnTo>
                  <a:lnTo>
                    <a:pt x="269" y="76"/>
                  </a:lnTo>
                  <a:lnTo>
                    <a:pt x="289" y="60"/>
                  </a:lnTo>
                  <a:lnTo>
                    <a:pt x="310" y="45"/>
                  </a:lnTo>
                  <a:lnTo>
                    <a:pt x="331" y="30"/>
                  </a:lnTo>
                  <a:lnTo>
                    <a:pt x="351" y="15"/>
                  </a:lnTo>
                  <a:lnTo>
                    <a:pt x="372" y="0"/>
                  </a:lnTo>
                </a:path>
              </a:pathLst>
            </a:custGeom>
            <a:noFill/>
            <a:ln w="15875">
              <a:solidFill>
                <a:srgbClr val="00008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17" name="Freeform 41"/>
            <p:cNvSpPr>
              <a:spLocks/>
            </p:cNvSpPr>
            <p:nvPr/>
          </p:nvSpPr>
          <p:spPr bwMode="auto">
            <a:xfrm>
              <a:off x="930" y="3552"/>
              <a:ext cx="66" cy="52"/>
            </a:xfrm>
            <a:custGeom>
              <a:avLst/>
              <a:gdLst>
                <a:gd name="T0" fmla="*/ 30 w 61"/>
                <a:gd name="T1" fmla="*/ 0 h 49"/>
                <a:gd name="T2" fmla="*/ 61 w 61"/>
                <a:gd name="T3" fmla="*/ 25 h 49"/>
                <a:gd name="T4" fmla="*/ 30 w 61"/>
                <a:gd name="T5" fmla="*/ 49 h 49"/>
                <a:gd name="T6" fmla="*/ 0 w 61"/>
                <a:gd name="T7" fmla="*/ 25 h 49"/>
                <a:gd name="T8" fmla="*/ 30 w 61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49"/>
                <a:gd name="T17" fmla="*/ 61 w 61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49">
                  <a:moveTo>
                    <a:pt x="30" y="0"/>
                  </a:moveTo>
                  <a:lnTo>
                    <a:pt x="61" y="25"/>
                  </a:lnTo>
                  <a:lnTo>
                    <a:pt x="30" y="49"/>
                  </a:lnTo>
                  <a:lnTo>
                    <a:pt x="0" y="25"/>
                  </a:lnTo>
                  <a:lnTo>
                    <a:pt x="30" y="0"/>
                  </a:lnTo>
                  <a:close/>
                </a:path>
              </a:pathLst>
            </a:cu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18" name="Freeform 42"/>
            <p:cNvSpPr>
              <a:spLocks/>
            </p:cNvSpPr>
            <p:nvPr/>
          </p:nvSpPr>
          <p:spPr bwMode="auto">
            <a:xfrm>
              <a:off x="1385" y="3298"/>
              <a:ext cx="68" cy="51"/>
            </a:xfrm>
            <a:custGeom>
              <a:avLst/>
              <a:gdLst>
                <a:gd name="T0" fmla="*/ 31 w 62"/>
                <a:gd name="T1" fmla="*/ 0 h 49"/>
                <a:gd name="T2" fmla="*/ 62 w 62"/>
                <a:gd name="T3" fmla="*/ 24 h 49"/>
                <a:gd name="T4" fmla="*/ 31 w 62"/>
                <a:gd name="T5" fmla="*/ 49 h 49"/>
                <a:gd name="T6" fmla="*/ 0 w 62"/>
                <a:gd name="T7" fmla="*/ 24 h 49"/>
                <a:gd name="T8" fmla="*/ 31 w 62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49"/>
                <a:gd name="T17" fmla="*/ 62 w 62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49">
                  <a:moveTo>
                    <a:pt x="31" y="0"/>
                  </a:moveTo>
                  <a:lnTo>
                    <a:pt x="62" y="24"/>
                  </a:lnTo>
                  <a:lnTo>
                    <a:pt x="31" y="49"/>
                  </a:lnTo>
                  <a:lnTo>
                    <a:pt x="0" y="24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19" name="Freeform 43"/>
            <p:cNvSpPr>
              <a:spLocks/>
            </p:cNvSpPr>
            <p:nvPr/>
          </p:nvSpPr>
          <p:spPr bwMode="auto">
            <a:xfrm>
              <a:off x="1852" y="3043"/>
              <a:ext cx="68" cy="50"/>
            </a:xfrm>
            <a:custGeom>
              <a:avLst/>
              <a:gdLst>
                <a:gd name="T0" fmla="*/ 31 w 62"/>
                <a:gd name="T1" fmla="*/ 0 h 48"/>
                <a:gd name="T2" fmla="*/ 62 w 62"/>
                <a:gd name="T3" fmla="*/ 24 h 48"/>
                <a:gd name="T4" fmla="*/ 31 w 62"/>
                <a:gd name="T5" fmla="*/ 48 h 48"/>
                <a:gd name="T6" fmla="*/ 0 w 62"/>
                <a:gd name="T7" fmla="*/ 24 h 48"/>
                <a:gd name="T8" fmla="*/ 31 w 62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48"/>
                <a:gd name="T17" fmla="*/ 62 w 62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48">
                  <a:moveTo>
                    <a:pt x="31" y="0"/>
                  </a:moveTo>
                  <a:lnTo>
                    <a:pt x="62" y="24"/>
                  </a:lnTo>
                  <a:lnTo>
                    <a:pt x="31" y="48"/>
                  </a:lnTo>
                  <a:lnTo>
                    <a:pt x="0" y="24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20" name="Freeform 44"/>
            <p:cNvSpPr>
              <a:spLocks/>
            </p:cNvSpPr>
            <p:nvPr/>
          </p:nvSpPr>
          <p:spPr bwMode="auto">
            <a:xfrm>
              <a:off x="2308" y="2779"/>
              <a:ext cx="66" cy="51"/>
            </a:xfrm>
            <a:custGeom>
              <a:avLst/>
              <a:gdLst>
                <a:gd name="T0" fmla="*/ 31 w 61"/>
                <a:gd name="T1" fmla="*/ 0 h 49"/>
                <a:gd name="T2" fmla="*/ 61 w 61"/>
                <a:gd name="T3" fmla="*/ 25 h 49"/>
                <a:gd name="T4" fmla="*/ 31 w 61"/>
                <a:gd name="T5" fmla="*/ 49 h 49"/>
                <a:gd name="T6" fmla="*/ 0 w 61"/>
                <a:gd name="T7" fmla="*/ 25 h 49"/>
                <a:gd name="T8" fmla="*/ 31 w 61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49"/>
                <a:gd name="T17" fmla="*/ 61 w 61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49">
                  <a:moveTo>
                    <a:pt x="31" y="0"/>
                  </a:moveTo>
                  <a:lnTo>
                    <a:pt x="61" y="25"/>
                  </a:lnTo>
                  <a:lnTo>
                    <a:pt x="31" y="49"/>
                  </a:lnTo>
                  <a:lnTo>
                    <a:pt x="0" y="25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21" name="Freeform 45"/>
            <p:cNvSpPr>
              <a:spLocks/>
            </p:cNvSpPr>
            <p:nvPr/>
          </p:nvSpPr>
          <p:spPr bwMode="auto">
            <a:xfrm>
              <a:off x="2762" y="2524"/>
              <a:ext cx="68" cy="51"/>
            </a:xfrm>
            <a:custGeom>
              <a:avLst/>
              <a:gdLst>
                <a:gd name="T0" fmla="*/ 31 w 62"/>
                <a:gd name="T1" fmla="*/ 0 h 49"/>
                <a:gd name="T2" fmla="*/ 62 w 62"/>
                <a:gd name="T3" fmla="*/ 25 h 49"/>
                <a:gd name="T4" fmla="*/ 31 w 62"/>
                <a:gd name="T5" fmla="*/ 49 h 49"/>
                <a:gd name="T6" fmla="*/ 0 w 62"/>
                <a:gd name="T7" fmla="*/ 25 h 49"/>
                <a:gd name="T8" fmla="*/ 31 w 62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49"/>
                <a:gd name="T17" fmla="*/ 62 w 62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49">
                  <a:moveTo>
                    <a:pt x="31" y="0"/>
                  </a:moveTo>
                  <a:lnTo>
                    <a:pt x="62" y="25"/>
                  </a:lnTo>
                  <a:lnTo>
                    <a:pt x="31" y="49"/>
                  </a:lnTo>
                  <a:lnTo>
                    <a:pt x="0" y="25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22" name="Freeform 46"/>
            <p:cNvSpPr>
              <a:spLocks/>
            </p:cNvSpPr>
            <p:nvPr/>
          </p:nvSpPr>
          <p:spPr bwMode="auto">
            <a:xfrm>
              <a:off x="3229" y="2269"/>
              <a:ext cx="68" cy="52"/>
            </a:xfrm>
            <a:custGeom>
              <a:avLst/>
              <a:gdLst>
                <a:gd name="T0" fmla="*/ 31 w 62"/>
                <a:gd name="T1" fmla="*/ 0 h 49"/>
                <a:gd name="T2" fmla="*/ 62 w 62"/>
                <a:gd name="T3" fmla="*/ 24 h 49"/>
                <a:gd name="T4" fmla="*/ 31 w 62"/>
                <a:gd name="T5" fmla="*/ 49 h 49"/>
                <a:gd name="T6" fmla="*/ 0 w 62"/>
                <a:gd name="T7" fmla="*/ 24 h 49"/>
                <a:gd name="T8" fmla="*/ 31 w 62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49"/>
                <a:gd name="T17" fmla="*/ 62 w 62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49">
                  <a:moveTo>
                    <a:pt x="31" y="0"/>
                  </a:moveTo>
                  <a:lnTo>
                    <a:pt x="62" y="24"/>
                  </a:lnTo>
                  <a:lnTo>
                    <a:pt x="31" y="49"/>
                  </a:lnTo>
                  <a:lnTo>
                    <a:pt x="0" y="24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23" name="Freeform 47"/>
            <p:cNvSpPr>
              <a:spLocks/>
            </p:cNvSpPr>
            <p:nvPr/>
          </p:nvSpPr>
          <p:spPr bwMode="auto">
            <a:xfrm>
              <a:off x="3686" y="2015"/>
              <a:ext cx="66" cy="50"/>
            </a:xfrm>
            <a:custGeom>
              <a:avLst/>
              <a:gdLst>
                <a:gd name="T0" fmla="*/ 31 w 61"/>
                <a:gd name="T1" fmla="*/ 0 h 48"/>
                <a:gd name="T2" fmla="*/ 61 w 61"/>
                <a:gd name="T3" fmla="*/ 24 h 48"/>
                <a:gd name="T4" fmla="*/ 31 w 61"/>
                <a:gd name="T5" fmla="*/ 48 h 48"/>
                <a:gd name="T6" fmla="*/ 0 w 61"/>
                <a:gd name="T7" fmla="*/ 24 h 48"/>
                <a:gd name="T8" fmla="*/ 31 w 61"/>
                <a:gd name="T9" fmla="*/ 0 h 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48"/>
                <a:gd name="T17" fmla="*/ 61 w 61"/>
                <a:gd name="T18" fmla="*/ 48 h 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48">
                  <a:moveTo>
                    <a:pt x="31" y="0"/>
                  </a:moveTo>
                  <a:lnTo>
                    <a:pt x="61" y="24"/>
                  </a:lnTo>
                  <a:lnTo>
                    <a:pt x="31" y="48"/>
                  </a:lnTo>
                  <a:lnTo>
                    <a:pt x="0" y="24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24" name="Freeform 48"/>
            <p:cNvSpPr>
              <a:spLocks/>
            </p:cNvSpPr>
            <p:nvPr/>
          </p:nvSpPr>
          <p:spPr bwMode="auto">
            <a:xfrm>
              <a:off x="4142" y="1750"/>
              <a:ext cx="66" cy="52"/>
            </a:xfrm>
            <a:custGeom>
              <a:avLst/>
              <a:gdLst>
                <a:gd name="T0" fmla="*/ 30 w 61"/>
                <a:gd name="T1" fmla="*/ 0 h 49"/>
                <a:gd name="T2" fmla="*/ 61 w 61"/>
                <a:gd name="T3" fmla="*/ 25 h 49"/>
                <a:gd name="T4" fmla="*/ 30 w 61"/>
                <a:gd name="T5" fmla="*/ 49 h 49"/>
                <a:gd name="T6" fmla="*/ 0 w 61"/>
                <a:gd name="T7" fmla="*/ 25 h 49"/>
                <a:gd name="T8" fmla="*/ 30 w 61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49"/>
                <a:gd name="T17" fmla="*/ 61 w 61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49">
                  <a:moveTo>
                    <a:pt x="30" y="0"/>
                  </a:moveTo>
                  <a:lnTo>
                    <a:pt x="61" y="25"/>
                  </a:lnTo>
                  <a:lnTo>
                    <a:pt x="30" y="49"/>
                  </a:lnTo>
                  <a:lnTo>
                    <a:pt x="0" y="25"/>
                  </a:lnTo>
                  <a:lnTo>
                    <a:pt x="30" y="0"/>
                  </a:lnTo>
                  <a:close/>
                </a:path>
              </a:pathLst>
            </a:cu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25" name="Freeform 49"/>
            <p:cNvSpPr>
              <a:spLocks/>
            </p:cNvSpPr>
            <p:nvPr/>
          </p:nvSpPr>
          <p:spPr bwMode="auto">
            <a:xfrm>
              <a:off x="4609" y="1496"/>
              <a:ext cx="66" cy="51"/>
            </a:xfrm>
            <a:custGeom>
              <a:avLst/>
              <a:gdLst>
                <a:gd name="T0" fmla="*/ 30 w 61"/>
                <a:gd name="T1" fmla="*/ 0 h 49"/>
                <a:gd name="T2" fmla="*/ 61 w 61"/>
                <a:gd name="T3" fmla="*/ 24 h 49"/>
                <a:gd name="T4" fmla="*/ 30 w 61"/>
                <a:gd name="T5" fmla="*/ 49 h 49"/>
                <a:gd name="T6" fmla="*/ 0 w 61"/>
                <a:gd name="T7" fmla="*/ 24 h 49"/>
                <a:gd name="T8" fmla="*/ 30 w 61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49"/>
                <a:gd name="T17" fmla="*/ 61 w 61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49">
                  <a:moveTo>
                    <a:pt x="30" y="0"/>
                  </a:moveTo>
                  <a:lnTo>
                    <a:pt x="61" y="24"/>
                  </a:lnTo>
                  <a:lnTo>
                    <a:pt x="30" y="49"/>
                  </a:lnTo>
                  <a:lnTo>
                    <a:pt x="0" y="24"/>
                  </a:lnTo>
                  <a:lnTo>
                    <a:pt x="30" y="0"/>
                  </a:lnTo>
                  <a:close/>
                </a:path>
              </a:pathLst>
            </a:cu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26" name="Freeform 50"/>
            <p:cNvSpPr>
              <a:spLocks/>
            </p:cNvSpPr>
            <p:nvPr/>
          </p:nvSpPr>
          <p:spPr bwMode="auto">
            <a:xfrm>
              <a:off x="5063" y="1241"/>
              <a:ext cx="68" cy="51"/>
            </a:xfrm>
            <a:custGeom>
              <a:avLst/>
              <a:gdLst>
                <a:gd name="T0" fmla="*/ 31 w 62"/>
                <a:gd name="T1" fmla="*/ 0 h 49"/>
                <a:gd name="T2" fmla="*/ 62 w 62"/>
                <a:gd name="T3" fmla="*/ 24 h 49"/>
                <a:gd name="T4" fmla="*/ 31 w 62"/>
                <a:gd name="T5" fmla="*/ 49 h 49"/>
                <a:gd name="T6" fmla="*/ 0 w 62"/>
                <a:gd name="T7" fmla="*/ 24 h 49"/>
                <a:gd name="T8" fmla="*/ 31 w 62"/>
                <a:gd name="T9" fmla="*/ 0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49"/>
                <a:gd name="T17" fmla="*/ 62 w 62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49">
                  <a:moveTo>
                    <a:pt x="31" y="0"/>
                  </a:moveTo>
                  <a:lnTo>
                    <a:pt x="62" y="24"/>
                  </a:lnTo>
                  <a:lnTo>
                    <a:pt x="31" y="49"/>
                  </a:lnTo>
                  <a:lnTo>
                    <a:pt x="0" y="24"/>
                  </a:lnTo>
                  <a:lnTo>
                    <a:pt x="31" y="0"/>
                  </a:lnTo>
                  <a:close/>
                </a:path>
              </a:pathLst>
            </a:custGeom>
            <a:noFill/>
            <a:ln w="158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227" name="Rectangle 51"/>
            <p:cNvSpPr>
              <a:spLocks noChangeArrowheads="1"/>
            </p:cNvSpPr>
            <p:nvPr/>
          </p:nvSpPr>
          <p:spPr bwMode="auto">
            <a:xfrm>
              <a:off x="807" y="3519"/>
              <a:ext cx="86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0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50228" name="Rectangle 52"/>
            <p:cNvSpPr>
              <a:spLocks noChangeArrowheads="1"/>
            </p:cNvSpPr>
            <p:nvPr/>
          </p:nvSpPr>
          <p:spPr bwMode="auto">
            <a:xfrm>
              <a:off x="807" y="3264"/>
              <a:ext cx="86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1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50229" name="Rectangle 53"/>
            <p:cNvSpPr>
              <a:spLocks noChangeArrowheads="1"/>
            </p:cNvSpPr>
            <p:nvPr/>
          </p:nvSpPr>
          <p:spPr bwMode="auto">
            <a:xfrm>
              <a:off x="807" y="3008"/>
              <a:ext cx="86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2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50230" name="Rectangle 54"/>
            <p:cNvSpPr>
              <a:spLocks noChangeArrowheads="1"/>
            </p:cNvSpPr>
            <p:nvPr/>
          </p:nvSpPr>
          <p:spPr bwMode="auto">
            <a:xfrm>
              <a:off x="807" y="2745"/>
              <a:ext cx="86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3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50231" name="Rectangle 55"/>
            <p:cNvSpPr>
              <a:spLocks noChangeArrowheads="1"/>
            </p:cNvSpPr>
            <p:nvPr/>
          </p:nvSpPr>
          <p:spPr bwMode="auto">
            <a:xfrm>
              <a:off x="807" y="2490"/>
              <a:ext cx="86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4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50232" name="Rectangle 56"/>
            <p:cNvSpPr>
              <a:spLocks noChangeArrowheads="1"/>
            </p:cNvSpPr>
            <p:nvPr/>
          </p:nvSpPr>
          <p:spPr bwMode="auto">
            <a:xfrm>
              <a:off x="807" y="2236"/>
              <a:ext cx="86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5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50233" name="Rectangle 57"/>
            <p:cNvSpPr>
              <a:spLocks noChangeArrowheads="1"/>
            </p:cNvSpPr>
            <p:nvPr/>
          </p:nvSpPr>
          <p:spPr bwMode="auto">
            <a:xfrm>
              <a:off x="807" y="1980"/>
              <a:ext cx="86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6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50234" name="Rectangle 58"/>
            <p:cNvSpPr>
              <a:spLocks noChangeArrowheads="1"/>
            </p:cNvSpPr>
            <p:nvPr/>
          </p:nvSpPr>
          <p:spPr bwMode="auto">
            <a:xfrm>
              <a:off x="807" y="1717"/>
              <a:ext cx="86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7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50235" name="Rectangle 59"/>
            <p:cNvSpPr>
              <a:spLocks noChangeArrowheads="1"/>
            </p:cNvSpPr>
            <p:nvPr/>
          </p:nvSpPr>
          <p:spPr bwMode="auto">
            <a:xfrm>
              <a:off x="807" y="1462"/>
              <a:ext cx="86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8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50236" name="Rectangle 60"/>
            <p:cNvSpPr>
              <a:spLocks noChangeArrowheads="1"/>
            </p:cNvSpPr>
            <p:nvPr/>
          </p:nvSpPr>
          <p:spPr bwMode="auto">
            <a:xfrm>
              <a:off x="807" y="1206"/>
              <a:ext cx="86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9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37949" name="Rectangle 61"/>
            <p:cNvSpPr>
              <a:spLocks noChangeArrowheads="1"/>
            </p:cNvSpPr>
            <p:nvPr/>
          </p:nvSpPr>
          <p:spPr bwMode="auto">
            <a:xfrm>
              <a:off x="3490" y="3884"/>
              <a:ext cx="1699" cy="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6"/>
                  </a:solidFill>
                </a:rPr>
                <a:t>Уровень</a:t>
              </a:r>
              <a:r>
                <a:rPr lang="ru-RU" b="1" dirty="0">
                  <a:solidFill>
                    <a:schemeClr val="bg1">
                      <a:lumMod val="75000"/>
                    </a:schemeClr>
                  </a:solidFill>
                </a:rPr>
                <a:t> </a:t>
              </a:r>
              <a:r>
                <a:rPr lang="ru-RU" b="1" dirty="0">
                  <a:solidFill>
                    <a:schemeClr val="accent6"/>
                  </a:solidFill>
                </a:rPr>
                <a:t>образования</a:t>
              </a:r>
              <a:endParaRPr lang="ru-RU" dirty="0">
                <a:solidFill>
                  <a:schemeClr val="accent6"/>
                </a:solidFill>
                <a:latin typeface="Times New Roman" pitchFamily="18" charset="0"/>
              </a:endParaRPr>
            </a:p>
          </p:txBody>
        </p:sp>
        <p:sp>
          <p:nvSpPr>
            <p:cNvPr id="37950" name="Rectangle 62"/>
            <p:cNvSpPr>
              <a:spLocks noChangeArrowheads="1"/>
            </p:cNvSpPr>
            <p:nvPr/>
          </p:nvSpPr>
          <p:spPr bwMode="auto">
            <a:xfrm rot="16200000">
              <a:off x="-461" y="1696"/>
              <a:ext cx="2098" cy="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ru-RU" b="1" dirty="0">
                  <a:solidFill>
                    <a:schemeClr val="accent6"/>
                  </a:solidFill>
                </a:rPr>
                <a:t>Квалификационный</a:t>
              </a:r>
              <a:r>
                <a:rPr lang="ru-RU" b="1" dirty="0">
                  <a:solidFill>
                    <a:schemeClr val="bg1">
                      <a:lumMod val="75000"/>
                    </a:schemeClr>
                  </a:solidFill>
                </a:rPr>
                <a:t> </a:t>
              </a:r>
              <a:r>
                <a:rPr lang="ru-RU" b="1" dirty="0">
                  <a:solidFill>
                    <a:schemeClr val="accent6"/>
                  </a:solidFill>
                </a:rPr>
                <a:t>уровень</a:t>
              </a:r>
            </a:p>
          </p:txBody>
        </p:sp>
        <p:sp>
          <p:nvSpPr>
            <p:cNvPr id="50239" name="Rectangle 63"/>
            <p:cNvSpPr>
              <a:spLocks noChangeArrowheads="1"/>
            </p:cNvSpPr>
            <p:nvPr/>
          </p:nvSpPr>
          <p:spPr bwMode="auto">
            <a:xfrm>
              <a:off x="1329" y="3665"/>
              <a:ext cx="267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НШ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50240" name="Rectangle 64"/>
            <p:cNvSpPr>
              <a:spLocks noChangeArrowheads="1"/>
            </p:cNvSpPr>
            <p:nvPr/>
          </p:nvSpPr>
          <p:spPr bwMode="auto">
            <a:xfrm>
              <a:off x="1786" y="3657"/>
              <a:ext cx="275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ОШ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50241" name="Rectangle 65"/>
            <p:cNvSpPr>
              <a:spLocks noChangeArrowheads="1"/>
            </p:cNvSpPr>
            <p:nvPr/>
          </p:nvSpPr>
          <p:spPr bwMode="auto">
            <a:xfrm>
              <a:off x="2241" y="3657"/>
              <a:ext cx="267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СШ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50242" name="Rectangle 66"/>
            <p:cNvSpPr>
              <a:spLocks noChangeArrowheads="1"/>
            </p:cNvSpPr>
            <p:nvPr/>
          </p:nvSpPr>
          <p:spPr bwMode="auto">
            <a:xfrm>
              <a:off x="2686" y="3657"/>
              <a:ext cx="343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НПО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50243" name="Rectangle 67"/>
            <p:cNvSpPr>
              <a:spLocks noChangeArrowheads="1"/>
            </p:cNvSpPr>
            <p:nvPr/>
          </p:nvSpPr>
          <p:spPr bwMode="auto">
            <a:xfrm>
              <a:off x="4152" y="3657"/>
              <a:ext cx="129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М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50244" name="Rectangle 68"/>
            <p:cNvSpPr>
              <a:spLocks noChangeArrowheads="1"/>
            </p:cNvSpPr>
            <p:nvPr/>
          </p:nvSpPr>
          <p:spPr bwMode="auto">
            <a:xfrm>
              <a:off x="3153" y="3657"/>
              <a:ext cx="343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СПО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50245" name="Rectangle 69"/>
            <p:cNvSpPr>
              <a:spLocks noChangeArrowheads="1"/>
            </p:cNvSpPr>
            <p:nvPr/>
          </p:nvSpPr>
          <p:spPr bwMode="auto">
            <a:xfrm>
              <a:off x="3674" y="3665"/>
              <a:ext cx="112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rgbClr val="000000"/>
                  </a:solidFill>
                </a:rPr>
                <a:t>Б</a:t>
              </a:r>
              <a:endParaRPr lang="ru-RU" b="1">
                <a:latin typeface="Times New Roman" pitchFamily="18" charset="0"/>
              </a:endParaRPr>
            </a:p>
          </p:txBody>
        </p:sp>
        <p:sp>
          <p:nvSpPr>
            <p:cNvPr id="50246" name="Rectangle 70"/>
            <p:cNvSpPr>
              <a:spLocks noChangeArrowheads="1"/>
            </p:cNvSpPr>
            <p:nvPr/>
          </p:nvSpPr>
          <p:spPr bwMode="auto">
            <a:xfrm>
              <a:off x="4596" y="3665"/>
              <a:ext cx="223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ru-RU" b="1">
                  <a:solidFill>
                    <a:schemeClr val="tx2"/>
                  </a:solidFill>
                  <a:latin typeface="Times New Roman" pitchFamily="18" charset="0"/>
                </a:rPr>
                <a:t>ПВ</a:t>
              </a:r>
            </a:p>
          </p:txBody>
        </p:sp>
        <p:sp>
          <p:nvSpPr>
            <p:cNvPr id="50247" name="Rectangle 71"/>
            <p:cNvSpPr>
              <a:spLocks noChangeArrowheads="1"/>
            </p:cNvSpPr>
            <p:nvPr/>
          </p:nvSpPr>
          <p:spPr bwMode="auto">
            <a:xfrm>
              <a:off x="5042" y="3665"/>
              <a:ext cx="1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ru-RU" b="1">
                <a:latin typeface="Times New Roman" pitchFamily="18" charset="0"/>
              </a:endParaRPr>
            </a:p>
          </p:txBody>
        </p:sp>
      </p:grpSp>
      <p:sp>
        <p:nvSpPr>
          <p:cNvPr id="37960" name="AutoShape 72" descr="Широкий диагональный 2"/>
          <p:cNvSpPr>
            <a:spLocks noChangeArrowheads="1"/>
          </p:cNvSpPr>
          <p:nvPr/>
        </p:nvSpPr>
        <p:spPr bwMode="auto">
          <a:xfrm flipV="1">
            <a:off x="5214942" y="2071678"/>
            <a:ext cx="2571768" cy="1571636"/>
          </a:xfrm>
          <a:prstGeom prst="rtTriangle">
            <a:avLst/>
          </a:prstGeom>
          <a:pattFill prst="wdUpDiag">
            <a:fgClr>
              <a:srgbClr val="FF6600"/>
            </a:fgClr>
            <a:bgClr>
              <a:srgbClr val="FFFFFF"/>
            </a:bgClr>
          </a:patt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7961" name="Line 73"/>
          <p:cNvSpPr>
            <a:spLocks noChangeShapeType="1"/>
          </p:cNvSpPr>
          <p:nvPr/>
        </p:nvSpPr>
        <p:spPr bwMode="auto">
          <a:xfrm flipH="1" flipV="1">
            <a:off x="5143499" y="2000240"/>
            <a:ext cx="45719" cy="17145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7962" name="Line 74"/>
          <p:cNvSpPr>
            <a:spLocks noChangeShapeType="1"/>
          </p:cNvSpPr>
          <p:nvPr/>
        </p:nvSpPr>
        <p:spPr bwMode="auto">
          <a:xfrm flipH="1" flipV="1">
            <a:off x="5117784" y="3714752"/>
            <a:ext cx="45719" cy="171451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7963" name="Line 75"/>
          <p:cNvSpPr>
            <a:spLocks noChangeShapeType="1"/>
          </p:cNvSpPr>
          <p:nvPr/>
        </p:nvSpPr>
        <p:spPr bwMode="auto">
          <a:xfrm flipH="1">
            <a:off x="1643042" y="3714752"/>
            <a:ext cx="343535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7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37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37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37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60" grpId="0" animBg="1"/>
      <p:bldP spid="37961" grpId="0" animBg="1"/>
      <p:bldP spid="37962" grpId="0" animBg="1"/>
      <p:bldP spid="3796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38125"/>
            <a:ext cx="7499350" cy="868363"/>
          </a:xfrm>
        </p:spPr>
        <p:txBody>
          <a:bodyPr/>
          <a:lstStyle/>
          <a:p>
            <a:pPr algn="ctr"/>
            <a:r>
              <a:rPr lang="ru-RU" sz="2400" smtClean="0">
                <a:latin typeface="Times New Roman" pitchFamily="18" charset="0"/>
              </a:rPr>
              <a:t>Уровни квалификации - 5</a:t>
            </a:r>
          </a:p>
        </p:txBody>
      </p:sp>
      <p:graphicFrame>
        <p:nvGraphicFramePr>
          <p:cNvPr id="39018" name="Group 106"/>
          <p:cNvGraphicFramePr>
            <a:graphicFrameLocks noGrp="1"/>
          </p:cNvGraphicFramePr>
          <p:nvPr>
            <p:ph idx="1"/>
          </p:nvPr>
        </p:nvGraphicFramePr>
        <p:xfrm>
          <a:off x="250825" y="1196975"/>
          <a:ext cx="8642350" cy="5736336"/>
        </p:xfrm>
        <a:graphic>
          <a:graphicData uri="http://schemas.openxmlformats.org/drawingml/2006/table">
            <a:tbl>
              <a:tblPr/>
              <a:tblGrid>
                <a:gridCol w="2052638"/>
                <a:gridCol w="1966912"/>
                <a:gridCol w="2030413"/>
                <a:gridCol w="2592387"/>
              </a:tblGrid>
              <a:tr h="64611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Показатели уровней квалификации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Основные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пути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достижения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уровня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квалификации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86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Полномочия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и ответственность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Характер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умений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Характер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знаний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981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Самостоятельная деятельность по  решению практических задач, требующих самостоятельного анализа ситуации и ее изменений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Участие в управлении решением поставленных задач в рамках подразделения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Ответственность за решение поставленных задач или результат деятельности  группы работников или подразделения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Решение различных типов практических задач с элементами проектирования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Выбор способов решения в изменяющихся (различных) условиях рабочей ситуации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Текущий и итоговый контроль, оценка и коррекция деятельности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Применение профессиональных знаний технологического или методического характера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Самостоятельный поиск информации, необходимой для решения поставленных профессиональных задач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Образовательные программы среднего профессионального образования - программы подготовки специалистов среднего звена, программы подготовки квалифицированных рабочих (служащих).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Основные программы профессионального обучения –  программы профессиональной подготовки по профессиям рабочих, должностям служащих, программы переподготовки рабочих, служащих, программы повышения квалификации рабочих, служащих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Дополнительные профессиональные программы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Практический опыт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38125"/>
            <a:ext cx="7499350" cy="868363"/>
          </a:xfrm>
        </p:spPr>
        <p:txBody>
          <a:bodyPr/>
          <a:lstStyle/>
          <a:p>
            <a:pPr algn="ctr"/>
            <a:r>
              <a:rPr lang="ru-RU" sz="2400" smtClean="0">
                <a:latin typeface="Times New Roman" pitchFamily="18" charset="0"/>
              </a:rPr>
              <a:t>Уровни квалификации - 6</a:t>
            </a:r>
          </a:p>
        </p:txBody>
      </p:sp>
      <p:graphicFrame>
        <p:nvGraphicFramePr>
          <p:cNvPr id="42045" name="Group 61"/>
          <p:cNvGraphicFramePr>
            <a:graphicFrameLocks noGrp="1"/>
          </p:cNvGraphicFramePr>
          <p:nvPr>
            <p:ph idx="1"/>
          </p:nvPr>
        </p:nvGraphicFramePr>
        <p:xfrm>
          <a:off x="250825" y="1196975"/>
          <a:ext cx="8642350" cy="5309616"/>
        </p:xfrm>
        <a:graphic>
          <a:graphicData uri="http://schemas.openxmlformats.org/drawingml/2006/table">
            <a:tbl>
              <a:tblPr/>
              <a:tblGrid>
                <a:gridCol w="2052638"/>
                <a:gridCol w="1966912"/>
                <a:gridCol w="2030413"/>
                <a:gridCol w="2592387"/>
              </a:tblGrid>
              <a:tr h="64611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Показатели уровней квалификации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Основные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пути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достижения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уровня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квалификации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00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Полномочия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и ответственность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Характер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умений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Характер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знаний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267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Самостоятельная деятельность, предполагающая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</a:rPr>
                        <a:t>определение задач  собственной работы и/или подчиненных по достижению цели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</a:rPr>
                        <a:t>Обеспечение взаимодействия сотрудников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и смежных подразделений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Ответственность за результат выполнения работ на уровне подразделения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</a:rPr>
                        <a:t>или организации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</a:rPr>
                        <a:t>Разработка,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внедрение, контроль, оценка и корректировка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</a:rPr>
                        <a:t>направлений профессиональной деятельности, технологических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 или методических решений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Применение  профессиональных знаний технологического или методического характера,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A50021"/>
                          </a:solidFill>
                          <a:effectLst/>
                          <a:latin typeface="Times New Roman" pitchFamily="18" charset="0"/>
                        </a:rPr>
                        <a:t>в том числе, инновационных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Самостоятельный поиск, анализ и оценка профессиональной информации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Образовательные программы высшего образования - программы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бакалавриата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Образовательные программы среднего профессионального образования - программы подготовки специалистов среднего звена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Дополнительные профессиональные программы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Практический опыт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74638"/>
            <a:ext cx="8281987" cy="1143000"/>
          </a:xfrm>
        </p:spPr>
        <p:txBody>
          <a:bodyPr/>
          <a:lstStyle/>
          <a:p>
            <a:r>
              <a:rPr lang="ru-RU" sz="3200" b="1" smtClean="0">
                <a:solidFill>
                  <a:schemeClr val="bg1"/>
                </a:solidFill>
              </a:rPr>
              <a:t>Психолого-педагогические требования</a:t>
            </a:r>
            <a:r>
              <a:rPr lang="ru-RU" sz="3200" b="1" smtClean="0"/>
              <a:t> к квалификации учителя</a:t>
            </a:r>
            <a:r>
              <a:rPr lang="ru-RU" sz="4000" smtClean="0"/>
              <a:t> 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125538"/>
            <a:ext cx="8785225" cy="5472112"/>
          </a:xfrm>
        </p:spPr>
        <p:txBody>
          <a:bodyPr/>
          <a:lstStyle/>
          <a:p>
            <a:endParaRPr lang="ru-RU" sz="2400" smtClean="0"/>
          </a:p>
          <a:p>
            <a:pPr>
              <a:buFontTx/>
              <a:buNone/>
            </a:pPr>
            <a:r>
              <a:rPr lang="ru-RU" sz="2400" smtClean="0"/>
              <a:t>необходимо усвоить ряд фундаментальных понятий из психологии личности, возрастной и педагогической психологии, определяющих результаты образовательного процесса, степень развития метапредметных компетенций, уровень и показатели социализации личности, ее развития, в том числе следующие: </a:t>
            </a:r>
          </a:p>
          <a:p>
            <a:r>
              <a:rPr lang="ru-RU" sz="2400" smtClean="0"/>
              <a:t>Гражданская и социальная идентичность. </a:t>
            </a:r>
          </a:p>
          <a:p>
            <a:r>
              <a:rPr lang="ru-RU" sz="2400" smtClean="0"/>
              <a:t>Уважение прав и свобод личности. </a:t>
            </a:r>
          </a:p>
          <a:p>
            <a:r>
              <a:rPr lang="ru-RU" sz="2400" smtClean="0"/>
              <a:t>Система ценностей личности. </a:t>
            </a:r>
          </a:p>
          <a:p>
            <a:r>
              <a:rPr lang="ru-RU" sz="2400" smtClean="0"/>
              <a:t>Образцы и нормы просоциального поведения, в том числе в виртуальной и поликультурной среде. </a:t>
            </a:r>
          </a:p>
          <a:p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692150"/>
            <a:ext cx="8713788" cy="59055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800" smtClean="0"/>
          </a:p>
          <a:p>
            <a:pPr>
              <a:lnSpc>
                <a:spcPct val="80000"/>
              </a:lnSpc>
            </a:pPr>
            <a:r>
              <a:rPr lang="ru-RU" sz="2800" smtClean="0"/>
              <a:t>Показатели стадий и параметры кризисов возрастного и личностного развития. 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Развитие коммуникативной компетентности обучающихся. 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Формирование системы регуляции поведения и деятельности обучающихся. 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Формирование и становление учебной мотивации и системы универсальных учебных действий. 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Особенности освоения и смены видов ведущей деятельности. 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Формирование детско-взрослых сообществ. 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Становление картины мира.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41438"/>
          </a:xfrm>
        </p:spPr>
        <p:txBody>
          <a:bodyPr/>
          <a:lstStyle/>
          <a:p>
            <a:r>
              <a:rPr lang="ru-RU" sz="3200" b="1" smtClean="0"/>
              <a:t>Методы оценки выполнения </a:t>
            </a:r>
            <a:r>
              <a:rPr lang="ru-RU" sz="3200" b="1" smtClean="0">
                <a:solidFill>
                  <a:schemeClr val="bg1"/>
                </a:solidFill>
              </a:rPr>
              <a:t>требований профессионального </a:t>
            </a:r>
            <a:r>
              <a:rPr lang="ru-RU" sz="3200" b="1" smtClean="0"/>
              <a:t>стандарта педагога</a:t>
            </a:r>
          </a:p>
        </p:txBody>
      </p:sp>
      <p:sp>
        <p:nvSpPr>
          <p:cNvPr id="30723" name="Объект 2"/>
          <p:cNvSpPr>
            <a:spLocks noGrp="1"/>
          </p:cNvSpPr>
          <p:nvPr>
            <p:ph idx="1"/>
          </p:nvPr>
        </p:nvSpPr>
        <p:spPr>
          <a:xfrm>
            <a:off x="323850" y="1484313"/>
            <a:ext cx="8640763" cy="5184775"/>
          </a:xfrm>
        </p:spPr>
        <p:txBody>
          <a:bodyPr/>
          <a:lstStyle/>
          <a:p>
            <a:r>
              <a:rPr lang="ru-RU" smtClean="0"/>
              <a:t>Итоговая оценка профессиональной деятельности педагога производится по результатам обучения, воспитания и развития учащихся. Производя такую комплексную оценку, необходимо учитывать уровни образования, склонности и способности детей, особенности их развития и реальные учебные возможности.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Профессиональный стандарт педагога</a:t>
            </a: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ltGray">
          <a:xfrm>
            <a:off x="107950" y="1341438"/>
            <a:ext cx="8858250" cy="4929187"/>
          </a:xfrm>
          <a:prstGeom prst="roundRect">
            <a:avLst>
              <a:gd name="adj" fmla="val 11921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42988" y="1484313"/>
            <a:ext cx="7143750" cy="14219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b="1" dirty="0">
                <a:solidFill>
                  <a:schemeClr val="tx2"/>
                </a:solidFill>
              </a:rPr>
              <a:t>Приказ Министерства труда и социальной защиты РФ от 18 октября 2013 года №544н «Об утверждении профессионального стандарта «Педагог (педагогическая деятельность в сфере дошкольного, начального общего, основного общего, среднего общего образования) (воспитатель, учитель)»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71550" y="3357563"/>
            <a:ext cx="7705725" cy="2720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80000"/>
              </a:lnSpc>
            </a:pPr>
            <a:r>
              <a:rPr lang="ru-RU" b="1">
                <a:solidFill>
                  <a:srgbClr val="1A3F55"/>
                </a:solidFill>
              </a:rPr>
              <a:t>Подготовка к введению Профессионального стандарта с 1 января 2015 года включает следующие направления работы на всех уровнях региональной системы образования:</a:t>
            </a:r>
          </a:p>
          <a:p>
            <a:pPr marL="342900" indent="-342900">
              <a:lnSpc>
                <a:spcPct val="80000"/>
              </a:lnSpc>
            </a:pPr>
            <a:endParaRPr lang="ru-RU" b="1">
              <a:solidFill>
                <a:srgbClr val="1A3F55"/>
              </a:solidFill>
            </a:endParaRPr>
          </a:p>
          <a:p>
            <a:pPr marL="342900" indent="-342900">
              <a:lnSpc>
                <a:spcPct val="80000"/>
              </a:lnSpc>
              <a:buFontTx/>
              <a:buAutoNum type="arabicPeriod"/>
            </a:pPr>
            <a:r>
              <a:rPr lang="ru-RU" b="1">
                <a:solidFill>
                  <a:srgbClr val="1A3F55"/>
                </a:solidFill>
              </a:rPr>
              <a:t>Организационно-правовое и информационно-методическое обеспечение</a:t>
            </a:r>
          </a:p>
          <a:p>
            <a:pPr marL="342900" indent="-342900">
              <a:lnSpc>
                <a:spcPct val="80000"/>
              </a:lnSpc>
              <a:buFontTx/>
              <a:buAutoNum type="arabicPeriod"/>
            </a:pPr>
            <a:r>
              <a:rPr lang="ru-RU" b="1">
                <a:solidFill>
                  <a:srgbClr val="1A3F55"/>
                </a:solidFill>
              </a:rPr>
              <a:t>Формирование кадровой политики и управление персоналом</a:t>
            </a:r>
          </a:p>
          <a:p>
            <a:pPr marL="342900" indent="-342900">
              <a:lnSpc>
                <a:spcPct val="80000"/>
              </a:lnSpc>
              <a:buFontTx/>
              <a:buAutoNum type="arabicPeriod"/>
            </a:pPr>
            <a:r>
              <a:rPr lang="ru-RU" b="1">
                <a:solidFill>
                  <a:srgbClr val="1A3F55"/>
                </a:solidFill>
              </a:rPr>
              <a:t>Организация обучения педагогических работников</a:t>
            </a:r>
          </a:p>
          <a:p>
            <a:pPr marL="342900" indent="-342900">
              <a:lnSpc>
                <a:spcPct val="80000"/>
              </a:lnSpc>
              <a:buFontTx/>
              <a:buAutoNum type="arabicPeriod"/>
            </a:pPr>
            <a:r>
              <a:rPr lang="ru-RU" b="1">
                <a:solidFill>
                  <a:srgbClr val="1A3F55"/>
                </a:solidFill>
              </a:rPr>
              <a:t>Аттестация педагогических работников</a:t>
            </a:r>
          </a:p>
          <a:p>
            <a:pPr marL="342900" indent="-342900">
              <a:lnSpc>
                <a:spcPct val="80000"/>
              </a:lnSpc>
              <a:buFontTx/>
              <a:buAutoNum type="arabicPeriod"/>
            </a:pPr>
            <a:r>
              <a:rPr lang="ru-RU" b="1">
                <a:solidFill>
                  <a:srgbClr val="1A3F55"/>
                </a:solidFill>
              </a:rPr>
              <a:t>Заключение трудовых договоров, разработка должностных инструкций</a:t>
            </a:r>
          </a:p>
          <a:p>
            <a:pPr marL="342900" indent="-342900">
              <a:lnSpc>
                <a:spcPct val="80000"/>
              </a:lnSpc>
              <a:buFontTx/>
              <a:buAutoNum type="arabicPeriod"/>
            </a:pPr>
            <a:r>
              <a:rPr lang="ru-RU" b="1">
                <a:solidFill>
                  <a:srgbClr val="1A3F55"/>
                </a:solidFill>
              </a:rPr>
              <a:t>Установление систем оплаты труда</a:t>
            </a:r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714375" y="2214563"/>
            <a:ext cx="168275" cy="168275"/>
            <a:chOff x="2928" y="2208"/>
            <a:chExt cx="262" cy="262"/>
          </a:xfrm>
        </p:grpSpPr>
        <p:sp>
          <p:nvSpPr>
            <p:cNvPr id="11" name="Oval 25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Oval 26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714375" y="4214813"/>
            <a:ext cx="168275" cy="168275"/>
            <a:chOff x="2928" y="2208"/>
            <a:chExt cx="262" cy="262"/>
          </a:xfrm>
        </p:grpSpPr>
        <p:sp>
          <p:nvSpPr>
            <p:cNvPr id="14" name="Oval 25"/>
            <p:cNvSpPr>
              <a:spLocks noChangeArrowheads="1"/>
            </p:cNvSpPr>
            <p:nvPr/>
          </p:nvSpPr>
          <p:spPr bwMode="gray">
            <a:xfrm>
              <a:off x="2928" y="2208"/>
              <a:ext cx="262" cy="262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Oval 26"/>
            <p:cNvSpPr>
              <a:spLocks noChangeArrowheads="1"/>
            </p:cNvSpPr>
            <p:nvPr/>
          </p:nvSpPr>
          <p:spPr bwMode="gray">
            <a:xfrm>
              <a:off x="2948" y="2230"/>
              <a:ext cx="220" cy="218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ъект 2"/>
          <p:cNvSpPr>
            <a:spLocks noGrp="1"/>
          </p:cNvSpPr>
          <p:nvPr>
            <p:ph idx="1"/>
          </p:nvPr>
        </p:nvSpPr>
        <p:spPr>
          <a:xfrm>
            <a:off x="179388" y="836613"/>
            <a:ext cx="8785225" cy="5472112"/>
          </a:xfrm>
        </p:spPr>
        <p:txBody>
          <a:bodyPr/>
          <a:lstStyle/>
          <a:p>
            <a:r>
              <a:rPr lang="ru-RU" sz="2600" smtClean="0"/>
              <a:t>Так, в оценке работы педагога с сохранными, способными учащимися в качестве критериев могут рассматриваться высокие учебные достижения и победы в олимпиадах разного уровня.</a:t>
            </a:r>
          </a:p>
          <a:p>
            <a:r>
              <a:rPr lang="ru-RU" sz="2600" smtClean="0"/>
              <a:t>По отношению к учащимся, имеющим особенности и ограниченные возможности, в качестве критериев успешной работы педагогами совместно с психологами могут рассматриваться интегративные показатели, свидетельствующие о положительной динамике развития ребенка. (Был – стал.) Или, в особо сложных случаях (например, ребенок с синдром Дауна), о сохранении его психоэмоционального статуса.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ъект 2"/>
          <p:cNvSpPr>
            <a:spLocks noGrp="1"/>
          </p:cNvSpPr>
          <p:nvPr>
            <p:ph idx="1"/>
          </p:nvPr>
        </p:nvSpPr>
        <p:spPr>
          <a:xfrm>
            <a:off x="323850" y="981075"/>
            <a:ext cx="8569325" cy="4824413"/>
          </a:xfrm>
        </p:spPr>
        <p:txBody>
          <a:bodyPr/>
          <a:lstStyle/>
          <a:p>
            <a:r>
              <a:rPr lang="ru-RU" sz="2800" smtClean="0"/>
              <a:t>Оценивая профессиональные качества педагога, необходимо обеспечить обратную связь с потребителями его деятельности. В качестве таких потребителей выступают сами учащиеся и их родители. Отсюда следует, что оценка деятельности педагога выходит за узкие ведомственные рамки и требует закрепления организационных форм и соответствующего им порядка проведения, обеспечивающего общественное участие в этой процедуре.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ъект 2"/>
          <p:cNvSpPr>
            <a:spLocks noGrp="1"/>
          </p:cNvSpPr>
          <p:nvPr>
            <p:ph idx="1"/>
          </p:nvPr>
        </p:nvSpPr>
        <p:spPr>
          <a:xfrm>
            <a:off x="250825" y="1196975"/>
            <a:ext cx="8713788" cy="410368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2800" smtClean="0"/>
              <a:t>Оценка соответствия требованиям, предъявляемым к педагогу, может быть проведена посредством внутреннего аудита, включающего анализ планов и отчетов, посещение проводимых им уроков, или в иной форме. Сбор данных для оценивания может быть осуществлен посредством результативного опроса, выслушивания, наблюдений и анализа документов, записей и данных.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052513"/>
            <a:ext cx="8569325" cy="5400675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600" dirty="0" smtClean="0">
                <a:solidFill>
                  <a:srgbClr val="000000"/>
                </a:solidFill>
              </a:rPr>
              <a:t>Внутренние </a:t>
            </a:r>
            <a:r>
              <a:rPr lang="ru-RU" sz="2600" dirty="0">
                <a:solidFill>
                  <a:srgbClr val="000000"/>
                </a:solidFill>
              </a:rPr>
              <a:t>аудиторы образовательного учреждения должны назначаться из числа наиболее уважаемых и авторитетных </a:t>
            </a:r>
            <a:r>
              <a:rPr lang="ru-RU" sz="2600" dirty="0" smtClean="0">
                <a:solidFill>
                  <a:srgbClr val="000000"/>
                </a:solidFill>
              </a:rPr>
              <a:t>педагогов  </a:t>
            </a:r>
            <a:r>
              <a:rPr lang="ru-RU" sz="2600" dirty="0">
                <a:solidFill>
                  <a:srgbClr val="000000"/>
                </a:solidFill>
              </a:rPr>
              <a:t>данного учреждения и быть обучены принципам, процедурам и методам проведения </a:t>
            </a:r>
            <a:r>
              <a:rPr lang="ru-RU" sz="2600" dirty="0" smtClean="0">
                <a:solidFill>
                  <a:srgbClr val="000000"/>
                </a:solidFill>
              </a:rPr>
              <a:t>аудитов. </a:t>
            </a:r>
            <a:r>
              <a:rPr lang="ru-RU" sz="2600" dirty="0">
                <a:solidFill>
                  <a:srgbClr val="000000"/>
                </a:solidFill>
              </a:rPr>
              <a:t>Объем и частота проведения внутреннего аудита в отношении конкретного </a:t>
            </a:r>
            <a:r>
              <a:rPr lang="ru-RU" sz="2600" dirty="0" smtClean="0">
                <a:solidFill>
                  <a:srgbClr val="000000"/>
                </a:solidFill>
              </a:rPr>
              <a:t>педагога </a:t>
            </a:r>
            <a:r>
              <a:rPr lang="ru-RU" sz="2600" dirty="0">
                <a:solidFill>
                  <a:srgbClr val="000000"/>
                </a:solidFill>
              </a:rPr>
              <a:t>устанавливаются самой образовательной организацией, исходя из ее политики в области повышения качества образовательных услуг.</a:t>
            </a:r>
          </a:p>
          <a:p>
            <a:pPr marL="0" indent="0">
              <a:buFontTx/>
              <a:buNone/>
              <a:defRPr/>
            </a:pPr>
            <a:r>
              <a:rPr lang="ru-RU" sz="2600" dirty="0" smtClean="0">
                <a:solidFill>
                  <a:srgbClr val="000000"/>
                </a:solidFill>
              </a:rPr>
              <a:t>Результаты </a:t>
            </a:r>
            <a:r>
              <a:rPr lang="ru-RU" sz="2600" dirty="0">
                <a:solidFill>
                  <a:srgbClr val="000000"/>
                </a:solidFill>
              </a:rPr>
              <a:t>внутренних аудитов должны учитываться при проведении государственной аттестации </a:t>
            </a:r>
            <a:r>
              <a:rPr lang="ru-RU" sz="2600" dirty="0" smtClean="0">
                <a:solidFill>
                  <a:srgbClr val="000000"/>
                </a:solidFill>
              </a:rPr>
              <a:t>педагога </a:t>
            </a:r>
            <a:r>
              <a:rPr lang="ru-RU" sz="2600" dirty="0">
                <a:solidFill>
                  <a:srgbClr val="000000"/>
                </a:solidFill>
              </a:rPr>
              <a:t>и присвоении ему соответствующей категории.</a:t>
            </a:r>
          </a:p>
          <a:p>
            <a:pPr>
              <a:defRPr/>
            </a:pPr>
            <a:endParaRPr lang="ru-RU" sz="2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sz="4000" smtClean="0">
                <a:solidFill>
                  <a:schemeClr val="bg1"/>
                </a:solidFill>
              </a:rPr>
              <a:t>Заключительные положения</a:t>
            </a:r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>
          <a:xfrm>
            <a:off x="179388" y="1125538"/>
            <a:ext cx="8856662" cy="5472112"/>
          </a:xfrm>
        </p:spPr>
        <p:txBody>
          <a:bodyPr/>
          <a:lstStyle/>
          <a:p>
            <a:r>
              <a:rPr lang="ru-RU" sz="2400" smtClean="0"/>
              <a:t>Введение профессионального стандарта педагога предоставляет регионам РФ и образовательным организациям дополнительные степени свободы, вместе с тем накладывая на них серьезную ответственность.</a:t>
            </a:r>
          </a:p>
          <a:p>
            <a:r>
              <a:rPr lang="ru-RU" sz="2400" smtClean="0"/>
              <a:t>Региональные органы управления образованием совместно с профессиональным сообществом могут разработать дополнения к нему. В свою очередь, образовательные организации имеют возможность сформулировать свои внутренние стандарты, на основе которых нужно будет разработать и принять локальные нормативные акты, закрепляющие требования к квалификации педагогов, соответствующие задачам данной образовательной организации и специфике ее деятельности.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defRPr/>
            </a:pPr>
            <a:endParaRPr lang="ru-RU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defRPr/>
            </a:pPr>
            <a:endParaRPr lang="ru-RU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buFontTx/>
              <a:buNone/>
              <a:defRPr/>
            </a:pPr>
            <a:r>
              <a:rPr lang="ru-RU" sz="4800" dirty="0" smtClean="0">
                <a:solidFill>
                  <a:schemeClr val="accent6"/>
                </a:solidFill>
              </a:rPr>
              <a:t>Спасибо за внимание!!!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solidFill>
                  <a:schemeClr val="bg1"/>
                </a:solidFill>
              </a:rPr>
              <a:t>Зачем нужен профессиональный </a:t>
            </a:r>
            <a:r>
              <a:rPr lang="ru-RU" sz="3200" b="1" smtClean="0"/>
              <a:t>стандарт педагога</a:t>
            </a:r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>
          <a:xfrm>
            <a:off x="179388" y="1268413"/>
            <a:ext cx="8964612" cy="5589587"/>
          </a:xfrm>
        </p:spPr>
        <p:txBody>
          <a:bodyPr/>
          <a:lstStyle/>
          <a:p>
            <a:r>
              <a:rPr lang="ru-RU" sz="2800" dirty="0" smtClean="0"/>
              <a:t>Стандарт – </a:t>
            </a:r>
            <a:r>
              <a:rPr lang="ru-RU" sz="2800" dirty="0" smtClean="0">
                <a:solidFill>
                  <a:srgbClr val="0070C0"/>
                </a:solidFill>
              </a:rPr>
              <a:t>инструмент реализации стратегии образования в меняющемся мире.</a:t>
            </a:r>
          </a:p>
          <a:p>
            <a:r>
              <a:rPr lang="ru-RU" sz="2800" dirty="0" smtClean="0"/>
              <a:t>Стандарт – </a:t>
            </a:r>
            <a:r>
              <a:rPr lang="ru-RU" sz="2800" dirty="0" smtClean="0">
                <a:solidFill>
                  <a:srgbClr val="0070C0"/>
                </a:solidFill>
              </a:rPr>
              <a:t>инструмент повышения качества образования и выхода отечественного образования на международный уровень.</a:t>
            </a:r>
          </a:p>
          <a:p>
            <a:r>
              <a:rPr lang="ru-RU" sz="2800" dirty="0" smtClean="0"/>
              <a:t>Стандарт – </a:t>
            </a:r>
            <a:r>
              <a:rPr lang="ru-RU" sz="2800" dirty="0" smtClean="0">
                <a:solidFill>
                  <a:srgbClr val="0070C0"/>
                </a:solidFill>
              </a:rPr>
              <a:t>объективный измеритель квалификации педагога.</a:t>
            </a:r>
          </a:p>
          <a:p>
            <a:r>
              <a:rPr lang="ru-RU" sz="2800" dirty="0" smtClean="0"/>
              <a:t>Стандарт – </a:t>
            </a:r>
            <a:r>
              <a:rPr lang="ru-RU" sz="2800" dirty="0" smtClean="0">
                <a:solidFill>
                  <a:srgbClr val="0070C0"/>
                </a:solidFill>
              </a:rPr>
              <a:t>средство отбора педагогических кадров в учреждения образования.</a:t>
            </a:r>
          </a:p>
          <a:p>
            <a:r>
              <a:rPr lang="ru-RU" sz="2800" dirty="0" smtClean="0"/>
              <a:t>Стандарт – </a:t>
            </a:r>
            <a:r>
              <a:rPr lang="ru-RU" sz="2800" dirty="0" smtClean="0">
                <a:solidFill>
                  <a:srgbClr val="0070C0"/>
                </a:solidFill>
              </a:rPr>
              <a:t>основа для формирования трудового договора, фиксирующего отношения между работником и работодателем.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258888"/>
          </a:xfrm>
        </p:spPr>
        <p:txBody>
          <a:bodyPr/>
          <a:lstStyle/>
          <a:p>
            <a:r>
              <a:rPr lang="ru-RU" sz="2800" b="1" smtClean="0"/>
              <a:t>Необходимость наполнения </a:t>
            </a:r>
            <a:r>
              <a:rPr lang="ru-RU" sz="2800" b="1" smtClean="0">
                <a:solidFill>
                  <a:schemeClr val="bg1"/>
                </a:solidFill>
              </a:rPr>
              <a:t>профессионального стандарта учителя </a:t>
            </a:r>
            <a:r>
              <a:rPr lang="ru-RU" sz="2800" b="1" smtClean="0"/>
              <a:t>новыми компетенциями:</a:t>
            </a:r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179388" y="1341438"/>
            <a:ext cx="8785225" cy="5256212"/>
          </a:xfrm>
        </p:spPr>
        <p:txBody>
          <a:bodyPr/>
          <a:lstStyle/>
          <a:p>
            <a:r>
              <a:rPr lang="ru-RU" sz="2800" smtClean="0"/>
              <a:t>Работа с одаренными учащимися.</a:t>
            </a:r>
          </a:p>
          <a:p>
            <a:r>
              <a:rPr lang="ru-RU" sz="2800" smtClean="0"/>
              <a:t>Работа в условиях реализации программ инклюзивного образования.</a:t>
            </a:r>
          </a:p>
          <a:p>
            <a:r>
              <a:rPr lang="ru-RU" sz="2800" smtClean="0"/>
              <a:t>Преподавание русского языка учащимся, для которых он не является родным.</a:t>
            </a:r>
          </a:p>
          <a:p>
            <a:r>
              <a:rPr lang="ru-RU" sz="2800" smtClean="0"/>
              <a:t>Работа с учащимися, имеющими проблемы в развитии.</a:t>
            </a:r>
          </a:p>
          <a:p>
            <a:r>
              <a:rPr lang="ru-RU" sz="2800" smtClean="0"/>
              <a:t>Работа с девиантными, зависимыми, социально запущенными и социально уязвимыми учащимися, имеющими серьезные отклонения в поведении.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8086725" cy="936625"/>
          </a:xfrm>
        </p:spPr>
        <p:txBody>
          <a:bodyPr/>
          <a:lstStyle/>
          <a:p>
            <a:r>
              <a:rPr lang="ru-RU" sz="4000" b="1" smtClean="0">
                <a:solidFill>
                  <a:schemeClr val="bg1"/>
                </a:solidFill>
              </a:rPr>
              <a:t>Характеристика стандарта</a:t>
            </a:r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179388" y="1125538"/>
            <a:ext cx="8785225" cy="5616575"/>
          </a:xfrm>
        </p:spPr>
        <p:txBody>
          <a:bodyPr/>
          <a:lstStyle/>
          <a:p>
            <a:r>
              <a:rPr lang="ru-RU" smtClean="0"/>
              <a:t>Профессиональный стандарт педагога – рамочный документ, в котором определяются </a:t>
            </a:r>
            <a:r>
              <a:rPr lang="ru-RU" b="1" smtClean="0"/>
              <a:t>основные</a:t>
            </a:r>
            <a:r>
              <a:rPr lang="ru-RU" smtClean="0"/>
              <a:t> требования к его квалификации.</a:t>
            </a:r>
          </a:p>
          <a:p>
            <a:r>
              <a:rPr lang="ru-RU" smtClean="0"/>
              <a:t>Общенациональная рамка стандарта может быть дополнена региональными требованиями, внутренним стандартом образовательного учреждения, в соответствии со спецификой реализуемых в данном учреждении образовательных программ.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22"/>
          <p:cNvSpPr>
            <a:spLocks noChangeArrowheads="1"/>
          </p:cNvSpPr>
          <p:nvPr/>
        </p:nvSpPr>
        <p:spPr bwMode="gray">
          <a:xfrm>
            <a:off x="3132138" y="2205038"/>
            <a:ext cx="2786062" cy="3005137"/>
          </a:xfrm>
          <a:prstGeom prst="flowChartAlternateProcess">
            <a:avLst/>
          </a:prstGeom>
          <a:gradFill rotWithShape="1">
            <a:gsLst>
              <a:gs pos="0">
                <a:srgbClr val="FFFFFF">
                  <a:gamma/>
                  <a:shade val="89020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89020"/>
                  <a:invGamma/>
                </a:srgbClr>
              </a:gs>
            </a:gsLst>
            <a:lin ang="5400000" scaled="1"/>
          </a:gradFill>
          <a:ln w="38100" algn="ctr">
            <a:solidFill>
              <a:srgbClr val="FFFFFF"/>
            </a:solidFill>
            <a:miter lim="800000"/>
            <a:headEnd/>
            <a:tailEnd/>
          </a:ln>
          <a:effectLst>
            <a:outerShdw dist="81320" dir="3080412" algn="ctr" rotWithShape="0">
              <a:srgbClr val="B2B2B2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" name="AutoShape 22"/>
          <p:cNvSpPr>
            <a:spLocks noChangeArrowheads="1"/>
          </p:cNvSpPr>
          <p:nvPr/>
        </p:nvSpPr>
        <p:spPr bwMode="gray">
          <a:xfrm>
            <a:off x="142875" y="2138363"/>
            <a:ext cx="2786063" cy="3005137"/>
          </a:xfrm>
          <a:prstGeom prst="flowChartAlternateProcess">
            <a:avLst/>
          </a:prstGeom>
          <a:gradFill rotWithShape="1">
            <a:gsLst>
              <a:gs pos="0">
                <a:srgbClr val="FFFFFF">
                  <a:gamma/>
                  <a:shade val="89020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89020"/>
                  <a:invGamma/>
                </a:srgbClr>
              </a:gs>
            </a:gsLst>
            <a:lin ang="5400000" scaled="1"/>
          </a:gradFill>
          <a:ln w="38100" algn="ctr">
            <a:solidFill>
              <a:srgbClr val="FFFFFF"/>
            </a:solidFill>
            <a:miter lim="800000"/>
            <a:headEnd/>
            <a:tailEnd/>
          </a:ln>
          <a:effectLst>
            <a:outerShdw dist="81320" dir="3080412" algn="ctr" rotWithShape="0">
              <a:srgbClr val="B2B2B2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" name="AutoShape 22"/>
          <p:cNvSpPr>
            <a:spLocks noChangeArrowheads="1"/>
          </p:cNvSpPr>
          <p:nvPr/>
        </p:nvSpPr>
        <p:spPr bwMode="gray">
          <a:xfrm>
            <a:off x="6215063" y="2214563"/>
            <a:ext cx="2786062" cy="3005137"/>
          </a:xfrm>
          <a:prstGeom prst="flowChartAlternateProcess">
            <a:avLst/>
          </a:prstGeom>
          <a:gradFill rotWithShape="1">
            <a:gsLst>
              <a:gs pos="0">
                <a:srgbClr val="FFFFFF">
                  <a:gamma/>
                  <a:shade val="89020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89020"/>
                  <a:invGamma/>
                </a:srgbClr>
              </a:gs>
            </a:gsLst>
            <a:lin ang="5400000" scaled="1"/>
          </a:gradFill>
          <a:ln w="38100" algn="ctr">
            <a:solidFill>
              <a:srgbClr val="FFFFFF"/>
            </a:solidFill>
            <a:miter lim="800000"/>
            <a:headEnd/>
            <a:tailEnd/>
          </a:ln>
          <a:effectLst>
            <a:outerShdw dist="81320" dir="3080412" algn="ctr" rotWithShape="0">
              <a:srgbClr val="B2B2B2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ln>
            <a:solidFill>
              <a:srgbClr val="DAB064"/>
            </a:solidFill>
          </a:ln>
        </p:spPr>
        <p:txBody>
          <a:bodyPr/>
          <a:lstStyle/>
          <a:p>
            <a:pPr algn="ctr"/>
            <a:r>
              <a:rPr lang="ru-RU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Область применения профессионального стандарта</a:t>
            </a: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gray">
          <a:xfrm rot="10800000">
            <a:off x="1357290" y="1357298"/>
            <a:ext cx="5867400" cy="714375"/>
          </a:xfrm>
          <a:prstGeom prst="triangle">
            <a:avLst>
              <a:gd name="adj" fmla="val 50000"/>
            </a:avLst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gray">
          <a:xfrm>
            <a:off x="179388" y="2420938"/>
            <a:ext cx="2928937" cy="281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b="1">
                <a:solidFill>
                  <a:srgbClr val="285E7F"/>
                </a:solidFill>
              </a:rPr>
              <a:t>при приеме на работу </a:t>
            </a:r>
            <a:endParaRPr lang="en-US" b="1">
              <a:solidFill>
                <a:srgbClr val="285E7F"/>
              </a:solidFill>
            </a:endParaRPr>
          </a:p>
          <a:p>
            <a:pPr>
              <a:lnSpc>
                <a:spcPct val="90000"/>
              </a:lnSpc>
            </a:pPr>
            <a:r>
              <a:rPr lang="ru-RU" b="1">
                <a:solidFill>
                  <a:srgbClr val="285E7F"/>
                </a:solidFill>
              </a:rPr>
              <a:t>в образовательную организацию, заключении трудовых</a:t>
            </a:r>
          </a:p>
          <a:p>
            <a:pPr>
              <a:lnSpc>
                <a:spcPct val="90000"/>
              </a:lnSpc>
            </a:pPr>
            <a:r>
              <a:rPr lang="ru-RU" b="1">
                <a:solidFill>
                  <a:srgbClr val="285E7F"/>
                </a:solidFill>
              </a:rPr>
              <a:t>договоров, разработке</a:t>
            </a:r>
          </a:p>
          <a:p>
            <a:pPr>
              <a:lnSpc>
                <a:spcPct val="90000"/>
              </a:lnSpc>
            </a:pPr>
            <a:r>
              <a:rPr lang="ru-RU" b="1">
                <a:solidFill>
                  <a:srgbClr val="285E7F"/>
                </a:solidFill>
              </a:rPr>
              <a:t>должностных инструкций, установлении систем оплаты труда</a:t>
            </a:r>
          </a:p>
          <a:p>
            <a:pPr>
              <a:lnSpc>
                <a:spcPct val="90000"/>
              </a:lnSpc>
            </a:pPr>
            <a:endParaRPr lang="ru-RU" b="1">
              <a:solidFill>
                <a:srgbClr val="285E7F"/>
              </a:solidFill>
            </a:endParaRPr>
          </a:p>
          <a:p>
            <a:pPr>
              <a:lnSpc>
                <a:spcPct val="90000"/>
              </a:lnSpc>
            </a:pPr>
            <a:endParaRPr lang="ru-RU" b="1">
              <a:solidFill>
                <a:srgbClr val="285E7F"/>
              </a:solidFill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gray">
          <a:xfrm>
            <a:off x="3203575" y="2276475"/>
            <a:ext cx="2857500" cy="2816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ru-RU" b="1">
                <a:solidFill>
                  <a:srgbClr val="285E7F"/>
                </a:solidFill>
              </a:rPr>
              <a:t>при проведении аттестации кадров образовательных организаций региональными органами исполнительной власти, осуществляющими управление в сфере образования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286500" y="2349500"/>
            <a:ext cx="2857500" cy="25638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>
                <a:solidFill>
                  <a:srgbClr val="285E7F"/>
                </a:solidFill>
              </a:rPr>
              <a:t>при проведении аттестации кадров самими образовательными организациями в случае предоставления им соответствующих полномочий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785813" y="1714500"/>
            <a:ext cx="7858125" cy="523875"/>
            <a:chOff x="3964" y="2071"/>
            <a:chExt cx="1484" cy="330"/>
          </a:xfrm>
        </p:grpSpPr>
        <p:sp>
          <p:nvSpPr>
            <p:cNvPr id="18" name="AutoShape 16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AutoShape 17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0" name="Rectangle 18"/>
          <p:cNvSpPr>
            <a:spLocks noChangeArrowheads="1"/>
          </p:cNvSpPr>
          <p:nvPr/>
        </p:nvSpPr>
        <p:spPr bwMode="black">
          <a:xfrm>
            <a:off x="1285875" y="1785938"/>
            <a:ext cx="2357438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Общие сведения</a:t>
            </a:r>
            <a:endParaRPr lang="en-US" sz="20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785813" y="2500313"/>
            <a:ext cx="7929562" cy="1143000"/>
            <a:chOff x="3964" y="2071"/>
            <a:chExt cx="1484" cy="330"/>
          </a:xfrm>
        </p:grpSpPr>
        <p:sp>
          <p:nvSpPr>
            <p:cNvPr id="22" name="AutoShape 16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AutoShape 17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4" name="Rectangle 18"/>
          <p:cNvSpPr>
            <a:spLocks noChangeArrowheads="1"/>
          </p:cNvSpPr>
          <p:nvPr/>
        </p:nvSpPr>
        <p:spPr bwMode="black">
          <a:xfrm>
            <a:off x="1285875" y="2571750"/>
            <a:ext cx="7072313" cy="1016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Описание трудовых функций, входящих в профессиональный стандарт (функциональная карта вида профессиональной </a:t>
            </a:r>
            <a:r>
              <a:rPr lang="ru-RU" sz="2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деятельности</a:t>
            </a:r>
            <a:r>
              <a:rPr lang="en-US" sz="2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2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785813" y="3714750"/>
            <a:ext cx="7929562" cy="642938"/>
            <a:chOff x="3964" y="2071"/>
            <a:chExt cx="1484" cy="330"/>
          </a:xfrm>
        </p:grpSpPr>
        <p:sp>
          <p:nvSpPr>
            <p:cNvPr id="26" name="AutoShape 16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AutoShape 17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8" name="Rectangle 18"/>
          <p:cNvSpPr>
            <a:spLocks noChangeArrowheads="1"/>
          </p:cNvSpPr>
          <p:nvPr/>
        </p:nvSpPr>
        <p:spPr bwMode="black">
          <a:xfrm>
            <a:off x="1285875" y="3786188"/>
            <a:ext cx="7072313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Характеристика обобщенных трудовых функций</a:t>
            </a:r>
            <a:endParaRPr lang="en-US" sz="2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785813" y="4643438"/>
            <a:ext cx="8072437" cy="857250"/>
            <a:chOff x="3964" y="2071"/>
            <a:chExt cx="1484" cy="330"/>
          </a:xfrm>
        </p:grpSpPr>
        <p:sp>
          <p:nvSpPr>
            <p:cNvPr id="30" name="AutoShape 16"/>
            <p:cNvSpPr>
              <a:spLocks noChangeArrowheads="1"/>
            </p:cNvSpPr>
            <p:nvPr/>
          </p:nvSpPr>
          <p:spPr bwMode="lt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 w="38100" algn="ctr">
              <a:solidFill>
                <a:srgbClr val="FFFFFF">
                  <a:alpha val="7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AutoShape 17"/>
            <p:cNvSpPr>
              <a:spLocks noChangeArrowheads="1"/>
            </p:cNvSpPr>
            <p:nvPr/>
          </p:nvSpPr>
          <p:spPr bwMode="lt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2" name="Rectangle 18"/>
          <p:cNvSpPr>
            <a:spLocks noChangeArrowheads="1"/>
          </p:cNvSpPr>
          <p:nvPr/>
        </p:nvSpPr>
        <p:spPr bwMode="black">
          <a:xfrm>
            <a:off x="1285875" y="4714875"/>
            <a:ext cx="7072313" cy="70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Сведения об организациях – разработчиках профессионального стандарта</a:t>
            </a:r>
            <a:endParaRPr lang="en-US" sz="2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70" name="Picture 35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500062" y="1554589"/>
            <a:ext cx="500037" cy="488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37" descr="Pictur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500063" y="1576388"/>
            <a:ext cx="381000" cy="16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Text Box 38"/>
          <p:cNvSpPr txBox="1">
            <a:spLocks noChangeArrowheads="1"/>
          </p:cNvSpPr>
          <p:nvPr/>
        </p:nvSpPr>
        <p:spPr bwMode="gray">
          <a:xfrm>
            <a:off x="500063" y="1604963"/>
            <a:ext cx="38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dirty="0" smtClean="0">
                <a:solidFill>
                  <a:schemeClr val="bg1">
                    <a:lumMod val="75000"/>
                  </a:schemeClr>
                </a:solidFill>
              </a:rPr>
              <a:t>I</a:t>
            </a:r>
            <a:r>
              <a:rPr lang="en-US" sz="2000" b="1" dirty="0" smtClean="0">
                <a:solidFill>
                  <a:schemeClr val="accent6"/>
                </a:solidFill>
              </a:rPr>
              <a:t>I</a:t>
            </a:r>
            <a:endParaRPr lang="en-US" sz="20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5373" name="Picture 35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500063" y="2466975"/>
            <a:ext cx="4826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37" descr="Pictur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500063" y="2471738"/>
            <a:ext cx="381000" cy="16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Text Box 38"/>
          <p:cNvSpPr txBox="1">
            <a:spLocks noChangeArrowheads="1"/>
          </p:cNvSpPr>
          <p:nvPr/>
        </p:nvSpPr>
        <p:spPr bwMode="gray">
          <a:xfrm>
            <a:off x="500063" y="2500313"/>
            <a:ext cx="38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accent6"/>
                </a:solidFill>
              </a:rPr>
              <a:t>II</a:t>
            </a:r>
            <a:endParaRPr lang="en-US" sz="2000" dirty="0">
              <a:solidFill>
                <a:schemeClr val="accent6"/>
              </a:solidFill>
            </a:endParaRPr>
          </a:p>
        </p:txBody>
      </p:sp>
      <p:pic>
        <p:nvPicPr>
          <p:cNvPr id="15376" name="Picture 35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500063" y="3643313"/>
            <a:ext cx="4826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7" name="Picture 37" descr="Pictur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500063" y="3648075"/>
            <a:ext cx="381000" cy="16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Text Box 38"/>
          <p:cNvSpPr txBox="1">
            <a:spLocks noChangeArrowheads="1"/>
          </p:cNvSpPr>
          <p:nvPr/>
        </p:nvSpPr>
        <p:spPr bwMode="gray">
          <a:xfrm>
            <a:off x="500063" y="3676650"/>
            <a:ext cx="431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accent6"/>
                </a:solidFill>
              </a:rPr>
              <a:t>III</a:t>
            </a:r>
            <a:endParaRPr lang="en-US" sz="2000" dirty="0">
              <a:solidFill>
                <a:schemeClr val="accent6"/>
              </a:solidFill>
            </a:endParaRPr>
          </a:p>
        </p:txBody>
      </p:sp>
      <p:pic>
        <p:nvPicPr>
          <p:cNvPr id="15379" name="Picture 35" descr="circuler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500063" y="4538663"/>
            <a:ext cx="4826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0" name="Picture 37" descr="Pictur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500063" y="4543425"/>
            <a:ext cx="381000" cy="16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Text Box 38"/>
          <p:cNvSpPr txBox="1">
            <a:spLocks noChangeArrowheads="1"/>
          </p:cNvSpPr>
          <p:nvPr/>
        </p:nvSpPr>
        <p:spPr bwMode="gray">
          <a:xfrm>
            <a:off x="500063" y="4572000"/>
            <a:ext cx="431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accent6"/>
                </a:solidFill>
              </a:rPr>
              <a:t>IV</a:t>
            </a:r>
            <a:endParaRPr lang="en-US" sz="2000" dirty="0">
              <a:solidFill>
                <a:schemeClr val="accent6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571500" y="500063"/>
            <a:ext cx="7572375" cy="396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Структура </a:t>
            </a:r>
            <a:r>
              <a:rPr lang="ru-RU" sz="2000" b="1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содержание профессионального стандарта</a:t>
            </a:r>
            <a:endParaRPr lang="ru-RU" sz="2000" dirty="0">
              <a:solidFill>
                <a:srgbClr val="FFFF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9"/>
          <p:cNvGrpSpPr>
            <a:grpSpLocks/>
          </p:cNvGrpSpPr>
          <p:nvPr/>
        </p:nvGrpSpPr>
        <p:grpSpPr bwMode="auto">
          <a:xfrm>
            <a:off x="1000100" y="3857628"/>
            <a:ext cx="7858125" cy="1133475"/>
            <a:chOff x="720" y="1392"/>
            <a:chExt cx="4058" cy="480"/>
          </a:xfrm>
        </p:grpSpPr>
        <p:sp>
          <p:nvSpPr>
            <p:cNvPr id="66" name="AutoShape 70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71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68" name="AutoShape 72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accent1">
                      <a:gamma/>
                      <a:tint val="41176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9" name="AutoShape 73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100000">
                    <a:schemeClr val="bg1">
                      <a:alpha val="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4" name="Group 69"/>
          <p:cNvGrpSpPr>
            <a:grpSpLocks/>
          </p:cNvGrpSpPr>
          <p:nvPr/>
        </p:nvGrpSpPr>
        <p:grpSpPr bwMode="auto">
          <a:xfrm>
            <a:off x="871538" y="1300163"/>
            <a:ext cx="7858125" cy="1133475"/>
            <a:chOff x="720" y="1392"/>
            <a:chExt cx="4058" cy="480"/>
          </a:xfrm>
        </p:grpSpPr>
        <p:sp>
          <p:nvSpPr>
            <p:cNvPr id="18" name="AutoShape 70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5" name="Group 71"/>
            <p:cNvGrpSpPr>
              <a:grpSpLocks/>
            </p:cNvGrpSpPr>
            <p:nvPr/>
          </p:nvGrpSpPr>
          <p:grpSpPr bwMode="auto"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0" name="AutoShape 72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accent1">
                      <a:gamma/>
                      <a:tint val="41176"/>
                      <a:invGamma/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AutoShape 73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100000">
                    <a:schemeClr val="bg1">
                      <a:alpha val="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6" name="Group 74"/>
          <p:cNvGrpSpPr>
            <a:grpSpLocks/>
          </p:cNvGrpSpPr>
          <p:nvPr/>
        </p:nvGrpSpPr>
        <p:grpSpPr bwMode="auto">
          <a:xfrm>
            <a:off x="642938" y="1214438"/>
            <a:ext cx="611187" cy="608012"/>
            <a:chOff x="579" y="1386"/>
            <a:chExt cx="385" cy="383"/>
          </a:xfrm>
        </p:grpSpPr>
        <p:sp>
          <p:nvSpPr>
            <p:cNvPr id="16407" name="Oval 75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7" name="Group 76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16409" name="Oval 77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6410" name="Oval 78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6411" name="Oval 79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6412" name="Oval 80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</p:grpSp>
      <p:sp>
        <p:nvSpPr>
          <p:cNvPr id="16389" name="Text Box 81"/>
          <p:cNvSpPr txBox="1">
            <a:spLocks noChangeArrowheads="1"/>
          </p:cNvSpPr>
          <p:nvPr/>
        </p:nvSpPr>
        <p:spPr bwMode="gray">
          <a:xfrm>
            <a:off x="750888" y="1284288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080808"/>
                </a:solidFill>
              </a:rPr>
              <a:t>А</a:t>
            </a:r>
            <a:endParaRPr lang="en-US" sz="2400">
              <a:solidFill>
                <a:srgbClr val="080808"/>
              </a:solidFill>
            </a:endParaRPr>
          </a:p>
        </p:txBody>
      </p:sp>
      <p:grpSp>
        <p:nvGrpSpPr>
          <p:cNvPr id="8" name="Group 74"/>
          <p:cNvGrpSpPr>
            <a:grpSpLocks/>
          </p:cNvGrpSpPr>
          <p:nvPr/>
        </p:nvGrpSpPr>
        <p:grpSpPr bwMode="auto">
          <a:xfrm>
            <a:off x="571500" y="3786188"/>
            <a:ext cx="611188" cy="608012"/>
            <a:chOff x="579" y="1386"/>
            <a:chExt cx="385" cy="383"/>
          </a:xfrm>
        </p:grpSpPr>
        <p:sp>
          <p:nvSpPr>
            <p:cNvPr id="16401" name="Oval 75"/>
            <p:cNvSpPr>
              <a:spLocks noChangeArrowheads="1"/>
            </p:cNvSpPr>
            <p:nvPr/>
          </p:nvSpPr>
          <p:spPr bwMode="gray">
            <a:xfrm>
              <a:off x="579" y="1386"/>
              <a:ext cx="385" cy="383"/>
            </a:xfrm>
            <a:prstGeom prst="ellipse">
              <a:avLst/>
            </a:pr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9" name="Group 76"/>
            <p:cNvGrpSpPr>
              <a:grpSpLocks/>
            </p:cNvGrpSpPr>
            <p:nvPr/>
          </p:nvGrpSpPr>
          <p:grpSpPr bwMode="auto">
            <a:xfrm>
              <a:off x="587" y="1392"/>
              <a:ext cx="369" cy="369"/>
              <a:chOff x="587" y="1392"/>
              <a:chExt cx="369" cy="369"/>
            </a:xfrm>
          </p:grpSpPr>
          <p:sp>
            <p:nvSpPr>
              <p:cNvPr id="16403" name="Oval 77"/>
              <p:cNvSpPr>
                <a:spLocks noChangeArrowheads="1"/>
              </p:cNvSpPr>
              <p:nvPr/>
            </p:nvSpPr>
            <p:spPr bwMode="gray">
              <a:xfrm>
                <a:off x="587" y="1392"/>
                <a:ext cx="369" cy="369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6404" name="Oval 78"/>
              <p:cNvSpPr>
                <a:spLocks noChangeArrowheads="1"/>
              </p:cNvSpPr>
              <p:nvPr/>
            </p:nvSpPr>
            <p:spPr bwMode="gray">
              <a:xfrm>
                <a:off x="592" y="1394"/>
                <a:ext cx="359" cy="360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6405" name="Oval 79"/>
              <p:cNvSpPr>
                <a:spLocks noChangeArrowheads="1"/>
              </p:cNvSpPr>
              <p:nvPr/>
            </p:nvSpPr>
            <p:spPr bwMode="gray">
              <a:xfrm>
                <a:off x="596" y="1397"/>
                <a:ext cx="342" cy="337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  <p:sp>
            <p:nvSpPr>
              <p:cNvPr id="16406" name="Oval 80"/>
              <p:cNvSpPr>
                <a:spLocks noChangeArrowheads="1"/>
              </p:cNvSpPr>
              <p:nvPr/>
            </p:nvSpPr>
            <p:spPr bwMode="gray">
              <a:xfrm>
                <a:off x="615" y="1407"/>
                <a:ext cx="305" cy="27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endParaRPr lang="ru-RU"/>
              </a:p>
            </p:txBody>
          </p:sp>
        </p:grpSp>
      </p:grpSp>
      <p:sp>
        <p:nvSpPr>
          <p:cNvPr id="16391" name="Text Box 81"/>
          <p:cNvSpPr txBox="1">
            <a:spLocks noChangeArrowheads="1"/>
          </p:cNvSpPr>
          <p:nvPr/>
        </p:nvSpPr>
        <p:spPr bwMode="gray">
          <a:xfrm>
            <a:off x="679450" y="3856038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solidFill>
                  <a:srgbClr val="080808"/>
                </a:solidFill>
              </a:rPr>
              <a:t>В</a:t>
            </a:r>
            <a:endParaRPr lang="en-US" sz="2400">
              <a:solidFill>
                <a:srgbClr val="080808"/>
              </a:solidFill>
            </a:endParaRPr>
          </a:p>
        </p:txBody>
      </p:sp>
      <p:sp>
        <p:nvSpPr>
          <p:cNvPr id="16392" name="AutoShape 3"/>
          <p:cNvSpPr>
            <a:spLocks noChangeArrowheads="1"/>
          </p:cNvSpPr>
          <p:nvPr/>
        </p:nvSpPr>
        <p:spPr bwMode="gray">
          <a:xfrm>
            <a:off x="1085850" y="2317750"/>
            <a:ext cx="7429500" cy="1325563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7" name="AutoShape 4"/>
          <p:cNvSpPr>
            <a:spLocks noChangeArrowheads="1"/>
          </p:cNvSpPr>
          <p:nvPr/>
        </p:nvSpPr>
        <p:spPr bwMode="gray">
          <a:xfrm>
            <a:off x="1214414" y="2571744"/>
            <a:ext cx="7185025" cy="1131888"/>
          </a:xfrm>
          <a:prstGeom prst="roundRect">
            <a:avLst>
              <a:gd name="adj" fmla="val 7912"/>
            </a:avLst>
          </a:prstGeom>
          <a:gradFill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394" name="AutoShape 3"/>
          <p:cNvSpPr>
            <a:spLocks noChangeArrowheads="1"/>
          </p:cNvSpPr>
          <p:nvPr/>
        </p:nvSpPr>
        <p:spPr bwMode="gray">
          <a:xfrm>
            <a:off x="1157288" y="4857750"/>
            <a:ext cx="7429500" cy="1700213"/>
          </a:xfrm>
          <a:prstGeom prst="roundRect">
            <a:avLst>
              <a:gd name="adj" fmla="val 8014"/>
            </a:avLst>
          </a:prstGeom>
          <a:solidFill>
            <a:srgbClr val="F8F8F8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60" name="AutoShape 4"/>
          <p:cNvSpPr>
            <a:spLocks noChangeArrowheads="1"/>
          </p:cNvSpPr>
          <p:nvPr/>
        </p:nvSpPr>
        <p:spPr bwMode="gray">
          <a:xfrm>
            <a:off x="1258888" y="4941888"/>
            <a:ext cx="7185025" cy="1573212"/>
          </a:xfrm>
          <a:prstGeom prst="roundRect">
            <a:avLst>
              <a:gd name="adj" fmla="val 7912"/>
            </a:avLst>
          </a:prstGeom>
          <a:gradFill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1" name="Text Box 19"/>
          <p:cNvSpPr txBox="1">
            <a:spLocks noChangeArrowheads="1"/>
          </p:cNvSpPr>
          <p:nvPr/>
        </p:nvSpPr>
        <p:spPr bwMode="gray">
          <a:xfrm>
            <a:off x="1585913" y="4959350"/>
            <a:ext cx="6681787" cy="1558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1600" dirty="0">
                <a:solidFill>
                  <a:schemeClr val="accent4"/>
                </a:solidFill>
              </a:rPr>
              <a:t>Педагогическая деятельность по реализации: </a:t>
            </a:r>
            <a:br>
              <a:rPr lang="ru-RU" sz="1600" dirty="0">
                <a:solidFill>
                  <a:schemeClr val="accent4"/>
                </a:solidFill>
              </a:rPr>
            </a:br>
            <a:r>
              <a:rPr lang="ru-RU" sz="1600" dirty="0">
                <a:solidFill>
                  <a:schemeClr val="accent4"/>
                </a:solidFill>
              </a:rPr>
              <a:t>1) программ дошкольного образования </a:t>
            </a:r>
            <a:br>
              <a:rPr lang="ru-RU" sz="1600" dirty="0">
                <a:solidFill>
                  <a:schemeClr val="accent4"/>
                </a:solidFill>
              </a:rPr>
            </a:br>
            <a:r>
              <a:rPr lang="ru-RU" sz="1600" dirty="0">
                <a:solidFill>
                  <a:schemeClr val="accent4"/>
                </a:solidFill>
              </a:rPr>
              <a:t>2) программ начального общего образования </a:t>
            </a:r>
            <a:br>
              <a:rPr lang="ru-RU" sz="1600" dirty="0">
                <a:solidFill>
                  <a:schemeClr val="accent4"/>
                </a:solidFill>
              </a:rPr>
            </a:br>
            <a:r>
              <a:rPr lang="ru-RU" sz="1600" dirty="0">
                <a:solidFill>
                  <a:schemeClr val="accent4"/>
                </a:solidFill>
              </a:rPr>
              <a:t>3) программ основного и среднего общего образования</a:t>
            </a:r>
            <a:br>
              <a:rPr lang="ru-RU" sz="1600" dirty="0">
                <a:solidFill>
                  <a:schemeClr val="accent4"/>
                </a:solidFill>
              </a:rPr>
            </a:br>
            <a:r>
              <a:rPr lang="ru-RU" sz="1600" dirty="0">
                <a:solidFill>
                  <a:schemeClr val="accent4"/>
                </a:solidFill>
              </a:rPr>
              <a:t>4) Предметное обучение. Математика</a:t>
            </a:r>
            <a:br>
              <a:rPr lang="ru-RU" sz="1600" dirty="0">
                <a:solidFill>
                  <a:schemeClr val="accent4"/>
                </a:solidFill>
              </a:rPr>
            </a:br>
            <a:r>
              <a:rPr lang="ru-RU" sz="1600" dirty="0">
                <a:solidFill>
                  <a:schemeClr val="accent4"/>
                </a:solidFill>
              </a:rPr>
              <a:t>5) Предметное обучение. Русский язык </a:t>
            </a:r>
          </a:p>
        </p:txBody>
      </p:sp>
      <p:sp>
        <p:nvSpPr>
          <p:cNvPr id="30" name="Text Box 84"/>
          <p:cNvSpPr txBox="1">
            <a:spLocks noChangeArrowheads="1"/>
          </p:cNvSpPr>
          <p:nvPr/>
        </p:nvSpPr>
        <p:spPr bwMode="white">
          <a:xfrm>
            <a:off x="1455738" y="1285875"/>
            <a:ext cx="7559675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1600" b="1" dirty="0">
                <a:solidFill>
                  <a:schemeClr val="accent6"/>
                </a:solidFill>
              </a:rPr>
              <a:t>Педагогическая деятельность по проектированию и реализации образовательного процесса в образовательных организациях дошкольного, начального общего, основного общего, среднего общего образования:</a:t>
            </a:r>
            <a:endParaRPr lang="en-US" sz="1600" b="1" dirty="0">
              <a:solidFill>
                <a:schemeClr val="accent6"/>
              </a:solidFill>
            </a:endParaRPr>
          </a:p>
        </p:txBody>
      </p:sp>
      <p:sp>
        <p:nvSpPr>
          <p:cNvPr id="44" name="Text Box 84"/>
          <p:cNvSpPr txBox="1">
            <a:spLocks noChangeArrowheads="1"/>
          </p:cNvSpPr>
          <p:nvPr/>
        </p:nvSpPr>
        <p:spPr bwMode="white">
          <a:xfrm>
            <a:off x="1241425" y="4071938"/>
            <a:ext cx="727392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600" b="1" dirty="0">
                <a:solidFill>
                  <a:schemeClr val="accent6"/>
                </a:solidFill>
                <a:latin typeface="+mn-lt"/>
              </a:rPr>
              <a:t>Педагогическая деятельность по проектированию и реализации основных общеобразовательных программ</a:t>
            </a:r>
            <a:endParaRPr lang="en-US" sz="1600" b="1" dirty="0">
              <a:solidFill>
                <a:schemeClr val="accent6"/>
              </a:solidFill>
              <a:latin typeface="+mn-lt"/>
            </a:endParaRPr>
          </a:p>
        </p:txBody>
      </p:sp>
      <p:sp>
        <p:nvSpPr>
          <p:cNvPr id="50" name="Text Box 19"/>
          <p:cNvSpPr txBox="1">
            <a:spLocks noChangeArrowheads="1"/>
          </p:cNvSpPr>
          <p:nvPr/>
        </p:nvSpPr>
        <p:spPr bwMode="gray">
          <a:xfrm>
            <a:off x="1514475" y="2419350"/>
            <a:ext cx="6681788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1600" dirty="0" smtClean="0">
                <a:solidFill>
                  <a:schemeClr val="tx2"/>
                </a:solidFill>
              </a:rPr>
              <a:t>Общепедагогическая функция. Обучение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solidFill>
                  <a:schemeClr val="tx2"/>
                </a:solidFill>
              </a:rPr>
              <a:t>  Воспитательная деятельность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solidFill>
                  <a:schemeClr val="tx2"/>
                </a:solidFill>
              </a:rPr>
              <a:t>  Развивающая деятельность</a:t>
            </a:r>
          </a:p>
          <a:p>
            <a:pPr>
              <a:buFont typeface="Wingdings" pitchFamily="2" charset="2"/>
              <a:buChar char="§"/>
            </a:pPr>
            <a:r>
              <a:rPr lang="ru-RU" sz="1600" dirty="0" smtClean="0">
                <a:solidFill>
                  <a:srgbClr val="FFFFFF"/>
                </a:solidFill>
              </a:rPr>
              <a:t> 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071538" y="285728"/>
            <a:ext cx="7858180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defRPr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II. ОПИСАНИЕ ТРУДОВЫХ ФУНКЦИЙ,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ВХОДЯЩИХ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ПРОФЕССИОНАЛЬНЫЙ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СТАНДАРТ(ФУНКЦИОНАЛЬНАЯ </a:t>
            </a:r>
          </a:p>
          <a:p>
            <a:pPr>
              <a:lnSpc>
                <a:spcPct val="90000"/>
              </a:lnSpc>
              <a:spcBef>
                <a:spcPts val="0"/>
              </a:spcBef>
              <a:defRPr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КАРТА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ВИДА ПРОФЕССИОНАЛЬНОЙ ДЕЯТЕЛЬНОСТИ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)</a:t>
            </a: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оф стандарт педагога">
  <a:themeElements>
    <a:clrScheme name="Химия белый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Химия белый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Химия белы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Химия белый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Химия белый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</TotalTime>
  <Words>2164</Words>
  <Application>Microsoft Office PowerPoint</Application>
  <PresentationFormat>Экран (4:3)</PresentationFormat>
  <Paragraphs>236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проф стандарт педагога</vt:lpstr>
      <vt:lpstr>Профессиональный стандарт педагога</vt:lpstr>
      <vt:lpstr>Слайд 2</vt:lpstr>
      <vt:lpstr>Профессиональный стандарт педагога</vt:lpstr>
      <vt:lpstr>Зачем нужен профессиональный стандарт педагога</vt:lpstr>
      <vt:lpstr>Необходимость наполнения профессионального стандарта учителя новыми компетенциями:</vt:lpstr>
      <vt:lpstr>Характеристика стандарта</vt:lpstr>
      <vt:lpstr>Область применения профессионального стандарта</vt:lpstr>
      <vt:lpstr>Слайд 8</vt:lpstr>
      <vt:lpstr>Слайд 9</vt:lpstr>
      <vt:lpstr>III. Характеристика обобщенных трудовых функций</vt:lpstr>
      <vt:lpstr>Слайд 11</vt:lpstr>
      <vt:lpstr>Содержание профессионального стандарта педагога  Часть первая: обучение</vt:lpstr>
      <vt:lpstr>Слайд 13</vt:lpstr>
      <vt:lpstr>Часть вторая: воспитательная работа</vt:lpstr>
      <vt:lpstr>Слайд 15</vt:lpstr>
      <vt:lpstr>Слайд 16</vt:lpstr>
      <vt:lpstr>Часть третья: развитие</vt:lpstr>
      <vt:lpstr>Слайд 18</vt:lpstr>
      <vt:lpstr>Слайд 19</vt:lpstr>
      <vt:lpstr>Слайд 20</vt:lpstr>
      <vt:lpstr>Слайд 21</vt:lpstr>
      <vt:lpstr>Слайд 22</vt:lpstr>
      <vt:lpstr>Слайд 23</vt:lpstr>
      <vt:lpstr>КВАЛИФИКАЦИЯ – РЕЗУЛЬТАТ ОСВОЕНИЯ ОБРАЗОВАТЕЛЬНОЙ ПРОГРАММЫ И / ИЛИ ПРАКТИЧЕСКОГО ОПЫТА</vt:lpstr>
      <vt:lpstr>Уровни квалификации - 5</vt:lpstr>
      <vt:lpstr>Уровни квалификации - 6</vt:lpstr>
      <vt:lpstr>Психолого-педагогические требования к квалификации учителя </vt:lpstr>
      <vt:lpstr>Слайд 28</vt:lpstr>
      <vt:lpstr>Методы оценки выполнения требований профессионального стандарта педагога</vt:lpstr>
      <vt:lpstr>Слайд 30</vt:lpstr>
      <vt:lpstr>Слайд 31</vt:lpstr>
      <vt:lpstr>Слайд 32</vt:lpstr>
      <vt:lpstr>Слайд 33</vt:lpstr>
      <vt:lpstr>Заключительные положения</vt:lpstr>
      <vt:lpstr>Слайд 35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Профессиональный стандарт педагога</dc:title>
  <dc:creator>User</dc:creator>
  <cp:lastModifiedBy>User</cp:lastModifiedBy>
  <cp:revision>9</cp:revision>
  <dcterms:created xsi:type="dcterms:W3CDTF">2014-08-25T13:56:44Z</dcterms:created>
  <dcterms:modified xsi:type="dcterms:W3CDTF">2014-08-25T15:36:08Z</dcterms:modified>
</cp:coreProperties>
</file>